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Lst>
  <p:notesMasterIdLst>
    <p:notesMasterId r:id="rId14"/>
  </p:notesMasterIdLst>
  <p:handoutMasterIdLst>
    <p:handoutMasterId r:id="rId272"/>
  </p:handoutMasterIdLst>
  <p:sldIdLst>
    <p:sldId id="432" r:id="rId7"/>
    <p:sldId id="568" r:id="rId8"/>
    <p:sldId id="569" r:id="rId9"/>
    <p:sldId id="570" r:id="rId10"/>
    <p:sldId id="566" r:id="rId11"/>
    <p:sldId id="573" r:id="rId12"/>
    <p:sldId id="571" r:id="rId13"/>
    <p:sldId id="572" r:id="rId15"/>
    <p:sldId id="456" r:id="rId16"/>
    <p:sldId id="6108" r:id="rId17"/>
    <p:sldId id="6027" r:id="rId18"/>
    <p:sldId id="6109" r:id="rId19"/>
    <p:sldId id="6028" r:id="rId20"/>
    <p:sldId id="6107" r:id="rId21"/>
    <p:sldId id="6110" r:id="rId22"/>
    <p:sldId id="6112" r:id="rId23"/>
    <p:sldId id="6113" r:id="rId24"/>
    <p:sldId id="6114" r:id="rId25"/>
    <p:sldId id="6115" r:id="rId26"/>
    <p:sldId id="6116" r:id="rId27"/>
    <p:sldId id="6117" r:id="rId28"/>
    <p:sldId id="6118" r:id="rId29"/>
    <p:sldId id="6119" r:id="rId30"/>
    <p:sldId id="6111" r:id="rId31"/>
    <p:sldId id="6120" r:id="rId32"/>
    <p:sldId id="6121" r:id="rId33"/>
    <p:sldId id="6123" r:id="rId34"/>
    <p:sldId id="6125" r:id="rId35"/>
    <p:sldId id="6126" r:id="rId36"/>
    <p:sldId id="6127" r:id="rId37"/>
    <p:sldId id="6128" r:id="rId38"/>
    <p:sldId id="6130" r:id="rId39"/>
    <p:sldId id="6129" r:id="rId40"/>
    <p:sldId id="6131" r:id="rId41"/>
    <p:sldId id="6135" r:id="rId42"/>
    <p:sldId id="6132" r:id="rId43"/>
    <p:sldId id="6134" r:id="rId44"/>
    <p:sldId id="6136" r:id="rId45"/>
    <p:sldId id="6137" r:id="rId46"/>
    <p:sldId id="6138" r:id="rId47"/>
    <p:sldId id="6139" r:id="rId48"/>
    <p:sldId id="6140" r:id="rId49"/>
    <p:sldId id="6141" r:id="rId50"/>
    <p:sldId id="6142" r:id="rId51"/>
    <p:sldId id="6143" r:id="rId52"/>
    <p:sldId id="6146" r:id="rId53"/>
    <p:sldId id="6144" r:id="rId54"/>
    <p:sldId id="6145" r:id="rId55"/>
    <p:sldId id="6168" r:id="rId56"/>
    <p:sldId id="6169" r:id="rId57"/>
    <p:sldId id="6170" r:id="rId58"/>
    <p:sldId id="6171" r:id="rId59"/>
    <p:sldId id="6172" r:id="rId60"/>
    <p:sldId id="6173" r:id="rId61"/>
    <p:sldId id="6147" r:id="rId62"/>
    <p:sldId id="6149" r:id="rId63"/>
    <p:sldId id="551" r:id="rId64"/>
    <p:sldId id="6151" r:id="rId65"/>
    <p:sldId id="6152" r:id="rId66"/>
    <p:sldId id="6153" r:id="rId67"/>
    <p:sldId id="6154" r:id="rId68"/>
    <p:sldId id="6155" r:id="rId69"/>
    <p:sldId id="6156" r:id="rId70"/>
    <p:sldId id="6158" r:id="rId71"/>
    <p:sldId id="6159" r:id="rId72"/>
    <p:sldId id="6161" r:id="rId73"/>
    <p:sldId id="6162" r:id="rId74"/>
    <p:sldId id="6163" r:id="rId75"/>
    <p:sldId id="6164" r:id="rId76"/>
    <p:sldId id="6165" r:id="rId77"/>
    <p:sldId id="6167" r:id="rId78"/>
    <p:sldId id="6174" r:id="rId79"/>
    <p:sldId id="6175" r:id="rId80"/>
    <p:sldId id="6166" r:id="rId81"/>
    <p:sldId id="6176" r:id="rId82"/>
    <p:sldId id="6178" r:id="rId83"/>
    <p:sldId id="6396" r:id="rId84"/>
    <p:sldId id="6177" r:id="rId85"/>
    <p:sldId id="6182" r:id="rId86"/>
    <p:sldId id="6183" r:id="rId87"/>
    <p:sldId id="6179" r:id="rId88"/>
    <p:sldId id="6180" r:id="rId89"/>
    <p:sldId id="6184" r:id="rId90"/>
    <p:sldId id="6181" r:id="rId91"/>
    <p:sldId id="6185" r:id="rId92"/>
    <p:sldId id="6186" r:id="rId93"/>
    <p:sldId id="6187" r:id="rId94"/>
    <p:sldId id="6189" r:id="rId95"/>
    <p:sldId id="6190" r:id="rId96"/>
    <p:sldId id="6191" r:id="rId97"/>
    <p:sldId id="6192" r:id="rId98"/>
    <p:sldId id="6193" r:id="rId99"/>
    <p:sldId id="6194" r:id="rId100"/>
    <p:sldId id="6195" r:id="rId101"/>
    <p:sldId id="448" r:id="rId102"/>
    <p:sldId id="451" r:id="rId103"/>
    <p:sldId id="452" r:id="rId104"/>
    <p:sldId id="453" r:id="rId105"/>
    <p:sldId id="454" r:id="rId106"/>
    <p:sldId id="455" r:id="rId107"/>
    <p:sldId id="557" r:id="rId108"/>
    <p:sldId id="558" r:id="rId109"/>
    <p:sldId id="6196" r:id="rId110"/>
    <p:sldId id="559" r:id="rId111"/>
    <p:sldId id="560" r:id="rId112"/>
    <p:sldId id="461" r:id="rId113"/>
    <p:sldId id="460" r:id="rId114"/>
    <p:sldId id="462" r:id="rId115"/>
    <p:sldId id="463" r:id="rId116"/>
    <p:sldId id="6197" r:id="rId117"/>
    <p:sldId id="464" r:id="rId118"/>
    <p:sldId id="467" r:id="rId119"/>
    <p:sldId id="465" r:id="rId120"/>
    <p:sldId id="466" r:id="rId121"/>
    <p:sldId id="6198" r:id="rId122"/>
    <p:sldId id="6199" r:id="rId123"/>
    <p:sldId id="6206" r:id="rId124"/>
    <p:sldId id="6218" r:id="rId125"/>
    <p:sldId id="6219" r:id="rId126"/>
    <p:sldId id="6221" r:id="rId127"/>
    <p:sldId id="6222" r:id="rId128"/>
    <p:sldId id="6223" r:id="rId129"/>
    <p:sldId id="6225" r:id="rId130"/>
    <p:sldId id="6226" r:id="rId131"/>
    <p:sldId id="6227" r:id="rId132"/>
    <p:sldId id="6228" r:id="rId133"/>
    <p:sldId id="6217" r:id="rId134"/>
    <p:sldId id="6230" r:id="rId135"/>
    <p:sldId id="516" r:id="rId136"/>
    <p:sldId id="6231" r:id="rId137"/>
    <p:sldId id="6232" r:id="rId138"/>
    <p:sldId id="6235" r:id="rId139"/>
    <p:sldId id="6234" r:id="rId140"/>
    <p:sldId id="6236" r:id="rId141"/>
    <p:sldId id="6237" r:id="rId142"/>
    <p:sldId id="6393" r:id="rId143"/>
    <p:sldId id="6394" r:id="rId144"/>
    <p:sldId id="6239" r:id="rId145"/>
    <p:sldId id="6241" r:id="rId146"/>
    <p:sldId id="6242" r:id="rId147"/>
    <p:sldId id="6243" r:id="rId148"/>
    <p:sldId id="6244" r:id="rId149"/>
    <p:sldId id="6395" r:id="rId150"/>
    <p:sldId id="6245" r:id="rId151"/>
    <p:sldId id="6238" r:id="rId152"/>
    <p:sldId id="6246" r:id="rId153"/>
    <p:sldId id="6247" r:id="rId154"/>
    <p:sldId id="6248" r:id="rId155"/>
    <p:sldId id="6202" r:id="rId156"/>
    <p:sldId id="6249" r:id="rId157"/>
    <p:sldId id="6204" r:id="rId158"/>
    <p:sldId id="6205" r:id="rId159"/>
    <p:sldId id="6250" r:id="rId160"/>
    <p:sldId id="6265" r:id="rId161"/>
    <p:sldId id="6266" r:id="rId162"/>
    <p:sldId id="6267" r:id="rId163"/>
    <p:sldId id="6269" r:id="rId164"/>
    <p:sldId id="6270" r:id="rId165"/>
    <p:sldId id="6271" r:id="rId166"/>
    <p:sldId id="6272" r:id="rId167"/>
    <p:sldId id="6273" r:id="rId168"/>
    <p:sldId id="6274" r:id="rId169"/>
    <p:sldId id="6275" r:id="rId170"/>
    <p:sldId id="6276" r:id="rId171"/>
    <p:sldId id="6277" r:id="rId172"/>
    <p:sldId id="6278" r:id="rId173"/>
    <p:sldId id="6279" r:id="rId174"/>
    <p:sldId id="6280" r:id="rId175"/>
    <p:sldId id="6281" r:id="rId176"/>
    <p:sldId id="6282" r:id="rId177"/>
    <p:sldId id="6283" r:id="rId178"/>
    <p:sldId id="6286" r:id="rId179"/>
    <p:sldId id="6208" r:id="rId180"/>
    <p:sldId id="6209" r:id="rId181"/>
    <p:sldId id="6211" r:id="rId182"/>
    <p:sldId id="6398" r:id="rId183"/>
    <p:sldId id="6287" r:id="rId184"/>
    <p:sldId id="6288" r:id="rId185"/>
    <p:sldId id="6289" r:id="rId186"/>
    <p:sldId id="6290" r:id="rId187"/>
    <p:sldId id="6292" r:id="rId188"/>
    <p:sldId id="6293" r:id="rId189"/>
    <p:sldId id="6294" r:id="rId190"/>
    <p:sldId id="6295" r:id="rId191"/>
    <p:sldId id="6296" r:id="rId192"/>
    <p:sldId id="6297" r:id="rId193"/>
    <p:sldId id="6298" r:id="rId194"/>
    <p:sldId id="6299" r:id="rId195"/>
    <p:sldId id="6300" r:id="rId196"/>
    <p:sldId id="6302" r:id="rId197"/>
    <p:sldId id="6213" r:id="rId198"/>
    <p:sldId id="6305" r:id="rId199"/>
    <p:sldId id="6316" r:id="rId200"/>
    <p:sldId id="553" r:id="rId201"/>
    <p:sldId id="6318" r:id="rId202"/>
    <p:sldId id="6320" r:id="rId203"/>
    <p:sldId id="6321" r:id="rId204"/>
    <p:sldId id="6322" r:id="rId205"/>
    <p:sldId id="6323" r:id="rId206"/>
    <p:sldId id="6215" r:id="rId207"/>
    <p:sldId id="6325" r:id="rId208"/>
    <p:sldId id="6307" r:id="rId209"/>
    <p:sldId id="6326" r:id="rId210"/>
    <p:sldId id="6327" r:id="rId211"/>
    <p:sldId id="6328" r:id="rId212"/>
    <p:sldId id="6329" r:id="rId213"/>
    <p:sldId id="6330" r:id="rId214"/>
    <p:sldId id="6216" r:id="rId215"/>
    <p:sldId id="6309" r:id="rId216"/>
    <p:sldId id="6331" r:id="rId217"/>
    <p:sldId id="6332" r:id="rId218"/>
    <p:sldId id="6334" r:id="rId219"/>
    <p:sldId id="6333" r:id="rId220"/>
    <p:sldId id="6335" r:id="rId221"/>
    <p:sldId id="6336" r:id="rId222"/>
    <p:sldId id="6338" r:id="rId223"/>
    <p:sldId id="6339" r:id="rId224"/>
    <p:sldId id="6340" r:id="rId225"/>
    <p:sldId id="6342" r:id="rId226"/>
    <p:sldId id="6341" r:id="rId227"/>
    <p:sldId id="6343" r:id="rId228"/>
    <p:sldId id="6344" r:id="rId229"/>
    <p:sldId id="6345" r:id="rId230"/>
    <p:sldId id="6348" r:id="rId231"/>
    <p:sldId id="6346" r:id="rId232"/>
    <p:sldId id="6314" r:id="rId233"/>
    <p:sldId id="6315" r:id="rId234"/>
    <p:sldId id="6364" r:id="rId235"/>
    <p:sldId id="6365" r:id="rId236"/>
    <p:sldId id="6366" r:id="rId237"/>
    <p:sldId id="6367" r:id="rId238"/>
    <p:sldId id="6368" r:id="rId239"/>
    <p:sldId id="6369" r:id="rId240"/>
    <p:sldId id="6370" r:id="rId241"/>
    <p:sldId id="6371" r:id="rId242"/>
    <p:sldId id="6372" r:id="rId243"/>
    <p:sldId id="6373" r:id="rId244"/>
    <p:sldId id="6374" r:id="rId245"/>
    <p:sldId id="6375" r:id="rId246"/>
    <p:sldId id="6377" r:id="rId247"/>
    <p:sldId id="6378" r:id="rId248"/>
    <p:sldId id="6379" r:id="rId249"/>
    <p:sldId id="6380" r:id="rId250"/>
    <p:sldId id="6381" r:id="rId251"/>
    <p:sldId id="6382" r:id="rId252"/>
    <p:sldId id="6383" r:id="rId253"/>
    <p:sldId id="6384" r:id="rId254"/>
    <p:sldId id="6386" r:id="rId255"/>
    <p:sldId id="6387" r:id="rId256"/>
    <p:sldId id="6388" r:id="rId257"/>
    <p:sldId id="6389" r:id="rId258"/>
    <p:sldId id="6390" r:id="rId259"/>
    <p:sldId id="6391" r:id="rId260"/>
    <p:sldId id="6392" r:id="rId261"/>
    <p:sldId id="268" r:id="rId262"/>
    <p:sldId id="480" r:id="rId263"/>
    <p:sldId id="565" r:id="rId264"/>
    <p:sldId id="354" r:id="rId265"/>
    <p:sldId id="425" r:id="rId266"/>
    <p:sldId id="426" r:id="rId267"/>
    <p:sldId id="403" r:id="rId268"/>
    <p:sldId id="430" r:id="rId269"/>
    <p:sldId id="6397" r:id="rId270"/>
    <p:sldId id="431" r:id="rId27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47" autoAdjust="0"/>
    <p:restoredTop sz="89414" autoAdjust="0"/>
  </p:normalViewPr>
  <p:slideViewPr>
    <p:cSldViewPr>
      <p:cViewPr varScale="1">
        <p:scale>
          <a:sx n="105" d="100"/>
          <a:sy n="105" d="100"/>
        </p:scale>
        <p:origin x="208" y="432"/>
      </p:cViewPr>
      <p:guideLst>
        <p:guide orient="horz" pos="2142"/>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2.xml"/><Relationship Id="rId98" Type="http://schemas.openxmlformats.org/officeDocument/2006/relationships/slide" Target="slides/slide91.xml"/><Relationship Id="rId97" Type="http://schemas.openxmlformats.org/officeDocument/2006/relationships/slide" Target="slides/slide90.xml"/><Relationship Id="rId96" Type="http://schemas.openxmlformats.org/officeDocument/2006/relationships/slide" Target="slides/slide89.xml"/><Relationship Id="rId95" Type="http://schemas.openxmlformats.org/officeDocument/2006/relationships/slide" Target="slides/slide88.xml"/><Relationship Id="rId94" Type="http://schemas.openxmlformats.org/officeDocument/2006/relationships/slide" Target="slides/slide87.xml"/><Relationship Id="rId93" Type="http://schemas.openxmlformats.org/officeDocument/2006/relationships/slide" Target="slides/slide86.xml"/><Relationship Id="rId92" Type="http://schemas.openxmlformats.org/officeDocument/2006/relationships/slide" Target="slides/slide85.xml"/><Relationship Id="rId91" Type="http://schemas.openxmlformats.org/officeDocument/2006/relationships/slide" Target="slides/slide84.xml"/><Relationship Id="rId90" Type="http://schemas.openxmlformats.org/officeDocument/2006/relationships/slide" Target="slides/slide83.xml"/><Relationship Id="rId9" Type="http://schemas.openxmlformats.org/officeDocument/2006/relationships/slide" Target="slides/slide3.xml"/><Relationship Id="rId89" Type="http://schemas.openxmlformats.org/officeDocument/2006/relationships/slide" Target="slides/slide82.xml"/><Relationship Id="rId88" Type="http://schemas.openxmlformats.org/officeDocument/2006/relationships/slide" Target="slides/slide81.xml"/><Relationship Id="rId87" Type="http://schemas.openxmlformats.org/officeDocument/2006/relationships/slide" Target="slides/slide80.xml"/><Relationship Id="rId86" Type="http://schemas.openxmlformats.org/officeDocument/2006/relationships/slide" Target="slides/slide79.xml"/><Relationship Id="rId85" Type="http://schemas.openxmlformats.org/officeDocument/2006/relationships/slide" Target="slides/slide78.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slide" Target="slides/slide2.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6" Type="http://schemas.openxmlformats.org/officeDocument/2006/relationships/commentAuthors" Target="commentAuthors.xml"/><Relationship Id="rId275" Type="http://schemas.openxmlformats.org/officeDocument/2006/relationships/tableStyles" Target="tableStyles.xml"/><Relationship Id="rId274" Type="http://schemas.openxmlformats.org/officeDocument/2006/relationships/viewProps" Target="viewProps.xml"/><Relationship Id="rId273" Type="http://schemas.openxmlformats.org/officeDocument/2006/relationships/presProps" Target="presProps.xml"/><Relationship Id="rId272" Type="http://schemas.openxmlformats.org/officeDocument/2006/relationships/handoutMaster" Target="handoutMasters/handoutMaster1.xml"/><Relationship Id="rId271" Type="http://schemas.openxmlformats.org/officeDocument/2006/relationships/slide" Target="slides/slide264.xml"/><Relationship Id="rId270" Type="http://schemas.openxmlformats.org/officeDocument/2006/relationships/slide" Target="slides/slide263.xml"/><Relationship Id="rId27" Type="http://schemas.openxmlformats.org/officeDocument/2006/relationships/slide" Target="slides/slide20.xml"/><Relationship Id="rId269" Type="http://schemas.openxmlformats.org/officeDocument/2006/relationships/slide" Target="slides/slide262.xml"/><Relationship Id="rId268" Type="http://schemas.openxmlformats.org/officeDocument/2006/relationships/slide" Target="slides/slide261.xml"/><Relationship Id="rId267" Type="http://schemas.openxmlformats.org/officeDocument/2006/relationships/slide" Target="slides/slide260.xml"/><Relationship Id="rId266" Type="http://schemas.openxmlformats.org/officeDocument/2006/relationships/slide" Target="slides/slide259.xml"/><Relationship Id="rId265" Type="http://schemas.openxmlformats.org/officeDocument/2006/relationships/slide" Target="slides/slide258.xml"/><Relationship Id="rId264" Type="http://schemas.openxmlformats.org/officeDocument/2006/relationships/slide" Target="slides/slide257.xml"/><Relationship Id="rId263" Type="http://schemas.openxmlformats.org/officeDocument/2006/relationships/slide" Target="slides/slide256.xml"/><Relationship Id="rId262" Type="http://schemas.openxmlformats.org/officeDocument/2006/relationships/slide" Target="slides/slide255.xml"/><Relationship Id="rId261" Type="http://schemas.openxmlformats.org/officeDocument/2006/relationships/slide" Target="slides/slide254.xml"/><Relationship Id="rId260" Type="http://schemas.openxmlformats.org/officeDocument/2006/relationships/slide" Target="slides/slide253.xml"/><Relationship Id="rId26" Type="http://schemas.openxmlformats.org/officeDocument/2006/relationships/slide" Target="slides/slide19.xml"/><Relationship Id="rId259" Type="http://schemas.openxmlformats.org/officeDocument/2006/relationships/slide" Target="slides/slide252.xml"/><Relationship Id="rId258" Type="http://schemas.openxmlformats.org/officeDocument/2006/relationships/slide" Target="slides/slide251.xml"/><Relationship Id="rId257" Type="http://schemas.openxmlformats.org/officeDocument/2006/relationships/slide" Target="slides/slide250.xml"/><Relationship Id="rId256" Type="http://schemas.openxmlformats.org/officeDocument/2006/relationships/slide" Target="slides/slide249.xml"/><Relationship Id="rId255" Type="http://schemas.openxmlformats.org/officeDocument/2006/relationships/slide" Target="slides/slide248.xml"/><Relationship Id="rId254" Type="http://schemas.openxmlformats.org/officeDocument/2006/relationships/slide" Target="slides/slide247.xml"/><Relationship Id="rId253" Type="http://schemas.openxmlformats.org/officeDocument/2006/relationships/slide" Target="slides/slide246.xml"/><Relationship Id="rId252" Type="http://schemas.openxmlformats.org/officeDocument/2006/relationships/slide" Target="slides/slide245.xml"/><Relationship Id="rId251" Type="http://schemas.openxmlformats.org/officeDocument/2006/relationships/slide" Target="slides/slide244.xml"/><Relationship Id="rId250" Type="http://schemas.openxmlformats.org/officeDocument/2006/relationships/slide" Target="slides/slide243.xml"/><Relationship Id="rId25" Type="http://schemas.openxmlformats.org/officeDocument/2006/relationships/slide" Target="slides/slide18.xml"/><Relationship Id="rId249" Type="http://schemas.openxmlformats.org/officeDocument/2006/relationships/slide" Target="slides/slide242.xml"/><Relationship Id="rId248" Type="http://schemas.openxmlformats.org/officeDocument/2006/relationships/slide" Target="slides/slide241.xml"/><Relationship Id="rId247" Type="http://schemas.openxmlformats.org/officeDocument/2006/relationships/slide" Target="slides/slide240.xml"/><Relationship Id="rId246" Type="http://schemas.openxmlformats.org/officeDocument/2006/relationships/slide" Target="slides/slide239.xml"/><Relationship Id="rId245" Type="http://schemas.openxmlformats.org/officeDocument/2006/relationships/slide" Target="slides/slide238.xml"/><Relationship Id="rId244" Type="http://schemas.openxmlformats.org/officeDocument/2006/relationships/slide" Target="slides/slide237.xml"/><Relationship Id="rId243" Type="http://schemas.openxmlformats.org/officeDocument/2006/relationships/slide" Target="slides/slide236.xml"/><Relationship Id="rId242" Type="http://schemas.openxmlformats.org/officeDocument/2006/relationships/slide" Target="slides/slide235.xml"/><Relationship Id="rId241" Type="http://schemas.openxmlformats.org/officeDocument/2006/relationships/slide" Target="slides/slide234.xml"/><Relationship Id="rId240" Type="http://schemas.openxmlformats.org/officeDocument/2006/relationships/slide" Target="slides/slide233.xml"/><Relationship Id="rId24" Type="http://schemas.openxmlformats.org/officeDocument/2006/relationships/slide" Target="slides/slide17.xml"/><Relationship Id="rId239" Type="http://schemas.openxmlformats.org/officeDocument/2006/relationships/slide" Target="slides/slide232.xml"/><Relationship Id="rId238" Type="http://schemas.openxmlformats.org/officeDocument/2006/relationships/slide" Target="slides/slide231.xml"/><Relationship Id="rId237" Type="http://schemas.openxmlformats.org/officeDocument/2006/relationships/slide" Target="slides/slide230.xml"/><Relationship Id="rId236" Type="http://schemas.openxmlformats.org/officeDocument/2006/relationships/slide" Target="slides/slide229.xml"/><Relationship Id="rId235" Type="http://schemas.openxmlformats.org/officeDocument/2006/relationships/slide" Target="slides/slide228.xml"/><Relationship Id="rId234" Type="http://schemas.openxmlformats.org/officeDocument/2006/relationships/slide" Target="slides/slide227.xml"/><Relationship Id="rId233" Type="http://schemas.openxmlformats.org/officeDocument/2006/relationships/slide" Target="slides/slide226.xml"/><Relationship Id="rId232" Type="http://schemas.openxmlformats.org/officeDocument/2006/relationships/slide" Target="slides/slide225.xml"/><Relationship Id="rId231" Type="http://schemas.openxmlformats.org/officeDocument/2006/relationships/slide" Target="slides/slide224.xml"/><Relationship Id="rId230" Type="http://schemas.openxmlformats.org/officeDocument/2006/relationships/slide" Target="slides/slide223.xml"/><Relationship Id="rId23" Type="http://schemas.openxmlformats.org/officeDocument/2006/relationships/slide" Target="slides/slide16.xml"/><Relationship Id="rId229" Type="http://schemas.openxmlformats.org/officeDocument/2006/relationships/slide" Target="slides/slide222.xml"/><Relationship Id="rId228" Type="http://schemas.openxmlformats.org/officeDocument/2006/relationships/slide" Target="slides/slide221.xml"/><Relationship Id="rId227" Type="http://schemas.openxmlformats.org/officeDocument/2006/relationships/slide" Target="slides/slide220.xml"/><Relationship Id="rId226" Type="http://schemas.openxmlformats.org/officeDocument/2006/relationships/slide" Target="slides/slide219.xml"/><Relationship Id="rId225" Type="http://schemas.openxmlformats.org/officeDocument/2006/relationships/slide" Target="slides/slide218.xml"/><Relationship Id="rId224" Type="http://schemas.openxmlformats.org/officeDocument/2006/relationships/slide" Target="slides/slide217.xml"/><Relationship Id="rId223" Type="http://schemas.openxmlformats.org/officeDocument/2006/relationships/slide" Target="slides/slide216.xml"/><Relationship Id="rId222" Type="http://schemas.openxmlformats.org/officeDocument/2006/relationships/slide" Target="slides/slide215.xml"/><Relationship Id="rId221" Type="http://schemas.openxmlformats.org/officeDocument/2006/relationships/slide" Target="slides/slide214.xml"/><Relationship Id="rId220" Type="http://schemas.openxmlformats.org/officeDocument/2006/relationships/slide" Target="slides/slide213.xml"/><Relationship Id="rId22" Type="http://schemas.openxmlformats.org/officeDocument/2006/relationships/slide" Target="slides/slide15.xml"/><Relationship Id="rId219" Type="http://schemas.openxmlformats.org/officeDocument/2006/relationships/slide" Target="slides/slide212.xml"/><Relationship Id="rId218" Type="http://schemas.openxmlformats.org/officeDocument/2006/relationships/slide" Target="slides/slide211.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21" Type="http://schemas.openxmlformats.org/officeDocument/2006/relationships/slide" Target="slides/slide14.xml"/><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6" Type="http://schemas.openxmlformats.org/officeDocument/2006/relationships/slide" Target="slides/slide199.xml"/><Relationship Id="rId205" Type="http://schemas.openxmlformats.org/officeDocument/2006/relationships/slide" Target="slides/slide198.xml"/><Relationship Id="rId204" Type="http://schemas.openxmlformats.org/officeDocument/2006/relationships/slide" Target="slides/slide197.xml"/><Relationship Id="rId203" Type="http://schemas.openxmlformats.org/officeDocument/2006/relationships/slide" Target="slides/slide196.xml"/><Relationship Id="rId202" Type="http://schemas.openxmlformats.org/officeDocument/2006/relationships/slide" Target="slides/slide195.xml"/><Relationship Id="rId201" Type="http://schemas.openxmlformats.org/officeDocument/2006/relationships/slide" Target="slides/slide194.xml"/><Relationship Id="rId200" Type="http://schemas.openxmlformats.org/officeDocument/2006/relationships/slide" Target="slides/slide193.xml"/><Relationship Id="rId20" Type="http://schemas.openxmlformats.org/officeDocument/2006/relationships/slide" Target="slides/slide13.xml"/><Relationship Id="rId2" Type="http://schemas.openxmlformats.org/officeDocument/2006/relationships/theme" Target="theme/theme1.xml"/><Relationship Id="rId199" Type="http://schemas.openxmlformats.org/officeDocument/2006/relationships/slide" Target="slides/slide192.xml"/><Relationship Id="rId198" Type="http://schemas.openxmlformats.org/officeDocument/2006/relationships/slide" Target="slides/slide191.xml"/><Relationship Id="rId197" Type="http://schemas.openxmlformats.org/officeDocument/2006/relationships/slide" Target="slides/slide190.xml"/><Relationship Id="rId196" Type="http://schemas.openxmlformats.org/officeDocument/2006/relationships/slide" Target="slides/slide189.xml"/><Relationship Id="rId195" Type="http://schemas.openxmlformats.org/officeDocument/2006/relationships/slide" Target="slides/slide188.xml"/><Relationship Id="rId194" Type="http://schemas.openxmlformats.org/officeDocument/2006/relationships/slide" Target="slides/slide187.xml"/><Relationship Id="rId193" Type="http://schemas.openxmlformats.org/officeDocument/2006/relationships/slide" Target="slides/slide186.xml"/><Relationship Id="rId192" Type="http://schemas.openxmlformats.org/officeDocument/2006/relationships/slide" Target="slides/slide185.xml"/><Relationship Id="rId191" Type="http://schemas.openxmlformats.org/officeDocument/2006/relationships/slide" Target="slides/slide184.xml"/><Relationship Id="rId190" Type="http://schemas.openxmlformats.org/officeDocument/2006/relationships/slide" Target="slides/slide183.xml"/><Relationship Id="rId19" Type="http://schemas.openxmlformats.org/officeDocument/2006/relationships/slide" Target="slides/slide12.xml"/><Relationship Id="rId189" Type="http://schemas.openxmlformats.org/officeDocument/2006/relationships/slide" Target="slides/slide182.xml"/><Relationship Id="rId188" Type="http://schemas.openxmlformats.org/officeDocument/2006/relationships/slide" Target="slides/slide181.xml"/><Relationship Id="rId187" Type="http://schemas.openxmlformats.org/officeDocument/2006/relationships/slide" Target="slides/slide180.xml"/><Relationship Id="rId186" Type="http://schemas.openxmlformats.org/officeDocument/2006/relationships/slide" Target="slides/slide179.xml"/><Relationship Id="rId185" Type="http://schemas.openxmlformats.org/officeDocument/2006/relationships/slide" Target="slides/slide178.xml"/><Relationship Id="rId184" Type="http://schemas.openxmlformats.org/officeDocument/2006/relationships/slide" Target="slides/slide177.xml"/><Relationship Id="rId183" Type="http://schemas.openxmlformats.org/officeDocument/2006/relationships/slide" Target="slides/slide176.xml"/><Relationship Id="rId182" Type="http://schemas.openxmlformats.org/officeDocument/2006/relationships/slide" Target="slides/slide175.xml"/><Relationship Id="rId181" Type="http://schemas.openxmlformats.org/officeDocument/2006/relationships/slide" Target="slides/slide174.xml"/><Relationship Id="rId180" Type="http://schemas.openxmlformats.org/officeDocument/2006/relationships/slide" Target="slides/slide173.xml"/><Relationship Id="rId18" Type="http://schemas.openxmlformats.org/officeDocument/2006/relationships/slide" Target="slides/slide11.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176" Type="http://schemas.openxmlformats.org/officeDocument/2006/relationships/slide" Target="slides/slide169.xml"/><Relationship Id="rId175" Type="http://schemas.openxmlformats.org/officeDocument/2006/relationships/slide" Target="slides/slide168.xml"/><Relationship Id="rId174" Type="http://schemas.openxmlformats.org/officeDocument/2006/relationships/slide" Target="slides/slide167.xml"/><Relationship Id="rId173" Type="http://schemas.openxmlformats.org/officeDocument/2006/relationships/slide" Target="slides/slide166.xml"/><Relationship Id="rId172" Type="http://schemas.openxmlformats.org/officeDocument/2006/relationships/slide" Target="slides/slide165.xml"/><Relationship Id="rId171" Type="http://schemas.openxmlformats.org/officeDocument/2006/relationships/slide" Target="slides/slide164.xml"/><Relationship Id="rId170" Type="http://schemas.openxmlformats.org/officeDocument/2006/relationships/slide" Target="slides/slide163.xml"/><Relationship Id="rId17" Type="http://schemas.openxmlformats.org/officeDocument/2006/relationships/slide" Target="slides/slide10.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165" Type="http://schemas.openxmlformats.org/officeDocument/2006/relationships/slide" Target="slides/slide158.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1" Type="http://schemas.openxmlformats.org/officeDocument/2006/relationships/slide" Target="slides/slide154.xml"/><Relationship Id="rId160" Type="http://schemas.openxmlformats.org/officeDocument/2006/relationships/slide" Target="slides/slide153.xml"/><Relationship Id="rId16" Type="http://schemas.openxmlformats.org/officeDocument/2006/relationships/slide" Target="slides/slide9.xml"/><Relationship Id="rId159" Type="http://schemas.openxmlformats.org/officeDocument/2006/relationships/slide" Target="slides/slide152.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54" Type="http://schemas.openxmlformats.org/officeDocument/2006/relationships/slide" Target="slides/slide147.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0" Type="http://schemas.openxmlformats.org/officeDocument/2006/relationships/slide" Target="slides/slide143.xml"/><Relationship Id="rId15" Type="http://schemas.openxmlformats.org/officeDocument/2006/relationships/slide" Target="slides/slide8.xml"/><Relationship Id="rId149" Type="http://schemas.openxmlformats.org/officeDocument/2006/relationships/slide" Target="slides/slide142.xml"/><Relationship Id="rId148" Type="http://schemas.openxmlformats.org/officeDocument/2006/relationships/slide" Target="slides/slide141.xml"/><Relationship Id="rId147" Type="http://schemas.openxmlformats.org/officeDocument/2006/relationships/slide" Target="slides/slide140.xml"/><Relationship Id="rId146" Type="http://schemas.openxmlformats.org/officeDocument/2006/relationships/slide" Target="slides/slide139.xml"/><Relationship Id="rId145" Type="http://schemas.openxmlformats.org/officeDocument/2006/relationships/slide" Target="slides/slide138.xml"/><Relationship Id="rId144" Type="http://schemas.openxmlformats.org/officeDocument/2006/relationships/slide" Target="slides/slide137.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14" Type="http://schemas.openxmlformats.org/officeDocument/2006/relationships/notesMaster" Target="notesMasters/notesMaster1.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 Type="http://schemas.openxmlformats.org/officeDocument/2006/relationships/slide" Target="slides/slide7.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121" Type="http://schemas.openxmlformats.org/officeDocument/2006/relationships/slide" Target="slides/slide114.xml"/><Relationship Id="rId120" Type="http://schemas.openxmlformats.org/officeDocument/2006/relationships/slide" Target="slides/slide113.xml"/><Relationship Id="rId12" Type="http://schemas.openxmlformats.org/officeDocument/2006/relationships/slide" Target="slides/slide6.xml"/><Relationship Id="rId119" Type="http://schemas.openxmlformats.org/officeDocument/2006/relationships/slide" Target="slides/slide112.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110" Type="http://schemas.openxmlformats.org/officeDocument/2006/relationships/slide" Target="slides/slide103.xml"/><Relationship Id="rId11" Type="http://schemas.openxmlformats.org/officeDocument/2006/relationships/slide" Target="slides/slide5.xml"/><Relationship Id="rId109" Type="http://schemas.openxmlformats.org/officeDocument/2006/relationships/slide" Target="slides/slide102.xml"/><Relationship Id="rId108" Type="http://schemas.openxmlformats.org/officeDocument/2006/relationships/slide" Target="slides/slide101.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0" Type="http://schemas.openxmlformats.org/officeDocument/2006/relationships/slide" Target="slides/slide4.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F35EDEF7-1C9B-4C0C-AB77-68F6D9D024A1}"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5.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6.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9.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2.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3.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a:r>
            <a:r>
              <a:rPr lang="en-US" dirty="0"/>
              <a:t>bviously, such static prediction works well for programs with a strong bias toward taken or untaken branches</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3. Write result—When the result is available, write it on the CDB and from there into the registers and into any reservation stations (including store buffers) wait- </a:t>
            </a:r>
            <a:r>
              <a:rPr lang="en-US" sz="1200" kern="1200" dirty="0" err="1">
                <a:solidFill>
                  <a:schemeClr val="tx1"/>
                </a:solidFill>
                <a:effectLst/>
                <a:latin typeface="Arial" panose="020B0604020202020204" pitchFamily="34" charset="0"/>
                <a:ea typeface="宋体" panose="02010600030101010101" pitchFamily="2" charset="-122"/>
                <a:cs typeface="+mn-cs"/>
              </a:rPr>
              <a:t>ing</a:t>
            </a:r>
            <a:r>
              <a:rPr lang="en-US" sz="1200" kern="1200" dirty="0">
                <a:solidFill>
                  <a:schemeClr val="tx1"/>
                </a:solidFill>
                <a:effectLst/>
                <a:latin typeface="Arial" panose="020B0604020202020204" pitchFamily="34" charset="0"/>
                <a:ea typeface="宋体" panose="02010600030101010101" pitchFamily="2" charset="-122"/>
                <a:cs typeface="+mn-cs"/>
              </a:rPr>
              <a:t> for this result. Stores are buffered in the store buffer until both the value to be stored and the store address are available; then the result is written as soon as the memory unit is free.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The register file has a field, Qi: </a:t>
            </a:r>
            <a:endParaRPr lang="en-US" dirty="0">
              <a:effectLst/>
            </a:endParaRPr>
          </a:p>
          <a:p>
            <a:r>
              <a:rPr lang="en-US" sz="1200" kern="1200" dirty="0">
                <a:solidFill>
                  <a:schemeClr val="tx1"/>
                </a:solidFill>
                <a:effectLst/>
                <a:latin typeface="Arial" panose="020B0604020202020204" pitchFamily="34" charset="0"/>
                <a:ea typeface="宋体" panose="02010600030101010101" pitchFamily="2" charset="-122"/>
                <a:cs typeface="+mn-cs"/>
              </a:rPr>
              <a:t>Qi—The number of the reservation station that contains the operation whose result should be stored into this register. If the value of Qi is blank (or 0), no currently active instruction is computing a result destined for this register,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meaning that the value is simply the register contents. </a:t>
            </a:r>
            <a:endParaRPr lang="en-US" dirty="0"/>
          </a:p>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load and store buffers each have a field, A, which holds the result of the </a:t>
            </a:r>
            <a:r>
              <a:rPr lang="en-US" sz="1200" kern="1200" dirty="0" err="1">
                <a:solidFill>
                  <a:schemeClr val="tx1"/>
                </a:solidFill>
                <a:effectLst/>
                <a:latin typeface="Arial" panose="020B0604020202020204" pitchFamily="34" charset="0"/>
                <a:ea typeface="宋体" panose="02010600030101010101" pitchFamily="2" charset="-122"/>
                <a:cs typeface="+mn-cs"/>
              </a:rPr>
              <a:t>effec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tive</a:t>
            </a:r>
            <a:r>
              <a:rPr lang="en-US" sz="1200" kern="1200" dirty="0">
                <a:solidFill>
                  <a:schemeClr val="tx1"/>
                </a:solidFill>
                <a:effectLst/>
                <a:latin typeface="Arial" panose="020B0604020202020204" pitchFamily="34" charset="0"/>
                <a:ea typeface="宋体" panose="02010600030101010101" pitchFamily="2" charset="-122"/>
                <a:cs typeface="+mn-cs"/>
              </a:rPr>
              <a:t> address once the first step of execution has been completed.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3.13 Steps in the algorithm and what is required for each step. For the issuing instruction, </a:t>
            </a:r>
            <a:r>
              <a:rPr lang="en-US" sz="1200" kern="1200" dirty="0" err="1">
                <a:solidFill>
                  <a:schemeClr val="tx1"/>
                </a:solidFill>
                <a:effectLst/>
                <a:latin typeface="Arial" panose="020B0604020202020204" pitchFamily="34" charset="0"/>
                <a:ea typeface="宋体" panose="02010600030101010101" pitchFamily="2" charset="-122"/>
                <a:cs typeface="+mn-cs"/>
              </a:rPr>
              <a:t>rd</a:t>
            </a:r>
            <a:r>
              <a:rPr lang="en-US" sz="1200" kern="1200" dirty="0">
                <a:solidFill>
                  <a:schemeClr val="tx1"/>
                </a:solidFill>
                <a:effectLst/>
                <a:latin typeface="Arial" panose="020B0604020202020204" pitchFamily="34" charset="0"/>
                <a:ea typeface="宋体" panose="02010600030101010101" pitchFamily="2" charset="-122"/>
                <a:cs typeface="+mn-cs"/>
              </a:rPr>
              <a:t> is the des- </a:t>
            </a:r>
            <a:r>
              <a:rPr lang="en-US" sz="1200" kern="1200" dirty="0" err="1">
                <a:solidFill>
                  <a:schemeClr val="tx1"/>
                </a:solidFill>
                <a:effectLst/>
                <a:latin typeface="Arial" panose="020B0604020202020204" pitchFamily="34" charset="0"/>
                <a:ea typeface="宋体" panose="02010600030101010101" pitchFamily="2" charset="-122"/>
                <a:cs typeface="+mn-cs"/>
              </a:rPr>
              <a:t>tination</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rs</a:t>
            </a:r>
            <a:r>
              <a:rPr lang="en-US" sz="1200" kern="1200" dirty="0">
                <a:solidFill>
                  <a:schemeClr val="tx1"/>
                </a:solidFill>
                <a:effectLst/>
                <a:latin typeface="Arial" panose="020B0604020202020204" pitchFamily="34" charset="0"/>
                <a:ea typeface="宋体" panose="02010600030101010101" pitchFamily="2" charset="-122"/>
                <a:cs typeface="+mn-cs"/>
              </a:rPr>
              <a:t> and rt are the source register numbers, </a:t>
            </a:r>
            <a:r>
              <a:rPr lang="en-US" sz="1200" kern="1200" dirty="0" err="1">
                <a:solidFill>
                  <a:schemeClr val="tx1"/>
                </a:solidFill>
                <a:effectLst/>
                <a:latin typeface="Arial" panose="020B0604020202020204" pitchFamily="34" charset="0"/>
                <a:ea typeface="宋体" panose="02010600030101010101" pitchFamily="2" charset="-122"/>
                <a:cs typeface="+mn-cs"/>
              </a:rPr>
              <a:t>imm</a:t>
            </a:r>
            <a:r>
              <a:rPr lang="en-US" sz="1200" kern="1200" dirty="0">
                <a:solidFill>
                  <a:schemeClr val="tx1"/>
                </a:solidFill>
                <a:effectLst/>
                <a:latin typeface="Arial" panose="020B0604020202020204" pitchFamily="34" charset="0"/>
                <a:ea typeface="宋体" panose="02010600030101010101" pitchFamily="2" charset="-122"/>
                <a:cs typeface="+mn-cs"/>
              </a:rPr>
              <a:t> is the sign-extended immediate field, and r is the </a:t>
            </a:r>
            <a:r>
              <a:rPr lang="en-US" sz="1200" kern="1200" dirty="0" err="1">
                <a:solidFill>
                  <a:schemeClr val="tx1"/>
                </a:solidFill>
                <a:effectLst/>
                <a:latin typeface="Arial" panose="020B0604020202020204" pitchFamily="34" charset="0"/>
                <a:ea typeface="宋体" panose="02010600030101010101" pitchFamily="2" charset="-122"/>
                <a:cs typeface="+mn-cs"/>
              </a:rPr>
              <a:t>reser</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vation</a:t>
            </a:r>
            <a:r>
              <a:rPr lang="en-US" sz="1200" kern="1200" dirty="0">
                <a:solidFill>
                  <a:schemeClr val="tx1"/>
                </a:solidFill>
                <a:effectLst/>
                <a:latin typeface="Arial" panose="020B0604020202020204" pitchFamily="34" charset="0"/>
                <a:ea typeface="宋体" panose="02010600030101010101" pitchFamily="2" charset="-122"/>
                <a:cs typeface="+mn-cs"/>
              </a:rPr>
              <a:t> station or buffer that the instruction is assigned to. RS is the reservation station data structure. The value returned by an FP unit or by the load unit is called result. </a:t>
            </a:r>
            <a:r>
              <a:rPr lang="en-US" sz="1200" kern="1200" dirty="0" err="1">
                <a:solidFill>
                  <a:schemeClr val="tx1"/>
                </a:solidFill>
                <a:effectLst/>
                <a:latin typeface="Arial" panose="020B0604020202020204" pitchFamily="34" charset="0"/>
                <a:ea typeface="宋体" panose="02010600030101010101" pitchFamily="2" charset="-122"/>
                <a:cs typeface="+mn-cs"/>
              </a:rPr>
              <a:t>RegisterStat</a:t>
            </a:r>
            <a:r>
              <a:rPr lang="en-US" sz="1200" kern="1200" dirty="0">
                <a:solidFill>
                  <a:schemeClr val="tx1"/>
                </a:solidFill>
                <a:effectLst/>
                <a:latin typeface="Arial" panose="020B0604020202020204" pitchFamily="34" charset="0"/>
                <a:ea typeface="宋体" panose="02010600030101010101" pitchFamily="2" charset="-122"/>
                <a:cs typeface="+mn-cs"/>
              </a:rPr>
              <a:t> is the register status data structure (not the register file, which is Regs[]). When an instruction is issued, the destination register has its Qi field set to the number of the buffer or reservation station to which the instruction is issued. If the operands are available in the registers, they are stored in the V fields. Otherwise, the Q fields are set to indicate the reservation station that will produce the values needed as source operands. The instruction waits at the reservation station until both its operands are available, indicated by zero in the Q fields. The Q fields are set to zero either when this instruction is issued or when an instruction on which this instruction depends completes and does its write back. When an instruction has finished execution and the CDB is available, it can do its write back. All the buffers, registers, and reservation stations whose values of </a:t>
            </a:r>
            <a:r>
              <a:rPr lang="en-US" sz="1200" kern="1200" dirty="0" err="1">
                <a:solidFill>
                  <a:schemeClr val="tx1"/>
                </a:solidFill>
                <a:effectLst/>
                <a:latin typeface="Arial" panose="020B0604020202020204" pitchFamily="34" charset="0"/>
                <a:ea typeface="宋体" panose="02010600030101010101" pitchFamily="2" charset="-122"/>
                <a:cs typeface="+mn-cs"/>
              </a:rPr>
              <a:t>Qj</a:t>
            </a:r>
            <a:r>
              <a:rPr lang="en-US" sz="1200" kern="1200" dirty="0">
                <a:solidFill>
                  <a:schemeClr val="tx1"/>
                </a:solidFill>
                <a:effectLst/>
                <a:latin typeface="Arial" panose="020B0604020202020204" pitchFamily="34" charset="0"/>
                <a:ea typeface="宋体" panose="02010600030101010101" pitchFamily="2" charset="-122"/>
                <a:cs typeface="+mn-cs"/>
              </a:rPr>
              <a:t> or </a:t>
            </a:r>
            <a:r>
              <a:rPr lang="en-US" sz="1200" kern="1200" dirty="0" err="1">
                <a:solidFill>
                  <a:schemeClr val="tx1"/>
                </a:solidFill>
                <a:effectLst/>
                <a:latin typeface="Arial" panose="020B0604020202020204" pitchFamily="34" charset="0"/>
                <a:ea typeface="宋体" panose="02010600030101010101" pitchFamily="2" charset="-122"/>
                <a:cs typeface="+mn-cs"/>
              </a:rPr>
              <a:t>Qk</a:t>
            </a:r>
            <a:r>
              <a:rPr lang="en-US" sz="1200" kern="1200" dirty="0">
                <a:solidFill>
                  <a:schemeClr val="tx1"/>
                </a:solidFill>
                <a:effectLst/>
                <a:latin typeface="Arial" panose="020B0604020202020204" pitchFamily="34" charset="0"/>
                <a:ea typeface="宋体" panose="02010600030101010101" pitchFamily="2" charset="-122"/>
                <a:cs typeface="+mn-cs"/>
              </a:rPr>
              <a:t> are the same as the completing reservation station update their values from the CDB and mark the Q fields to indicate that values have been received. Thus the CDB can broadcast its result to many destinations in a single clock cycle, and if the waiting instructions have their operands, they can all begin execution on the next clock cycle. Loads go through two steps in execute, and stores perform slightly differently during Write Result, where they may have to wait for the value to store. Remember that, to preserve exception </a:t>
            </a:r>
            <a:r>
              <a:rPr lang="en-US" sz="1200" kern="1200" dirty="0" err="1">
                <a:solidFill>
                  <a:schemeClr val="tx1"/>
                </a:solidFill>
                <a:effectLst/>
                <a:latin typeface="Arial" panose="020B0604020202020204" pitchFamily="34" charset="0"/>
                <a:ea typeface="宋体" panose="02010600030101010101" pitchFamily="2" charset="-122"/>
                <a:cs typeface="+mn-cs"/>
              </a:rPr>
              <a:t>behav</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ior</a:t>
            </a:r>
            <a:r>
              <a:rPr lang="en-US" sz="1200" kern="1200" dirty="0">
                <a:solidFill>
                  <a:schemeClr val="tx1"/>
                </a:solidFill>
                <a:effectLst/>
                <a:latin typeface="Arial" panose="020B0604020202020204" pitchFamily="34" charset="0"/>
                <a:ea typeface="宋体" panose="02010600030101010101" pitchFamily="2" charset="-122"/>
                <a:cs typeface="+mn-cs"/>
              </a:rPr>
              <a:t>, instructions should not be allowed to execute if a branch that is earlier in program order has not yet completed. Because no concept of program order is maintained after the issue stage, this restriction is usually implemented by preventing any instruction from leaving the issue step if there is a pending branch already in the pipeline. In Section 3.6, we will see how speculation support removes this restriction.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To understand the full power of eliminating WAW and WAR hazards through dynamic renaming of registers, we must look at a loop. Consider the following sim- </a:t>
            </a:r>
            <a:r>
              <a:rPr lang="en-US" sz="1200" kern="1200" dirty="0" err="1">
                <a:solidFill>
                  <a:schemeClr val="tx1"/>
                </a:solidFill>
                <a:effectLst/>
                <a:latin typeface="Arial" panose="020B0604020202020204" pitchFamily="34" charset="0"/>
                <a:ea typeface="宋体" panose="02010600030101010101" pitchFamily="2" charset="-122"/>
                <a:cs typeface="+mn-cs"/>
              </a:rPr>
              <a:t>ple</a:t>
            </a:r>
            <a:r>
              <a:rPr lang="en-US" sz="1200" kern="1200" dirty="0">
                <a:solidFill>
                  <a:schemeClr val="tx1"/>
                </a:solidFill>
                <a:effectLst/>
                <a:latin typeface="Arial" panose="020B0604020202020204" pitchFamily="34" charset="0"/>
                <a:ea typeface="宋体" panose="02010600030101010101" pitchFamily="2" charset="-122"/>
                <a:cs typeface="+mn-cs"/>
              </a:rPr>
              <a:t> sequence for multiplying the elements of an array by a scalar in f2: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If we predict that branches are taken, using reservation stations will allow multiple executions of this loop to proceed at once. This advantage is gained without changing the code—in effect, the loop is unrolled dynamically by the hard- ware using the reservation stations obtained by renaming to act as additional registers.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assume we have issued all the instructions in two successive iterations of the loop, but none of the floating-point load/stores or operations have com- </a:t>
            </a:r>
            <a:r>
              <a:rPr lang="en-US" sz="1200" kern="1200" dirty="0" err="1">
                <a:solidFill>
                  <a:schemeClr val="tx1"/>
                </a:solidFill>
                <a:effectLst/>
                <a:latin typeface="Arial" panose="020B0604020202020204" pitchFamily="34" charset="0"/>
                <a:ea typeface="宋体" panose="02010600030101010101" pitchFamily="2" charset="-122"/>
                <a:cs typeface="+mn-cs"/>
              </a:rPr>
              <a:t>pleted</a:t>
            </a:r>
            <a:r>
              <a:rPr lang="en-US" sz="1200" kern="1200" dirty="0">
                <a:solidFill>
                  <a:schemeClr val="tx1"/>
                </a:solidFill>
                <a:effectLst/>
                <a:latin typeface="Arial" panose="020B0604020202020204" pitchFamily="34" charset="0"/>
                <a:ea typeface="宋体" panose="02010600030101010101" pitchFamily="2" charset="-122"/>
                <a:cs typeface="+mn-cs"/>
              </a:rPr>
              <a:t>. Figure 3.14 shows reservation stations, register status tables, and load and store buffers at this point.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3.14 Two active iterations of the loop with no instruction yet completed. Entries in the multiplier </a:t>
            </a:r>
            <a:r>
              <a:rPr lang="en-US" sz="1200" kern="1200" dirty="0" err="1">
                <a:solidFill>
                  <a:schemeClr val="tx1"/>
                </a:solidFill>
                <a:effectLst/>
                <a:latin typeface="Arial" panose="020B0604020202020204" pitchFamily="34" charset="0"/>
                <a:ea typeface="宋体" panose="02010600030101010101" pitchFamily="2" charset="-122"/>
                <a:cs typeface="+mn-cs"/>
              </a:rPr>
              <a:t>reser</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vation</a:t>
            </a:r>
            <a:r>
              <a:rPr lang="en-US" sz="1200" kern="1200" dirty="0">
                <a:solidFill>
                  <a:schemeClr val="tx1"/>
                </a:solidFill>
                <a:effectLst/>
                <a:latin typeface="Arial" panose="020B0604020202020204" pitchFamily="34" charset="0"/>
                <a:ea typeface="宋体" panose="02010600030101010101" pitchFamily="2" charset="-122"/>
                <a:cs typeface="+mn-cs"/>
              </a:rPr>
              <a:t> stations indicate that the outstanding loads are the sources. The store reservation stations indicate that the multiply destination is the source of the value to store. </a:t>
            </a:r>
            <a:endParaRPr lang="en-US" dirty="0"/>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integer ALU operation is ignored, and it is assumed the branch was predicted as taken.) Once the system reaches this state, two copies of the loop could be sustained with a CPI close to 1.0, provided the multiplies could complete in four clock cycles. With a latency of six cycles, additional iterations will need to be processed before the steady state can be reached. This requires more reservation stations to hold instructions that are in execution. As we will see later in this chapter, when extended with multiple issue instructions,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approach can sustain more than one instruction per clock. </a:t>
            </a:r>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54AB158-C4C7-CA45-AEE5-634231467B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8530" name="Rectangle 2"/>
          <p:cNvSpPr>
            <a:spLocks noGrp="1" noRot="1" noChangeAspect="1" noChangeArrowheads="1" noTextEdit="1"/>
          </p:cNvSpPr>
          <p:nvPr>
            <p:ph type="sldImg"/>
          </p:nvPr>
        </p:nvSpPr>
        <p:spPr/>
      </p:sp>
      <p:sp>
        <p:nvSpPr>
          <p:cNvPr id="278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As we try to exploit more instruction-level parallelism, maintaining control </a:t>
            </a:r>
            <a:r>
              <a:rPr lang="en-US" sz="1200" kern="1200" dirty="0" err="1">
                <a:solidFill>
                  <a:schemeClr val="tx1"/>
                </a:solidFill>
                <a:effectLst/>
                <a:latin typeface="Arial" panose="020B0604020202020204" pitchFamily="34" charset="0"/>
                <a:ea typeface="宋体" panose="02010600030101010101" pitchFamily="2" charset="-122"/>
                <a:cs typeface="+mn-cs"/>
              </a:rPr>
              <a:t>depen</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dences</a:t>
            </a:r>
            <a:r>
              <a:rPr lang="en-US" sz="1200" kern="1200" dirty="0">
                <a:solidFill>
                  <a:schemeClr val="tx1"/>
                </a:solidFill>
                <a:effectLst/>
                <a:latin typeface="Arial" panose="020B0604020202020204" pitchFamily="34" charset="0"/>
                <a:ea typeface="宋体" panose="02010600030101010101" pitchFamily="2" charset="-122"/>
                <a:cs typeface="+mn-cs"/>
              </a:rPr>
              <a:t> becomes an increasing burden. Branch prediction reduces the direct stalls attributable to branches, but for a processor executing multiple instructions per clock, just predicting branches accurately may not be sufficient to generate the desired amount of instruction-level parallelism. A wide-issue processor may need to execute a branch every clock cycle to maintain maximum performance. Thus exploiting more parallelism requires that we overcome the limitation of control dependence.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Overcoming control dependence is done by speculating on the outcome of branches and executing the program as if our guesses are correct. This mech- </a:t>
            </a:r>
            <a:r>
              <a:rPr lang="en-US" sz="1200" kern="1200" dirty="0" err="1">
                <a:solidFill>
                  <a:schemeClr val="tx1"/>
                </a:solidFill>
                <a:effectLst/>
                <a:latin typeface="Arial" panose="020B0604020202020204" pitchFamily="34" charset="0"/>
                <a:ea typeface="宋体" panose="02010600030101010101" pitchFamily="2" charset="-122"/>
                <a:cs typeface="+mn-cs"/>
              </a:rPr>
              <a:t>anism</a:t>
            </a:r>
            <a:r>
              <a:rPr lang="en-US" sz="1200" kern="1200" dirty="0">
                <a:solidFill>
                  <a:schemeClr val="tx1"/>
                </a:solidFill>
                <a:effectLst/>
                <a:latin typeface="Arial" panose="020B0604020202020204" pitchFamily="34" charset="0"/>
                <a:ea typeface="宋体" panose="02010600030101010101" pitchFamily="2" charset="-122"/>
                <a:cs typeface="+mn-cs"/>
              </a:rPr>
              <a:t> represents a subtle, but important, extension over branch prediction with dynamic scheduling.</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In particular, with speculation, we fetch, issue, and exe- cute instructions, as if our branch predictions are always correct; dynamic scheduling only fetches and issues such instructions. Of course, we need mech- </a:t>
            </a:r>
            <a:r>
              <a:rPr lang="en-US" sz="1200" kern="1200" dirty="0" err="1">
                <a:solidFill>
                  <a:schemeClr val="tx1"/>
                </a:solidFill>
                <a:effectLst/>
                <a:latin typeface="Arial" panose="020B0604020202020204" pitchFamily="34" charset="0"/>
                <a:ea typeface="宋体" panose="02010600030101010101" pitchFamily="2" charset="-122"/>
                <a:cs typeface="+mn-cs"/>
              </a:rPr>
              <a:t>anisms</a:t>
            </a:r>
            <a:r>
              <a:rPr lang="en-US" sz="1200" kern="1200" dirty="0">
                <a:solidFill>
                  <a:schemeClr val="tx1"/>
                </a:solidFill>
                <a:effectLst/>
                <a:latin typeface="Arial" panose="020B0604020202020204" pitchFamily="34" charset="0"/>
                <a:ea typeface="宋体" panose="02010600030101010101" pitchFamily="2" charset="-122"/>
                <a:cs typeface="+mn-cs"/>
              </a:rPr>
              <a:t> to handle the situation where the speculation is incorrect. Appendix H discusses a variety of mechanisms for supporting speculation by the compiler. In this section, we explore hardware speculation, which extends the ideas of dynamic scheduling.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Hardware-based speculation combines three key ideas: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228600" marR="0" lvl="0" indent="-228600" algn="l" defTabSz="914400" rtl="0" eaLnBrk="0" fontAlgn="base" latinLnBrk="0" hangingPunct="0">
              <a:lnSpc>
                <a:spcPct val="100000"/>
              </a:lnSpc>
              <a:spcBef>
                <a:spcPct val="30000"/>
              </a:spcBef>
              <a:spcAft>
                <a:spcPct val="0"/>
              </a:spcAft>
              <a:buClrTx/>
              <a:buSzTx/>
              <a:buFontTx/>
              <a:buAutoNum type="arabicParenBoth"/>
              <a:defRPr/>
            </a:pPr>
            <a:r>
              <a:rPr lang="en-US" sz="1200" kern="1200" dirty="0">
                <a:solidFill>
                  <a:schemeClr val="tx1"/>
                </a:solidFill>
                <a:effectLst/>
                <a:latin typeface="Arial" panose="020B0604020202020204" pitchFamily="34" charset="0"/>
                <a:ea typeface="宋体" panose="02010600030101010101" pitchFamily="2" charset="-122"/>
                <a:cs typeface="+mn-cs"/>
              </a:rPr>
              <a:t>dynamic branch prediction to choose which instructions to execute,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228600" marR="0" lvl="0" indent="-228600" algn="l" defTabSz="914400" rtl="0" eaLnBrk="0" fontAlgn="base" latinLnBrk="0" hangingPunct="0">
              <a:lnSpc>
                <a:spcPct val="100000"/>
              </a:lnSpc>
              <a:spcBef>
                <a:spcPct val="30000"/>
              </a:spcBef>
              <a:spcAft>
                <a:spcPct val="0"/>
              </a:spcAft>
              <a:buClrTx/>
              <a:buSzTx/>
              <a:buFontTx/>
              <a:buAutoNum type="arabicParenBoth"/>
              <a:defRPr/>
            </a:pPr>
            <a:r>
              <a:rPr lang="en-US" sz="1200" kern="1200" dirty="0">
                <a:solidFill>
                  <a:schemeClr val="tx1"/>
                </a:solidFill>
                <a:effectLst/>
                <a:latin typeface="Arial" panose="020B0604020202020204" pitchFamily="34" charset="0"/>
                <a:ea typeface="宋体" panose="02010600030101010101" pitchFamily="2" charset="-122"/>
                <a:cs typeface="+mn-cs"/>
              </a:rPr>
              <a:t>speculation to allow the execution of instructions before the control dependences are resolved (with the ability to undo the effects of an incorrectly speculated sequence), and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228600" marR="0" lvl="0" indent="-228600" algn="l" defTabSz="914400" rtl="0" eaLnBrk="0" fontAlgn="base" latinLnBrk="0" hangingPunct="0">
              <a:lnSpc>
                <a:spcPct val="100000"/>
              </a:lnSpc>
              <a:spcBef>
                <a:spcPct val="30000"/>
              </a:spcBef>
              <a:spcAft>
                <a:spcPct val="0"/>
              </a:spcAft>
              <a:buClrTx/>
              <a:buSzTx/>
              <a:buFontTx/>
              <a:buAutoNum type="arabicParenBoth"/>
              <a:defRPr/>
            </a:pPr>
            <a:r>
              <a:rPr lang="en-US" sz="1200" kern="1200" dirty="0">
                <a:solidFill>
                  <a:schemeClr val="tx1"/>
                </a:solidFill>
                <a:effectLst/>
                <a:latin typeface="Arial" panose="020B0604020202020204" pitchFamily="34" charset="0"/>
                <a:ea typeface="宋体" panose="02010600030101010101" pitchFamily="2" charset="-122"/>
                <a:cs typeface="+mn-cs"/>
              </a:rPr>
              <a:t>dynamic scheduling to deal with the scheduling of different combinations of basic blocks. (In comparison, dynamic scheduling without speculation only partially overlaps basic blocks because it requires that a branch be resolved before actually executing any instructions in the successor basic block.).</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key idea behind implementing speculation is to allow instructions to exe- cute out of order but to force them to commit in order and to prevent any </a:t>
            </a:r>
            <a:r>
              <a:rPr lang="en-US" sz="1200" kern="1200" dirty="0" err="1">
                <a:solidFill>
                  <a:schemeClr val="tx1"/>
                </a:solidFill>
                <a:effectLst/>
                <a:latin typeface="Arial" panose="020B0604020202020204" pitchFamily="34" charset="0"/>
                <a:ea typeface="宋体" panose="02010600030101010101" pitchFamily="2" charset="-122"/>
                <a:cs typeface="+mn-cs"/>
              </a:rPr>
              <a:t>irrevo</a:t>
            </a:r>
            <a:r>
              <a:rPr lang="en-US" sz="1200" kern="1200" dirty="0">
                <a:solidFill>
                  <a:schemeClr val="tx1"/>
                </a:solidFill>
                <a:effectLst/>
                <a:latin typeface="Arial" panose="020B0604020202020204" pitchFamily="34" charset="0"/>
                <a:ea typeface="宋体" panose="02010600030101010101" pitchFamily="2" charset="-122"/>
                <a:cs typeface="+mn-cs"/>
              </a:rPr>
              <a:t>- cable action (such as updating state or taking an exception) until an instruction commits. Therefore, when we add speculation, we need to separate the process of completing execution from instruction commit, because instructions may finish execution considerably before they are ready to commit. Adding this commit phase to the instruction execution sequence requires an additional set of hardware buffers that hold the results of instructions that have finished execution but have not com- mitted. This hardware buffer, which we call the reorder buffer, is also used to pass results among instructions that may be speculated.</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reorder buffer (ROB) provides additional registers in the same way as the reservation stations in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extend the register set. The ROB holds the result of an instruction between the time the operation associated with the instruction completes and the time the instruction commits. The ROB therefore is a source of operands for instructions, just as the reservation stations provide operands in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The key difference is that in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 </a:t>
            </a:r>
            <a:r>
              <a:rPr lang="en-US" sz="1200" kern="1200" dirty="0" err="1">
                <a:solidFill>
                  <a:schemeClr val="tx1"/>
                </a:solidFill>
                <a:effectLst/>
                <a:latin typeface="Arial" panose="020B0604020202020204" pitchFamily="34" charset="0"/>
                <a:ea typeface="宋体" panose="02010600030101010101" pitchFamily="2" charset="-122"/>
                <a:cs typeface="+mn-cs"/>
              </a:rPr>
              <a:t>rithm</a:t>
            </a:r>
            <a:r>
              <a:rPr lang="en-US" sz="1200" kern="1200" dirty="0">
                <a:solidFill>
                  <a:schemeClr val="tx1"/>
                </a:solidFill>
                <a:effectLst/>
                <a:latin typeface="Arial" panose="020B0604020202020204" pitchFamily="34" charset="0"/>
                <a:ea typeface="宋体" panose="02010600030101010101" pitchFamily="2" charset="-122"/>
                <a:cs typeface="+mn-cs"/>
              </a:rPr>
              <a:t>, once an instruction writes its result, all subsequently issued instructions will find the result in the register file. With speculation, the register file is not updated until the instruction commits (and we know definitively that the instruction should execute); thus, the ROB supplies operands in the interval between completion of instruction execution and instruction commit. The ROB is similar to the store buffer in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and we integrate the function of the store buffer into the ROB for simplicity.</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3.15 The basic structure of a FP unit using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and extended to handle speculation. Comparing this to Figure 3.10 on page 198, which implemented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panose="020B0604020202020204" pitchFamily="34" charset="0"/>
                <a:ea typeface="宋体" panose="02010600030101010101" pitchFamily="2" charset="-122"/>
                <a:cs typeface="+mn-cs"/>
              </a:rPr>
              <a:t>mul</a:t>
            </a:r>
            <a:r>
              <a:rPr lang="en-US" sz="1200" kern="1200" dirty="0">
                <a:solidFill>
                  <a:schemeClr val="tx1"/>
                </a:solidFill>
                <a:effectLst/>
                <a:latin typeface="Arial" panose="020B0604020202020204" pitchFamily="34" charset="0"/>
                <a:ea typeface="宋体" panose="02010600030101010101" pitchFamily="2" charset="-122"/>
                <a:cs typeface="+mn-cs"/>
              </a:rPr>
              <a:t>- tiple completions per clock.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3.15 The basic structure of a FP unit using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and extended to handle speculation. Comparing this to Figure 3.10 on page 198, which implemented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panose="020B0604020202020204" pitchFamily="34" charset="0"/>
                <a:ea typeface="宋体" panose="02010600030101010101" pitchFamily="2" charset="-122"/>
                <a:cs typeface="+mn-cs"/>
              </a:rPr>
              <a:t>mul</a:t>
            </a:r>
            <a:r>
              <a:rPr lang="en-US" sz="1200" kern="1200" dirty="0">
                <a:solidFill>
                  <a:schemeClr val="tx1"/>
                </a:solidFill>
                <a:effectLst/>
                <a:latin typeface="Arial" panose="020B0604020202020204" pitchFamily="34" charset="0"/>
                <a:ea typeface="宋体" panose="02010600030101010101" pitchFamily="2" charset="-122"/>
                <a:cs typeface="+mn-cs"/>
              </a:rPr>
              <a:t>- tiple completions per clock.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3.15 The basic structure of a FP unit using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and extended to handle speculation. Comparing this to Figure 3.10 on page 198, which implemented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panose="020B0604020202020204" pitchFamily="34" charset="0"/>
                <a:ea typeface="宋体" panose="02010600030101010101" pitchFamily="2" charset="-122"/>
                <a:cs typeface="+mn-cs"/>
              </a:rPr>
              <a:t>mul</a:t>
            </a:r>
            <a:r>
              <a:rPr lang="en-US" sz="1200" kern="1200" dirty="0">
                <a:solidFill>
                  <a:schemeClr val="tx1"/>
                </a:solidFill>
                <a:effectLst/>
                <a:latin typeface="Arial" panose="020B0604020202020204" pitchFamily="34" charset="0"/>
                <a:ea typeface="宋体" panose="02010600030101010101" pitchFamily="2" charset="-122"/>
                <a:cs typeface="+mn-cs"/>
              </a:rPr>
              <a:t>- tiple completions per clock.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3.15 The basic structure of a FP unit using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and extended to handle speculation. Comparing this to Figure 3.10 on page 198, which implemented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panose="020B0604020202020204" pitchFamily="34" charset="0"/>
                <a:ea typeface="宋体" panose="02010600030101010101" pitchFamily="2" charset="-122"/>
                <a:cs typeface="+mn-cs"/>
              </a:rPr>
              <a:t>mul</a:t>
            </a:r>
            <a:r>
              <a:rPr lang="en-US" sz="1200" kern="1200" dirty="0">
                <a:solidFill>
                  <a:schemeClr val="tx1"/>
                </a:solidFill>
                <a:effectLst/>
                <a:latin typeface="Arial" panose="020B0604020202020204" pitchFamily="34" charset="0"/>
                <a:ea typeface="宋体" panose="02010600030101010101" pitchFamily="2" charset="-122"/>
                <a:cs typeface="+mn-cs"/>
              </a:rPr>
              <a:t>- tiple completions per clock.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ROB subsumes the store buffers. Stores still execute in two steps, but the second step is performed by instruction commit. Although the renaming function of the reservation stations is replaced by the ROB, we still need a place to buffer </a:t>
            </a:r>
            <a:r>
              <a:rPr lang="en-US" sz="1200" kern="1200" dirty="0" err="1">
                <a:solidFill>
                  <a:schemeClr val="tx1"/>
                </a:solidFill>
                <a:effectLst/>
                <a:latin typeface="Arial" panose="020B0604020202020204" pitchFamily="34" charset="0"/>
                <a:ea typeface="宋体" panose="02010600030101010101" pitchFamily="2" charset="-122"/>
                <a:cs typeface="+mn-cs"/>
              </a:rPr>
              <a:t>oper</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ations</a:t>
            </a:r>
            <a:r>
              <a:rPr lang="en-US" sz="1200" kern="1200" dirty="0">
                <a:solidFill>
                  <a:schemeClr val="tx1"/>
                </a:solidFill>
                <a:effectLst/>
                <a:latin typeface="Arial" panose="020B0604020202020204" pitchFamily="34" charset="0"/>
                <a:ea typeface="宋体" panose="02010600030101010101" pitchFamily="2" charset="-122"/>
                <a:cs typeface="+mn-cs"/>
              </a:rPr>
              <a:t> (and operands) between the time they issue and the time they begin execution. This function is still provided by the reservation stations. Because every instruction has a position in the ROB until it commits, we tag a result using the ROB entry number rather than using the reservation station number. This tagging requires that the ROB assigned for an instruction must be tracked in the reservation station. Later in this sec-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we will explore an alternative implementation that uses extra registers for </a:t>
            </a:r>
            <a:r>
              <a:rPr lang="en-US" sz="1200" kern="1200" dirty="0" err="1">
                <a:solidFill>
                  <a:schemeClr val="tx1"/>
                </a:solidFill>
                <a:effectLst/>
                <a:latin typeface="Arial" panose="020B0604020202020204" pitchFamily="34" charset="0"/>
                <a:ea typeface="宋体" panose="02010600030101010101" pitchFamily="2" charset="-122"/>
                <a:cs typeface="+mn-cs"/>
              </a:rPr>
              <a:t>renam</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ing</a:t>
            </a:r>
            <a:r>
              <a:rPr lang="en-US" sz="1200" kern="1200" dirty="0">
                <a:solidFill>
                  <a:schemeClr val="tx1"/>
                </a:solidFill>
                <a:effectLst/>
                <a:latin typeface="Arial" panose="020B0604020202020204" pitchFamily="34" charset="0"/>
                <a:ea typeface="宋体" panose="02010600030101010101" pitchFamily="2" charset="-122"/>
                <a:cs typeface="+mn-cs"/>
              </a:rPr>
              <a:t> and a queue that replaces the ROB to decide when instructions can commit.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Specifically, </a:t>
            </a:r>
            <a:r>
              <a:rPr lang="en-US" sz="1200" kern="1200" dirty="0">
                <a:solidFill>
                  <a:schemeClr val="tx1"/>
                </a:solidFill>
                <a:effectLst/>
                <a:latin typeface="Arial" panose="020B0604020202020204" pitchFamily="34" charset="0"/>
                <a:ea typeface="宋体" panose="02010600030101010101" pitchFamily="2" charset="-122"/>
                <a:cs typeface="+mn-cs"/>
              </a:rPr>
              <a:t>each entry in the ROB contains four fields: the instruction type, the destination field, the value field, and the ready field. The instruction type field indicates whether the instruction is a branch (and has no destination result), a store (which has a mem- </a:t>
            </a:r>
            <a:r>
              <a:rPr lang="en-US" sz="1200" kern="1200" dirty="0" err="1">
                <a:solidFill>
                  <a:schemeClr val="tx1"/>
                </a:solidFill>
                <a:effectLst/>
                <a:latin typeface="Arial" panose="020B0604020202020204" pitchFamily="34" charset="0"/>
                <a:ea typeface="宋体" panose="02010600030101010101" pitchFamily="2" charset="-122"/>
                <a:cs typeface="+mn-cs"/>
              </a:rPr>
              <a:t>ory</a:t>
            </a:r>
            <a:r>
              <a:rPr lang="en-US" sz="1200" kern="1200" dirty="0">
                <a:solidFill>
                  <a:schemeClr val="tx1"/>
                </a:solidFill>
                <a:effectLst/>
                <a:latin typeface="Arial" panose="020B0604020202020204" pitchFamily="34" charset="0"/>
                <a:ea typeface="宋体" panose="02010600030101010101" pitchFamily="2" charset="-122"/>
                <a:cs typeface="+mn-cs"/>
              </a:rPr>
              <a:t> address destination), or a register operation (ALU operation or load, which has register destinations). The destination field supplies the register number (for loads and ALU operations) or the memory address (for stores) where the instruction result should be written. The value field is used to hold the value of the instruction result until the instruction commits. We will see an example of ROB entries shortly. Finally, the ready field indicates that the instruction has completed execution, and the value is ready.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Specifically, </a:t>
            </a:r>
            <a:r>
              <a:rPr lang="en-US" sz="1200" kern="1200" dirty="0">
                <a:solidFill>
                  <a:schemeClr val="tx1"/>
                </a:solidFill>
                <a:effectLst/>
                <a:latin typeface="Arial" panose="020B0604020202020204" pitchFamily="34" charset="0"/>
                <a:ea typeface="宋体" panose="02010600030101010101" pitchFamily="2" charset="-122"/>
                <a:cs typeface="+mn-cs"/>
              </a:rPr>
              <a:t>each entry in the ROB contains four fields: the instruction type, the destination field, the value field, and the ready field. The instruction type field indicates whether the instruction is a branch (and has no destination result), a store (which has a mem- </a:t>
            </a:r>
            <a:r>
              <a:rPr lang="en-US" sz="1200" kern="1200" dirty="0" err="1">
                <a:solidFill>
                  <a:schemeClr val="tx1"/>
                </a:solidFill>
                <a:effectLst/>
                <a:latin typeface="Arial" panose="020B0604020202020204" pitchFamily="34" charset="0"/>
                <a:ea typeface="宋体" panose="02010600030101010101" pitchFamily="2" charset="-122"/>
                <a:cs typeface="+mn-cs"/>
              </a:rPr>
              <a:t>ory</a:t>
            </a:r>
            <a:r>
              <a:rPr lang="en-US" sz="1200" kern="1200" dirty="0">
                <a:solidFill>
                  <a:schemeClr val="tx1"/>
                </a:solidFill>
                <a:effectLst/>
                <a:latin typeface="Arial" panose="020B0604020202020204" pitchFamily="34" charset="0"/>
                <a:ea typeface="宋体" panose="02010600030101010101" pitchFamily="2" charset="-122"/>
                <a:cs typeface="+mn-cs"/>
              </a:rPr>
              <a:t> address destination), or a register operation (ALU operation or load, which has register destinations). The destination field supplies the register number (for loads and ALU operations) or the memory address (for stores) where the instruction result should be written. The value field is used to hold the value of the instruction result until the instruction commits. We will see an example of ROB entries shortly. Finally, the ready field indicates that the instruction has completed execution, and the value is ready.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Here are the four steps involved in instruction execution: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1. Issue—Get an instruction from the instruction queue. Issue the instruction if there is an empty reservation station and an empty slot in the ROB; send the operands to the reservation station if they are available in either the registers or the ROB. Update the control entries to indicate the buffers are in use. The number of the ROB entry allocated for the result is also sent to the reservation station so that the number can be used to tag the result when it is placed on the CDB. If either all reservations are full or the ROB is full, then the instruction issue is stalled until both have available entries.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2. Execute—If one or more of the operands is not yet available, monitor the CDB while waiting for the register to be computed. This step checks for RAW </a:t>
            </a:r>
            <a:r>
              <a:rPr lang="en-US" sz="1200" kern="1200" dirty="0" err="1">
                <a:solidFill>
                  <a:schemeClr val="tx1"/>
                </a:solidFill>
                <a:effectLst/>
                <a:latin typeface="Arial" panose="020B0604020202020204" pitchFamily="34" charset="0"/>
                <a:ea typeface="宋体" panose="02010600030101010101" pitchFamily="2" charset="-122"/>
                <a:cs typeface="+mn-cs"/>
              </a:rPr>
              <a:t>haz</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ards</a:t>
            </a:r>
            <a:r>
              <a:rPr lang="en-US" sz="1200" kern="1200" dirty="0">
                <a:solidFill>
                  <a:schemeClr val="tx1"/>
                </a:solidFill>
                <a:effectLst/>
                <a:latin typeface="Arial" panose="020B0604020202020204" pitchFamily="34" charset="0"/>
                <a:ea typeface="宋体" panose="02010600030101010101" pitchFamily="2" charset="-122"/>
                <a:cs typeface="+mn-cs"/>
              </a:rPr>
              <a:t>. When both operands are available at a reservation station, execute the operation. Instructions may take multiple clock cycles in this stage, and loads still require two steps in this stage. Stores only need the base register at this step, because execution for a store at this point is only effective address calculation.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3. Write result—When the result is available, write it on the CDB (with the ROB tag sent when the instruction issued) and from the CDB into the ROB, as well as to any reservation stations waiting for this result. Mark the reservation station as available. Special actions are required for store instructions. If the value to be stored is available, it is written into the Value field of the ROB entry for the store. If the value to be stored is not available yet, the CDB must be monitored until that value is broadcast, at which time the Value field of the ROB entry of the store is updated. For simplicity we assume that this occurs during the Write Result stage of a store; we discuss relaxing this requirement later.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3. Write result—When the result is available, write it on the CDB (with the ROB tag sent when the instruction issued) and from the CDB into the ROB, as well as to any reservation stations waiting for this result. Mark the reservation station as available. Special actions are required for store instructions. If the value to be stored is available, it is written into the Value field of the ROB entry for the store. If the value to be stored is not available yet, the CDB must be monitored until that value is broadcast, at which time the Value field of the ROB entry of the store is updated. For simplicity we assume that this occurs during the Write Result stage of a store; we discuss relaxing this requirement later.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4. Commit—This is the final stage of completing an instruction, after which only its result remains. (Some processors call this commit phase “completion” or “graduation.”) There are three different sequences of actions at commit depend- </a:t>
            </a:r>
            <a:r>
              <a:rPr lang="en-US" sz="1200" kern="1200" dirty="0" err="1">
                <a:solidFill>
                  <a:schemeClr val="tx1"/>
                </a:solidFill>
                <a:effectLst/>
                <a:latin typeface="Arial" panose="020B0604020202020204" pitchFamily="34" charset="0"/>
                <a:ea typeface="宋体" panose="02010600030101010101" pitchFamily="2" charset="-122"/>
                <a:cs typeface="+mn-cs"/>
              </a:rPr>
              <a:t>ing</a:t>
            </a:r>
            <a:r>
              <a:rPr lang="en-US" sz="1200" kern="1200" dirty="0">
                <a:solidFill>
                  <a:schemeClr val="tx1"/>
                </a:solidFill>
                <a:effectLst/>
                <a:latin typeface="Arial" panose="020B0604020202020204" pitchFamily="34" charset="0"/>
                <a:ea typeface="宋体" panose="02010600030101010101" pitchFamily="2" charset="-122"/>
                <a:cs typeface="+mn-cs"/>
              </a:rPr>
              <a:t> on whether the committing instruction is a branch with an incorrect </a:t>
            </a:r>
            <a:r>
              <a:rPr lang="en-US" sz="1200" kern="1200" dirty="0" err="1">
                <a:solidFill>
                  <a:schemeClr val="tx1"/>
                </a:solidFill>
                <a:effectLst/>
                <a:latin typeface="Arial" panose="020B0604020202020204" pitchFamily="34" charset="0"/>
                <a:ea typeface="宋体" panose="02010600030101010101" pitchFamily="2" charset="-122"/>
                <a:cs typeface="+mn-cs"/>
              </a:rPr>
              <a:t>predic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a store, or any other instruction (normal commit). The normal commit case occurs when an instruction reaches the head of the ROB and its result is present in the buffer; at this point, the processor updates the register with the result and removes the instruction from the ROB. Committing a store is similar except that memory is updated rather than a result register. When a branch with incorrect prediction reaches the head of the ROB, it indicates that the speculation was wrong. The ROB is flushed and execution is restarted at the correct successor of the branch. If the branch was correctly predicted, the branch is finished. Once an instruction commits, its entry in the ROB is reclaimed, and the register or memory destination is updated, eliminating the need for the ROB entry. If the ROB fills, we simply stop issuing instructions until an entry is made free.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4. Commit—This is the final stage of completing an instruction, after which only its result remains. (Some processors call this commit phase “completion” or “graduation.”) There are three different sequences of actions at commit depend- </a:t>
            </a:r>
            <a:r>
              <a:rPr lang="en-US" sz="1200" kern="1200" dirty="0" err="1">
                <a:solidFill>
                  <a:schemeClr val="tx1"/>
                </a:solidFill>
                <a:effectLst/>
                <a:latin typeface="Arial" panose="020B0604020202020204" pitchFamily="34" charset="0"/>
                <a:ea typeface="宋体" panose="02010600030101010101" pitchFamily="2" charset="-122"/>
                <a:cs typeface="+mn-cs"/>
              </a:rPr>
              <a:t>ing</a:t>
            </a:r>
            <a:r>
              <a:rPr lang="en-US" sz="1200" kern="1200" dirty="0">
                <a:solidFill>
                  <a:schemeClr val="tx1"/>
                </a:solidFill>
                <a:effectLst/>
                <a:latin typeface="Arial" panose="020B0604020202020204" pitchFamily="34" charset="0"/>
                <a:ea typeface="宋体" panose="02010600030101010101" pitchFamily="2" charset="-122"/>
                <a:cs typeface="+mn-cs"/>
              </a:rPr>
              <a:t> on whether the committing instruction is a branch with an incorrect </a:t>
            </a:r>
            <a:r>
              <a:rPr lang="en-US" sz="1200" kern="1200" dirty="0" err="1">
                <a:solidFill>
                  <a:schemeClr val="tx1"/>
                </a:solidFill>
                <a:effectLst/>
                <a:latin typeface="Arial" panose="020B0604020202020204" pitchFamily="34" charset="0"/>
                <a:ea typeface="宋体" panose="02010600030101010101" pitchFamily="2" charset="-122"/>
                <a:cs typeface="+mn-cs"/>
              </a:rPr>
              <a:t>predic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a store, or any other instruction (normal commit). The normal commit case occurs when an instruction reaches the head of the ROB and its result is present in the buffer; at this point, the processor updates the register with the result and removes the instruction from the ROB. Committing a store is similar except that memory is updated rather than a result register. When a branch with incorrect prediction reaches the head of the ROB, it indicates that the speculation was wrong. The ROB is flushed and execution is restarted at the correct successor of the branch. If the branch was correctly predicted, the branch is finished. Once an instruction commits, its entry in the ROB is reclaimed, and the register or memory destination is updated, eliminating the need for the ROB entry. If the ROB fills, we simply stop issuing instructions until an entry is made free.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4. Commit—This is the final stage of completing an instruction, after which only its result remains. (Some processors call this commit phase “completion” or “graduation.”) There are three different sequences of actions at commit depend- </a:t>
            </a:r>
            <a:r>
              <a:rPr lang="en-US" sz="1200" kern="1200" dirty="0" err="1">
                <a:solidFill>
                  <a:schemeClr val="tx1"/>
                </a:solidFill>
                <a:effectLst/>
                <a:latin typeface="Arial" panose="020B0604020202020204" pitchFamily="34" charset="0"/>
                <a:ea typeface="宋体" panose="02010600030101010101" pitchFamily="2" charset="-122"/>
                <a:cs typeface="+mn-cs"/>
              </a:rPr>
              <a:t>ing</a:t>
            </a:r>
            <a:r>
              <a:rPr lang="en-US" sz="1200" kern="1200" dirty="0">
                <a:solidFill>
                  <a:schemeClr val="tx1"/>
                </a:solidFill>
                <a:effectLst/>
                <a:latin typeface="Arial" panose="020B0604020202020204" pitchFamily="34" charset="0"/>
                <a:ea typeface="宋体" panose="02010600030101010101" pitchFamily="2" charset="-122"/>
                <a:cs typeface="+mn-cs"/>
              </a:rPr>
              <a:t> on whether the committing instruction is a branch with an incorrect </a:t>
            </a:r>
            <a:r>
              <a:rPr lang="en-US" sz="1200" kern="1200" dirty="0" err="1">
                <a:solidFill>
                  <a:schemeClr val="tx1"/>
                </a:solidFill>
                <a:effectLst/>
                <a:latin typeface="Arial" panose="020B0604020202020204" pitchFamily="34" charset="0"/>
                <a:ea typeface="宋体" panose="02010600030101010101" pitchFamily="2" charset="-122"/>
                <a:cs typeface="+mn-cs"/>
              </a:rPr>
              <a:t>predic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a store, or any other instruction (normal commit). The normal commit case occurs when an instruction reaches the head of the ROB and its result is present in the buffer; at this point, the processor updates the register with the result and removes the instruction from the ROB. Committing a store is similar except that memory is updated rather than a result register. When a branch with incorrect prediction reaches the head of the ROB, it indicates that the speculation was wrong. The ROB is flushed and execution is restarted at the correct successor of the branch. If the branch was correctly predicted, the branch is finished. Once an instruction commits, its entry in the ROB is reclaimed, and the register or memory destination is updated, eliminating the need for the ROB entry. If the ROB fills, we simply stop issuing instructions until an entry is made free.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is at the head of the ROB, and the two </a:t>
            </a:r>
            <a:r>
              <a:rPr lang="en-US" sz="1200" kern="1200" dirty="0" err="1">
                <a:solidFill>
                  <a:schemeClr val="tx1"/>
                </a:solidFill>
                <a:effectLst/>
                <a:latin typeface="Arial" panose="020B0604020202020204" pitchFamily="34" charset="0"/>
                <a:ea typeface="宋体" panose="02010600030101010101" pitchFamily="2" charset="-122"/>
                <a:cs typeface="+mn-cs"/>
              </a:rPr>
              <a:t>fld</a:t>
            </a:r>
            <a:r>
              <a:rPr lang="en-US" sz="1200" kern="1200" dirty="0">
                <a:solidFill>
                  <a:schemeClr val="tx1"/>
                </a:solidFill>
                <a:effectLst/>
                <a:latin typeface="Arial" panose="020B0604020202020204" pitchFamily="34" charset="0"/>
                <a:ea typeface="宋体" panose="02010600030101010101" pitchFamily="2" charset="-122"/>
                <a:cs typeface="+mn-cs"/>
              </a:rPr>
              <a:t> instructions are there only to ease understanding. The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instructions will not commit until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commits, although the results of the instructions are available and can be used as sources for other instructions. The </a:t>
            </a:r>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is in execution, but has not completed solely because of its longer latency than that of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Consider a loop branch that branches nine times in a row, then is not taken once. What is the prediction accuracy for this branch, assuming the </a:t>
            </a:r>
            <a:r>
              <a:rPr lang="en-US" altLang="en-US" dirty="0" err="1">
                <a:latin typeface="Arial" panose="020B0604020202020204" pitchFamily="34" charset="0"/>
              </a:rPr>
              <a:t>predic</a:t>
            </a:r>
            <a:r>
              <a:rPr lang="en-US" altLang="en-US" dirty="0">
                <a:latin typeface="Arial" panose="020B0604020202020204" pitchFamily="34" charset="0"/>
              </a:rPr>
              <a:t>- </a:t>
            </a:r>
            <a:r>
              <a:rPr lang="en-US" altLang="en-US" dirty="0" err="1">
                <a:latin typeface="Arial" panose="020B0604020202020204" pitchFamily="34" charset="0"/>
              </a:rPr>
              <a:t>tion</a:t>
            </a:r>
            <a:r>
              <a:rPr lang="en-US" altLang="en-US" dirty="0">
                <a:latin typeface="Arial" panose="020B0604020202020204" pitchFamily="34" charset="0"/>
              </a:rPr>
              <a:t> bit for this branch remains in the prediction buffer? </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The steady-state prediction behavior will </a:t>
            </a:r>
            <a:r>
              <a:rPr lang="en-US" altLang="en-US" dirty="0" err="1">
                <a:latin typeface="Arial" panose="020B0604020202020204" pitchFamily="34" charset="0"/>
              </a:rPr>
              <a:t>mispredict</a:t>
            </a:r>
            <a:r>
              <a:rPr lang="en-US" altLang="en-US" dirty="0">
                <a:latin typeface="Arial" panose="020B0604020202020204" pitchFamily="34" charset="0"/>
              </a:rPr>
              <a:t> on the first and last loop iterations. </a:t>
            </a:r>
            <a:r>
              <a:rPr lang="en-US" altLang="en-US" dirty="0" err="1">
                <a:latin typeface="Arial" panose="020B0604020202020204" pitchFamily="34" charset="0"/>
              </a:rPr>
              <a:t>Mispredicting</a:t>
            </a:r>
            <a:r>
              <a:rPr lang="en-US" altLang="en-US" dirty="0">
                <a:latin typeface="Arial" panose="020B0604020202020204" pitchFamily="34" charset="0"/>
              </a:rPr>
              <a:t> the last iteration is inevitable since the prediction bit will say taken: the branch has been taken nine times in a row at that point. The misprediction on the first iteration happens because the bit is flipped on prior execution of the last iteration of the loop, since the branch was not </a:t>
            </a:r>
            <a:r>
              <a:rPr lang="en-US" altLang="en-US" dirty="0" err="1">
                <a:latin typeface="Arial" panose="020B0604020202020204" pitchFamily="34" charset="0"/>
              </a:rPr>
              <a:t>tak</a:t>
            </a:r>
            <a:r>
              <a:rPr lang="en-US" altLang="en-US" dirty="0">
                <a:latin typeface="Arial" panose="020B0604020202020204" pitchFamily="34" charset="0"/>
              </a:rPr>
              <a:t>- </a:t>
            </a:r>
            <a:r>
              <a:rPr lang="en-US" altLang="en-US" dirty="0" err="1">
                <a:latin typeface="Arial" panose="020B0604020202020204" pitchFamily="34" charset="0"/>
              </a:rPr>
              <a:t>en</a:t>
            </a:r>
            <a:r>
              <a:rPr lang="en-US" altLang="en-US" dirty="0">
                <a:latin typeface="Arial" panose="020B0604020202020204" pitchFamily="34" charset="0"/>
              </a:rPr>
              <a:t> on that exiting iteration. Thus, the prediction accuracy for this branch that is taken 90% of the time is only 80% (two incorrect predictions and eight correct ones). </a:t>
            </a:r>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is at the head of the ROB, and the two </a:t>
            </a:r>
            <a:r>
              <a:rPr lang="en-US" sz="1200" kern="1200" dirty="0" err="1">
                <a:solidFill>
                  <a:schemeClr val="tx1"/>
                </a:solidFill>
                <a:effectLst/>
                <a:latin typeface="Arial" panose="020B0604020202020204" pitchFamily="34" charset="0"/>
                <a:ea typeface="宋体" panose="02010600030101010101" pitchFamily="2" charset="-122"/>
                <a:cs typeface="+mn-cs"/>
              </a:rPr>
              <a:t>fld</a:t>
            </a:r>
            <a:r>
              <a:rPr lang="en-US" sz="1200" kern="1200" dirty="0">
                <a:solidFill>
                  <a:schemeClr val="tx1"/>
                </a:solidFill>
                <a:effectLst/>
                <a:latin typeface="Arial" panose="020B0604020202020204" pitchFamily="34" charset="0"/>
                <a:ea typeface="宋体" panose="02010600030101010101" pitchFamily="2" charset="-122"/>
                <a:cs typeface="+mn-cs"/>
              </a:rPr>
              <a:t> instructions are there only to ease understanding. The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instructions will not commit until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commits, although the results of the instructions are available and can be used as sources for other instructions. The </a:t>
            </a:r>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is in execution, but has not completed solely because of its longer latency than that of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is at the head of the ROB, and the two </a:t>
            </a:r>
            <a:r>
              <a:rPr lang="en-US" sz="1200" kern="1200" dirty="0" err="1">
                <a:solidFill>
                  <a:schemeClr val="tx1"/>
                </a:solidFill>
                <a:effectLst/>
                <a:latin typeface="Arial" panose="020B0604020202020204" pitchFamily="34" charset="0"/>
                <a:ea typeface="宋体" panose="02010600030101010101" pitchFamily="2" charset="-122"/>
                <a:cs typeface="+mn-cs"/>
              </a:rPr>
              <a:t>fld</a:t>
            </a:r>
            <a:r>
              <a:rPr lang="en-US" sz="1200" kern="1200" dirty="0">
                <a:solidFill>
                  <a:schemeClr val="tx1"/>
                </a:solidFill>
                <a:effectLst/>
                <a:latin typeface="Arial" panose="020B0604020202020204" pitchFamily="34" charset="0"/>
                <a:ea typeface="宋体" panose="02010600030101010101" pitchFamily="2" charset="-122"/>
                <a:cs typeface="+mn-cs"/>
              </a:rPr>
              <a:t> instructions are there only to ease understanding. The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instructions will not commit until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commits, although the results of the instructions are available and can be used as sources for other instructions. The </a:t>
            </a:r>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is in execution, but has not completed solely because of its longer latency than that of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is at the head of the ROB, and the two </a:t>
            </a:r>
            <a:r>
              <a:rPr lang="en-US" sz="1200" kern="1200" dirty="0" err="1">
                <a:solidFill>
                  <a:schemeClr val="tx1"/>
                </a:solidFill>
                <a:effectLst/>
                <a:latin typeface="Arial" panose="020B0604020202020204" pitchFamily="34" charset="0"/>
                <a:ea typeface="宋体" panose="02010600030101010101" pitchFamily="2" charset="-122"/>
                <a:cs typeface="+mn-cs"/>
              </a:rPr>
              <a:t>fld</a:t>
            </a:r>
            <a:r>
              <a:rPr lang="en-US" sz="1200" kern="1200" dirty="0">
                <a:solidFill>
                  <a:schemeClr val="tx1"/>
                </a:solidFill>
                <a:effectLst/>
                <a:latin typeface="Arial" panose="020B0604020202020204" pitchFamily="34" charset="0"/>
                <a:ea typeface="宋体" panose="02010600030101010101" pitchFamily="2" charset="-122"/>
                <a:cs typeface="+mn-cs"/>
              </a:rPr>
              <a:t> instructions are there only to ease understanding. The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instructions will not commit until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commits, although the results of the instructions are available and can be used as sources for other instructions. The </a:t>
            </a:r>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is in execution, but has not completed solely because of its longer latency than that of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is at the head of the ROB, and the two </a:t>
            </a:r>
            <a:r>
              <a:rPr lang="en-US" sz="1200" kern="1200" dirty="0" err="1">
                <a:solidFill>
                  <a:schemeClr val="tx1"/>
                </a:solidFill>
                <a:effectLst/>
                <a:latin typeface="Arial" panose="020B0604020202020204" pitchFamily="34" charset="0"/>
                <a:ea typeface="宋体" panose="02010600030101010101" pitchFamily="2" charset="-122"/>
                <a:cs typeface="+mn-cs"/>
              </a:rPr>
              <a:t>fld</a:t>
            </a:r>
            <a:r>
              <a:rPr lang="en-US" sz="1200" kern="1200" dirty="0">
                <a:solidFill>
                  <a:schemeClr val="tx1"/>
                </a:solidFill>
                <a:effectLst/>
                <a:latin typeface="Arial" panose="020B0604020202020204" pitchFamily="34" charset="0"/>
                <a:ea typeface="宋体" panose="02010600030101010101" pitchFamily="2" charset="-122"/>
                <a:cs typeface="+mn-cs"/>
              </a:rPr>
              <a:t> instructions are there only to ease understanding. The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instructions will not commit until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commits, although the results of the instructions are available and can be used as sources for other instructions. The </a:t>
            </a:r>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is in execution, but has not completed solely because of its longer latency than that of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is at the head of the ROB, and the two </a:t>
            </a:r>
            <a:r>
              <a:rPr lang="en-US" sz="1200" kern="1200" dirty="0" err="1">
                <a:solidFill>
                  <a:schemeClr val="tx1"/>
                </a:solidFill>
                <a:effectLst/>
                <a:latin typeface="Arial" panose="020B0604020202020204" pitchFamily="34" charset="0"/>
                <a:ea typeface="宋体" panose="02010600030101010101" pitchFamily="2" charset="-122"/>
                <a:cs typeface="+mn-cs"/>
              </a:rPr>
              <a:t>fld</a:t>
            </a:r>
            <a:r>
              <a:rPr lang="en-US" sz="1200" kern="1200" dirty="0">
                <a:solidFill>
                  <a:schemeClr val="tx1"/>
                </a:solidFill>
                <a:effectLst/>
                <a:latin typeface="Arial" panose="020B0604020202020204" pitchFamily="34" charset="0"/>
                <a:ea typeface="宋体" panose="02010600030101010101" pitchFamily="2" charset="-122"/>
                <a:cs typeface="+mn-cs"/>
              </a:rPr>
              <a:t> instructions are there only to ease understanding. The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instructions will not commit until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commits, although the results of the instructions are available and can be used as sources for other instructions. The </a:t>
            </a:r>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is in execution, but has not completed solely because of its longer latency than that of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is at the head of the ROB, and the two </a:t>
            </a:r>
            <a:r>
              <a:rPr lang="en-US" sz="1200" kern="1200" dirty="0" err="1">
                <a:solidFill>
                  <a:schemeClr val="tx1"/>
                </a:solidFill>
                <a:effectLst/>
                <a:latin typeface="Arial" panose="020B0604020202020204" pitchFamily="34" charset="0"/>
                <a:ea typeface="宋体" panose="02010600030101010101" pitchFamily="2" charset="-122"/>
                <a:cs typeface="+mn-cs"/>
              </a:rPr>
              <a:t>fld</a:t>
            </a:r>
            <a:r>
              <a:rPr lang="en-US" sz="1200" kern="1200" dirty="0">
                <a:solidFill>
                  <a:schemeClr val="tx1"/>
                </a:solidFill>
                <a:effectLst/>
                <a:latin typeface="Arial" panose="020B0604020202020204" pitchFamily="34" charset="0"/>
                <a:ea typeface="宋体" panose="02010600030101010101" pitchFamily="2" charset="-122"/>
                <a:cs typeface="+mn-cs"/>
              </a:rPr>
              <a:t> instructions are there only to ease understanding. The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instructions will not commit until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commits, although the results of the instructions are available and can be used as sources for other instructions. The </a:t>
            </a:r>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is in execution, but has not completed solely because of its longer latency than that of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is at the head of the ROB, and the two </a:t>
            </a:r>
            <a:r>
              <a:rPr lang="en-US" sz="1200" kern="1200" dirty="0" err="1">
                <a:solidFill>
                  <a:schemeClr val="tx1"/>
                </a:solidFill>
                <a:effectLst/>
                <a:latin typeface="Arial" panose="020B0604020202020204" pitchFamily="34" charset="0"/>
                <a:ea typeface="宋体" panose="02010600030101010101" pitchFamily="2" charset="-122"/>
                <a:cs typeface="+mn-cs"/>
              </a:rPr>
              <a:t>fld</a:t>
            </a:r>
            <a:r>
              <a:rPr lang="en-US" sz="1200" kern="1200" dirty="0">
                <a:solidFill>
                  <a:schemeClr val="tx1"/>
                </a:solidFill>
                <a:effectLst/>
                <a:latin typeface="Arial" panose="020B0604020202020204" pitchFamily="34" charset="0"/>
                <a:ea typeface="宋体" panose="02010600030101010101" pitchFamily="2" charset="-122"/>
                <a:cs typeface="+mn-cs"/>
              </a:rPr>
              <a:t> instructions are there only to ease understanding. The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instructions will not commit until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commits, although the results of the instructions are available and can be used as sources for other instructions. The </a:t>
            </a:r>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is in execution, but has not completed solely because of its longer latency than that of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3.17 Only the </a:t>
            </a:r>
            <a:r>
              <a:rPr lang="en-US" sz="1200" kern="1200" dirty="0" err="1">
                <a:solidFill>
                  <a:schemeClr val="tx1"/>
                </a:solidFill>
                <a:effectLst/>
                <a:latin typeface="Arial" panose="020B0604020202020204" pitchFamily="34" charset="0"/>
                <a:ea typeface="宋体" panose="02010600030101010101" pitchFamily="2" charset="-122"/>
                <a:cs typeface="+mn-cs"/>
              </a:rPr>
              <a:t>fld</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instructions have committed, although all the others have completed execution. Thus no reservation stations are busy and none are shown. The remaining instructions will be committed as quickly as possible. The first two reorder buffers are empty, but are shown for completeness.</a:t>
            </a:r>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3.18 Steps in the algorithm and what is required for each step. For the issuing instruction, </a:t>
            </a:r>
            <a:r>
              <a:rPr lang="en-US" sz="1200" kern="1200" dirty="0" err="1">
                <a:solidFill>
                  <a:schemeClr val="tx1"/>
                </a:solidFill>
                <a:effectLst/>
                <a:latin typeface="Arial" panose="020B0604020202020204" pitchFamily="34" charset="0"/>
                <a:ea typeface="宋体" panose="02010600030101010101" pitchFamily="2" charset="-122"/>
                <a:cs typeface="+mn-cs"/>
              </a:rPr>
              <a:t>rd</a:t>
            </a:r>
            <a:r>
              <a:rPr lang="en-US" sz="1200" kern="1200" dirty="0">
                <a:solidFill>
                  <a:schemeClr val="tx1"/>
                </a:solidFill>
                <a:effectLst/>
                <a:latin typeface="Arial" panose="020B0604020202020204" pitchFamily="34" charset="0"/>
                <a:ea typeface="宋体" panose="02010600030101010101" pitchFamily="2" charset="-122"/>
                <a:cs typeface="+mn-cs"/>
              </a:rPr>
              <a:t> is the des- </a:t>
            </a:r>
            <a:r>
              <a:rPr lang="en-US" sz="1200" kern="1200" dirty="0" err="1">
                <a:solidFill>
                  <a:schemeClr val="tx1"/>
                </a:solidFill>
                <a:effectLst/>
                <a:latin typeface="Arial" panose="020B0604020202020204" pitchFamily="34" charset="0"/>
                <a:ea typeface="宋体" panose="02010600030101010101" pitchFamily="2" charset="-122"/>
                <a:cs typeface="+mn-cs"/>
              </a:rPr>
              <a:t>tination</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rs</a:t>
            </a:r>
            <a:r>
              <a:rPr lang="en-US" sz="1200" kern="1200" dirty="0">
                <a:solidFill>
                  <a:schemeClr val="tx1"/>
                </a:solidFill>
                <a:effectLst/>
                <a:latin typeface="Arial" panose="020B0604020202020204" pitchFamily="34" charset="0"/>
                <a:ea typeface="宋体" panose="02010600030101010101" pitchFamily="2" charset="-122"/>
                <a:cs typeface="+mn-cs"/>
              </a:rPr>
              <a:t> and rt are the sources, r is the reservation station allocated, b is the assigned ROB entry, and h is the head entry of the ROB. RS is the reservation station data structure. The value returned by a reservation station is called the result. Register-Stat is the register data structure, Regs represents the actual registers, and ROB is the reorder buffer data structure.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wowowow</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BE85365-5725-3249-8A9C-FF5D0B1FA53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3410" name="Rectangle 2"/>
          <p:cNvSpPr>
            <a:spLocks noGrp="1" noRot="1" noChangeAspect="1" noChangeArrowheads="1" noTextEdit="1"/>
          </p:cNvSpPr>
          <p:nvPr>
            <p:ph type="sldImg"/>
          </p:nvPr>
        </p:nvSpPr>
        <p:spPr/>
      </p:sp>
      <p:sp>
        <p:nvSpPr>
          <p:cNvPr id="273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this lecture, we have learned pipelining. It makes faster CPU by starting the execution of one instruction before completing the previous one.</a:t>
            </a:r>
            <a:endParaRPr lang="en-US" altLang="zh-CN">
              <a:latin typeface="Arial" panose="020B0604020202020204" pitchFamily="34" charset="0"/>
            </a:endParaRPr>
          </a:p>
          <a:p>
            <a:pPr eaLnBrk="1" hangingPunct="1"/>
            <a:r>
              <a:rPr lang="en-US" altLang="zh-CN">
                <a:latin typeface="Arial" panose="020B0604020202020204" pitchFamily="34" charset="0"/>
              </a:rPr>
              <a:t>We learn pipelining principles and implementation through five-stage pipelined RISC.</a:t>
            </a:r>
            <a:endParaRPr lang="en-US" altLang="zh-CN">
              <a:latin typeface="Arial" panose="020B0604020202020204" pitchFamily="34" charset="0"/>
            </a:endParaRPr>
          </a:p>
          <a:p>
            <a:pPr eaLnBrk="1" hangingPunct="1"/>
            <a:r>
              <a:rPr lang="en-US" altLang="zh-CN">
                <a:latin typeface="Arial" panose="020B0604020202020204" pitchFamily="34" charset="0"/>
              </a:rPr>
              <a:t>We also discuss pipeline hazards that limit ideal pipelining and corresponding solutions.</a:t>
            </a:r>
            <a:endParaRPr lang="en-US" altLang="zh-CN">
              <a:latin typeface="Arial" panose="020B0604020202020204" pitchFamily="34" charset="0"/>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p:sp>
      <p:sp>
        <p:nvSpPr>
          <p:cNvPr id="1146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following content corresponds to chapter 3 (mostly 3.1 – 3.2)</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atop the basic working principles of pipelining we have learnt from Appendix C.</a:t>
            </a:r>
            <a:endParaRPr lang="en-US" altLang="zh-CN" dirty="0">
              <a:latin typeface="Arial" panose="020B0604020202020204" pitchFamily="34" charset="0"/>
              <a:ea typeface="宋体" panose="02010600030101010101" pitchFamily="2" charset="-122"/>
            </a:endParaRPr>
          </a:p>
        </p:txBody>
      </p:sp>
      <p:sp>
        <p:nvSpPr>
          <p:cNvPr id="1146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2CA958-C9A7-430A-B15C-8517BA0532C4}" type="slidenum">
              <a:rPr lang="en-US" altLang="zh-CN"/>
            </a:fld>
            <a:endParaRPr lang="en-US" altLang="zh-CN"/>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幻灯片图像占位符 1"/>
          <p:cNvSpPr>
            <a:spLocks noGrp="1" noRot="1" noChangeAspect="1" noChangeArrowheads="1" noTextEdit="1"/>
          </p:cNvSpPr>
          <p:nvPr>
            <p:ph type="sldImg"/>
          </p:nvPr>
        </p:nvSpPr>
        <p:spPr/>
      </p:sp>
      <p:sp>
        <p:nvSpPr>
          <p:cNvPr id="17920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7920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5388CA5-AB5B-0749-AC84-31000A90B28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Slide Image Placeholder 1"/>
          <p:cNvSpPr>
            <a:spLocks noGrp="1" noRot="1" noChangeAspect="1" noChangeArrowheads="1" noTextEdit="1"/>
          </p:cNvSpPr>
          <p:nvPr>
            <p:ph type="sldImg"/>
          </p:nvPr>
        </p:nvSpPr>
        <p:spPr/>
      </p:sp>
      <p:sp>
        <p:nvSpPr>
          <p:cNvPr id="18329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Speaking of “be in the moment”, I contacted </a:t>
            </a:r>
            <a:r>
              <a:rPr lang="en-US" altLang="en-US" dirty="0" err="1">
                <a:latin typeface="Arial" panose="020B0604020202020204" pitchFamily="34" charset="0"/>
              </a:rPr>
              <a:t>zyzyzy</a:t>
            </a:r>
            <a:r>
              <a:rPr lang="en-US" altLang="en-US" dirty="0">
                <a:latin typeface="Arial" panose="020B0604020202020204" pitchFamily="34" charset="0"/>
              </a:rPr>
              <a:t> for their favorite instrumental music for concentration.</a:t>
            </a:r>
            <a:endParaRPr lang="en-US" altLang="en-US" dirty="0">
              <a:latin typeface="Arial" panose="020B0604020202020204" pitchFamily="34" charset="0"/>
            </a:endParaRPr>
          </a:p>
          <a:p>
            <a:r>
              <a:rPr lang="en-US" altLang="en-US" dirty="0">
                <a:latin typeface="Arial" panose="020B0604020202020204" pitchFamily="34" charset="0"/>
              </a:rPr>
              <a:t>Here’s what they recommended.</a:t>
            </a:r>
            <a:endParaRPr lang="en-US" altLang="en-US" dirty="0">
              <a:latin typeface="Arial" panose="020B0604020202020204" pitchFamily="34" charset="0"/>
            </a:endParaRPr>
          </a:p>
          <a:p>
            <a:r>
              <a:rPr lang="en-US" altLang="en-US" dirty="0">
                <a:latin typeface="Arial" panose="020B0604020202020204" pitchFamily="34" charset="0"/>
              </a:rPr>
              <a:t>Hope you enjoy, </a:t>
            </a:r>
            <a:r>
              <a:rPr lang="en-US" altLang="en-US" dirty="0" err="1">
                <a:latin typeface="Arial" panose="020B0604020202020204" pitchFamily="34" charset="0"/>
              </a:rPr>
              <a:t>xixi</a:t>
            </a:r>
            <a:endParaRPr lang="en-US" altLang="en-US" dirty="0">
              <a:latin typeface="Arial" panose="020B0604020202020204" pitchFamily="34" charset="0"/>
            </a:endParaRPr>
          </a:p>
        </p:txBody>
      </p:sp>
      <p:sp>
        <p:nvSpPr>
          <p:cNvPr id="18329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F0324C5-7515-8D4C-A25E-F021663ACCF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Slide Image Placeholder 1"/>
          <p:cNvSpPr>
            <a:spLocks noGrp="1" noRot="1" noChangeAspect="1" noChangeArrowheads="1" noTextEdit="1"/>
          </p:cNvSpPr>
          <p:nvPr>
            <p:ph type="sldImg"/>
          </p:nvPr>
        </p:nvSpPr>
        <p:spPr/>
      </p:sp>
      <p:sp>
        <p:nvSpPr>
          <p:cNvPr id="18329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Speaking of “be in the moment”, I contacted </a:t>
            </a:r>
            <a:r>
              <a:rPr lang="en-US" altLang="en-US" dirty="0" err="1">
                <a:latin typeface="Arial" panose="020B0604020202020204" pitchFamily="34" charset="0"/>
              </a:rPr>
              <a:t>zyzy</a:t>
            </a:r>
            <a:r>
              <a:rPr lang="zh-CN" altLang="en-US" dirty="0">
                <a:latin typeface="Arial" panose="020B0604020202020204" pitchFamily="34" charset="0"/>
              </a:rPr>
              <a:t> </a:t>
            </a:r>
            <a:r>
              <a:rPr lang="en-US" altLang="zh-CN" dirty="0">
                <a:latin typeface="Arial" panose="020B0604020202020204" pitchFamily="34" charset="0"/>
              </a:rPr>
              <a:t>OF</a:t>
            </a:r>
            <a:r>
              <a:rPr lang="zh-CN" altLang="en-US" dirty="0">
                <a:latin typeface="Arial" panose="020B0604020202020204" pitchFamily="34" charset="0"/>
              </a:rPr>
              <a:t> </a:t>
            </a:r>
            <a:r>
              <a:rPr lang="en-US" altLang="zh-CN" dirty="0">
                <a:latin typeface="Arial" panose="020B0604020202020204" pitchFamily="34" charset="0"/>
              </a:rPr>
              <a:t>OUR CLASS</a:t>
            </a:r>
            <a:r>
              <a:rPr lang="en-US" altLang="en-US" dirty="0">
                <a:latin typeface="Arial" panose="020B0604020202020204" pitchFamily="34" charset="0"/>
              </a:rPr>
              <a:t> for their favorite instrumental music for concentration.</a:t>
            </a:r>
            <a:endParaRPr lang="en-US" altLang="en-US" dirty="0">
              <a:latin typeface="Arial" panose="020B0604020202020204" pitchFamily="34" charset="0"/>
            </a:endParaRPr>
          </a:p>
          <a:p>
            <a:r>
              <a:rPr lang="en-US" altLang="en-US" dirty="0">
                <a:latin typeface="Arial" panose="020B0604020202020204" pitchFamily="34" charset="0"/>
              </a:rPr>
              <a:t>Here’s what they recommended.</a:t>
            </a:r>
            <a:endParaRPr lang="en-US" altLang="en-US" dirty="0">
              <a:latin typeface="Arial" panose="020B0604020202020204" pitchFamily="34" charset="0"/>
            </a:endParaRPr>
          </a:p>
          <a:p>
            <a:r>
              <a:rPr lang="en-US" altLang="en-US" dirty="0">
                <a:latin typeface="Arial" panose="020B0604020202020204" pitchFamily="34" charset="0"/>
              </a:rPr>
              <a:t>Hope you enjoy, </a:t>
            </a:r>
            <a:r>
              <a:rPr lang="en-US" altLang="en-US" dirty="0" err="1">
                <a:latin typeface="Arial" panose="020B0604020202020204" pitchFamily="34" charset="0"/>
              </a:rPr>
              <a:t>xixi</a:t>
            </a:r>
            <a:endParaRPr lang="en-US" altLang="en-US" dirty="0">
              <a:latin typeface="Arial" panose="020B0604020202020204" pitchFamily="34" charset="0"/>
            </a:endParaRPr>
          </a:p>
        </p:txBody>
      </p:sp>
      <p:sp>
        <p:nvSpPr>
          <p:cNvPr id="18329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F0324C5-7515-8D4C-A25E-F021663ACCF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Slide Image Placeholder 1"/>
          <p:cNvSpPr>
            <a:spLocks noGrp="1" noRot="1" noChangeAspect="1" noChangeArrowheads="1" noTextEdit="1"/>
          </p:cNvSpPr>
          <p:nvPr>
            <p:ph type="sldImg"/>
          </p:nvPr>
        </p:nvSpPr>
        <p:spPr/>
      </p:sp>
      <p:sp>
        <p:nvSpPr>
          <p:cNvPr id="18534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Repeated this piece for days w</a:t>
            </a:r>
            <a:r>
              <a:rPr lang="en-US" altLang="en-US" dirty="0">
                <a:latin typeface="Arial" panose="020B0604020202020204" pitchFamily="34" charset="0"/>
              </a:rPr>
              <a:t>hen </a:t>
            </a:r>
            <a:r>
              <a:rPr lang="en-US" altLang="en-US" dirty="0">
                <a:latin typeface="Arial" panose="020B0604020202020204" pitchFamily="34" charset="0"/>
              </a:rPr>
              <a:t>I</a:t>
            </a:r>
            <a:r>
              <a:rPr lang="en-US" altLang="en-US" dirty="0">
                <a:latin typeface="Arial" panose="020B0604020202020204" pitchFamily="34" charset="0"/>
              </a:rPr>
              <a:t> was working with Weixin, Ke, and J</a:t>
            </a:r>
            <a:r>
              <a:rPr lang="en-US" altLang="en-US" dirty="0" err="1">
                <a:latin typeface="Arial" panose="020B0604020202020204" pitchFamily="34" charset="0"/>
              </a:rPr>
              <a:t>i</a:t>
            </a:r>
            <a:r>
              <a:rPr lang="en-US" altLang="en-US" dirty="0">
                <a:latin typeface="Arial" panose="020B0604020202020204" pitchFamily="34" charset="0"/>
              </a:rPr>
              <a:t>nhong to catch up the ddl for our first paper on computer architecture: </a:t>
            </a:r>
            <a:r>
              <a:rPr lang="en-US" altLang="en-US" dirty="0">
                <a:latin typeface="Arial" panose="020B0604020202020204" pitchFamily="34" charset="0"/>
              </a:rPr>
              <a:t>http://</a:t>
            </a:r>
            <a:r>
              <a:rPr lang="en-US" altLang="en-US" dirty="0" err="1">
                <a:latin typeface="Arial" panose="020B0604020202020204" pitchFamily="34" charset="0"/>
              </a:rPr>
              <a:t>list.zju.edu.cn</a:t>
            </a:r>
            <a:r>
              <a:rPr lang="en-US" altLang="en-US" dirty="0">
                <a:latin typeface="Arial" panose="020B0604020202020204" pitchFamily="34" charset="0"/>
              </a:rPr>
              <a:t>/</a:t>
            </a:r>
            <a:r>
              <a:rPr lang="en-US" altLang="en-US" dirty="0" err="1">
                <a:latin typeface="Arial" panose="020B0604020202020204" pitchFamily="34" charset="0"/>
              </a:rPr>
              <a:t>kaibu</a:t>
            </a:r>
            <a:r>
              <a:rPr lang="en-US" altLang="en-US" dirty="0">
                <a:latin typeface="Arial" panose="020B0604020202020204" pitchFamily="34" charset="0"/>
              </a:rPr>
              <a:t>/</a:t>
            </a:r>
            <a:r>
              <a:rPr lang="en-US" altLang="en-US" dirty="0" err="1">
                <a:latin typeface="Arial" panose="020B0604020202020204" pitchFamily="34" charset="0"/>
              </a:rPr>
              <a:t>memcloak.pdf</a:t>
            </a:r>
            <a:endParaRPr lang="en-US" altLang="en-US" dirty="0">
              <a:latin typeface="Arial" panose="020B0604020202020204" pitchFamily="34" charset="0"/>
            </a:endParaRPr>
          </a:p>
          <a:p>
            <a:r>
              <a:rPr lang="en-US" altLang="en-US" dirty="0">
                <a:latin typeface="Arial" panose="020B0604020202020204" pitchFamily="34" charset="0"/>
              </a:rPr>
              <a:t>It made me concentrated and inspired.</a:t>
            </a:r>
            <a:endParaRPr lang="en-US" altLang="en-US" dirty="0">
              <a:latin typeface="Arial" panose="020B0604020202020204" pitchFamily="34" charset="0"/>
            </a:endParaRPr>
          </a:p>
        </p:txBody>
      </p:sp>
      <p:sp>
        <p:nvSpPr>
          <p:cNvPr id="18534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5A96024-6D7E-B741-80E0-B9AE4AA8A7C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a:r>
            <a:r>
              <a:rPr lang="en-US" dirty="0"/>
              <a:t>bviously, such static prediction works well for programs with a strong bias toward taken or untaken branches</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To remedy this weakness, 2-bit prediction schemes are often used. In a 2-bit scheme, a prediction must miss twice before it is changed. Figure C.15 shows the finite-state processor for a 2-bit prediction scheme. </a:t>
            </a:r>
            <a:endParaRPr lang="en-US" altLang="en-US" dirty="0">
              <a:latin typeface="Arial" panose="020B0604020202020204" pitchFamily="34" charset="0"/>
            </a:endParaRPr>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C.15 The states in a 2-bit prediction scheme. By using 2 bits rather than 1, a branch that strongly favors taken or not taken—as many branches do—will be </a:t>
            </a:r>
            <a:r>
              <a:rPr lang="en-US" sz="1200" kern="1200" dirty="0" err="1">
                <a:solidFill>
                  <a:schemeClr val="tx1"/>
                </a:solidFill>
                <a:effectLst/>
                <a:latin typeface="Arial" panose="020B0604020202020204" pitchFamily="34" charset="0"/>
                <a:ea typeface="宋体" panose="02010600030101010101" pitchFamily="2" charset="-122"/>
                <a:cs typeface="+mn-cs"/>
              </a:rPr>
              <a:t>mispre</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dicted</a:t>
            </a:r>
            <a:r>
              <a:rPr lang="en-US" sz="1200" kern="1200" dirty="0">
                <a:solidFill>
                  <a:schemeClr val="tx1"/>
                </a:solidFill>
                <a:effectLst/>
                <a:latin typeface="Arial" panose="020B0604020202020204" pitchFamily="34" charset="0"/>
                <a:ea typeface="宋体" panose="02010600030101010101" pitchFamily="2" charset="-122"/>
                <a:cs typeface="+mn-cs"/>
              </a:rPr>
              <a:t> less often than with a 1-bit predictor. The 2 bits are used to encode the four states in the system. The 2-bit scheme is actually a specialization of a more general scheme that has an n-bit saturating counter for each entry in the prediction buffer. With an n-</a:t>
            </a:r>
            <a:r>
              <a:rPr lang="en-US" sz="1200" kern="1200" dirty="0" err="1">
                <a:solidFill>
                  <a:schemeClr val="tx1"/>
                </a:solidFill>
                <a:effectLst/>
                <a:latin typeface="Arial" panose="020B0604020202020204" pitchFamily="34" charset="0"/>
                <a:ea typeface="宋体" panose="02010600030101010101" pitchFamily="2" charset="-122"/>
                <a:cs typeface="+mn-cs"/>
              </a:rPr>
              <a:t>bitcounter</a:t>
            </a:r>
            <a:r>
              <a:rPr lang="en-US" sz="1200" kern="1200" dirty="0">
                <a:solidFill>
                  <a:schemeClr val="tx1"/>
                </a:solidFill>
                <a:effectLst/>
                <a:latin typeface="Arial" panose="020B0604020202020204" pitchFamily="34" charset="0"/>
                <a:ea typeface="宋体" panose="02010600030101010101" pitchFamily="2" charset="-122"/>
                <a:cs typeface="+mn-cs"/>
              </a:rPr>
              <a:t>, the counter can take on values between 0 and (2^n  - 1): when the counter is greater than or equal to one-half of its maximum value (2^n  - 1), the branch is pre- </a:t>
            </a:r>
            <a:r>
              <a:rPr lang="en-US" sz="1200" kern="1200" dirty="0" err="1">
                <a:solidFill>
                  <a:schemeClr val="tx1"/>
                </a:solidFill>
                <a:effectLst/>
                <a:latin typeface="Arial" panose="020B0604020202020204" pitchFamily="34" charset="0"/>
                <a:ea typeface="宋体" panose="02010600030101010101" pitchFamily="2" charset="-122"/>
                <a:cs typeface="+mn-cs"/>
              </a:rPr>
              <a:t>dicted</a:t>
            </a:r>
            <a:r>
              <a:rPr lang="en-US" sz="1200" kern="1200" dirty="0">
                <a:solidFill>
                  <a:schemeClr val="tx1"/>
                </a:solidFill>
                <a:effectLst/>
                <a:latin typeface="Arial" panose="020B0604020202020204" pitchFamily="34" charset="0"/>
                <a:ea typeface="宋体" panose="02010600030101010101" pitchFamily="2" charset="-122"/>
                <a:cs typeface="+mn-cs"/>
              </a:rPr>
              <a:t> as taken; otherwise, it is predicted as untaken. Studies of n-bit predictors have shown that the 2-bit predictors do almost as well, thus most systems rely on 2-bit branch predictors rather than the more general n-bit predictors. </a:t>
            </a:r>
            <a:endParaRPr lang="en-US" dirty="0"/>
          </a:p>
          <a:p>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a:t>
            </a:r>
            <a:endParaRPr lang="en-US" altLang="en-US" dirty="0">
              <a:latin typeface="Arial" panose="020B0604020202020204" pitchFamily="34" charset="0"/>
            </a:endParaRPr>
          </a:p>
          <a:p>
            <a:r>
              <a:rPr lang="en-US" altLang="en-US" dirty="0">
                <a:latin typeface="Arial" panose="020B0604020202020204" pitchFamily="34" charset="0"/>
              </a:rPr>
              <a:t>ideally, the accuracy of the predictor would match the taken branch frequency for these highly regular branches. </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2-bit prediction schemes are often used </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In a 2-bit scheme, a prediction must be wrong twice before it is changed. </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By using 2 bits rather than 1, a branch that strongly favors taken or not taken—as many branches do—will be </a:t>
            </a:r>
            <a:r>
              <a:rPr lang="en-US" altLang="en-US" dirty="0" err="1">
                <a:latin typeface="Arial" panose="020B0604020202020204" pitchFamily="34" charset="0"/>
              </a:rPr>
              <a:t>mispredicted</a:t>
            </a:r>
            <a:r>
              <a:rPr lang="en-US" altLang="en-US" dirty="0">
                <a:latin typeface="Arial" panose="020B0604020202020204" pitchFamily="34" charset="0"/>
              </a:rPr>
              <a:t> only once. The 2 bits are used to encode the four states in the system. The two-bit scheme is a general instance of a counter-based predictor, which is incremented when the prediction is accurate and decremented otherwise, and uses the midpoint of its range as the division between taken and not taken. </a:t>
            </a:r>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To remedy this weakness, 2-bit prediction schemes are often used. In a 2-bit scheme, a prediction must miss twice before it is changed. Figure C.15 shows the finite-state processor for a 2-bit prediction scheme. </a:t>
            </a:r>
            <a:endParaRPr lang="en-US" altLang="en-US" dirty="0">
              <a:latin typeface="Arial" panose="020B0604020202020204" pitchFamily="34" charset="0"/>
            </a:endParaRPr>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C.15 The states in a 2-bit prediction scheme. By using 2 bits rather than 1, a branch that strongly favors taken or not taken—as many branches do—will be </a:t>
            </a:r>
            <a:r>
              <a:rPr lang="en-US" sz="1200" kern="1200" dirty="0" err="1">
                <a:solidFill>
                  <a:schemeClr val="tx1"/>
                </a:solidFill>
                <a:effectLst/>
                <a:latin typeface="Arial" panose="020B0604020202020204" pitchFamily="34" charset="0"/>
                <a:ea typeface="宋体" panose="02010600030101010101" pitchFamily="2" charset="-122"/>
                <a:cs typeface="+mn-cs"/>
              </a:rPr>
              <a:t>mispre</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dicted</a:t>
            </a:r>
            <a:r>
              <a:rPr lang="en-US" sz="1200" kern="1200" dirty="0">
                <a:solidFill>
                  <a:schemeClr val="tx1"/>
                </a:solidFill>
                <a:effectLst/>
                <a:latin typeface="Arial" panose="020B0604020202020204" pitchFamily="34" charset="0"/>
                <a:ea typeface="宋体" panose="02010600030101010101" pitchFamily="2" charset="-122"/>
                <a:cs typeface="+mn-cs"/>
              </a:rPr>
              <a:t> less often than with a 1-bit predictor. The 2 bits are used to encode the four states in the system. The 2-bit scheme is actually a specialization of a more general scheme that has an n-bit saturating counter for each entry in the prediction buffer. With an n-</a:t>
            </a:r>
            <a:r>
              <a:rPr lang="en-US" sz="1200" kern="1200" dirty="0" err="1">
                <a:solidFill>
                  <a:schemeClr val="tx1"/>
                </a:solidFill>
                <a:effectLst/>
                <a:latin typeface="Arial" panose="020B0604020202020204" pitchFamily="34" charset="0"/>
                <a:ea typeface="宋体" panose="02010600030101010101" pitchFamily="2" charset="-122"/>
                <a:cs typeface="+mn-cs"/>
              </a:rPr>
              <a:t>bitcounter</a:t>
            </a:r>
            <a:r>
              <a:rPr lang="en-US" sz="1200" kern="1200" dirty="0">
                <a:solidFill>
                  <a:schemeClr val="tx1"/>
                </a:solidFill>
                <a:effectLst/>
                <a:latin typeface="Arial" panose="020B0604020202020204" pitchFamily="34" charset="0"/>
                <a:ea typeface="宋体" panose="02010600030101010101" pitchFamily="2" charset="-122"/>
                <a:cs typeface="+mn-cs"/>
              </a:rPr>
              <a:t>, the counter can take on values between 0 and (2^n  - 1): when the counter is greater than or equal to one-half of its maximum value (2^n  - 1), the branch is pre- </a:t>
            </a:r>
            <a:r>
              <a:rPr lang="en-US" sz="1200" kern="1200" dirty="0" err="1">
                <a:solidFill>
                  <a:schemeClr val="tx1"/>
                </a:solidFill>
                <a:effectLst/>
                <a:latin typeface="Arial" panose="020B0604020202020204" pitchFamily="34" charset="0"/>
                <a:ea typeface="宋体" panose="02010600030101010101" pitchFamily="2" charset="-122"/>
                <a:cs typeface="+mn-cs"/>
              </a:rPr>
              <a:t>dicted</a:t>
            </a:r>
            <a:r>
              <a:rPr lang="en-US" sz="1200" kern="1200" dirty="0">
                <a:solidFill>
                  <a:schemeClr val="tx1"/>
                </a:solidFill>
                <a:effectLst/>
                <a:latin typeface="Arial" panose="020B0604020202020204" pitchFamily="34" charset="0"/>
                <a:ea typeface="宋体" panose="02010600030101010101" pitchFamily="2" charset="-122"/>
                <a:cs typeface="+mn-cs"/>
              </a:rPr>
              <a:t> as taken; otherwise, it is predicted as untaken. Studies of n-bit predictors have shown that the 2-bit predictors do almost as well, thus most systems rely on 2-bit branch predictors rather than the more general n-bit predictors. </a:t>
            </a:r>
            <a:endParaRPr lang="en-US" dirty="0"/>
          </a:p>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C.16 Prediction accuracy of a 4096-entry 2-bit prediction buffer for the SPEC89 benchmarks. The misprediction rate for the integer benchmarks (</a:t>
            </a:r>
            <a:r>
              <a:rPr lang="en-US" sz="1200" kern="1200" dirty="0" err="1">
                <a:solidFill>
                  <a:schemeClr val="tx1"/>
                </a:solidFill>
                <a:effectLst/>
                <a:latin typeface="Arial" panose="020B0604020202020204" pitchFamily="34" charset="0"/>
                <a:ea typeface="宋体" panose="02010600030101010101" pitchFamily="2" charset="-122"/>
                <a:cs typeface="+mn-cs"/>
              </a:rPr>
              <a:t>gcc</a:t>
            </a:r>
            <a:r>
              <a:rPr lang="en-US" sz="1200" kern="1200" dirty="0">
                <a:solidFill>
                  <a:schemeClr val="tx1"/>
                </a:solidFill>
                <a:effectLst/>
                <a:latin typeface="Arial" panose="020B0604020202020204" pitchFamily="34" charset="0"/>
                <a:ea typeface="宋体" panose="02010600030101010101" pitchFamily="2" charset="-122"/>
                <a:cs typeface="+mn-cs"/>
              </a:rPr>
              <a:t>, espresso, </a:t>
            </a:r>
            <a:r>
              <a:rPr lang="en-US" sz="1200" kern="1200" dirty="0" err="1">
                <a:solidFill>
                  <a:schemeClr val="tx1"/>
                </a:solidFill>
                <a:effectLst/>
                <a:latin typeface="Arial" panose="020B0604020202020204" pitchFamily="34" charset="0"/>
                <a:ea typeface="宋体" panose="02010600030101010101" pitchFamily="2" charset="-122"/>
                <a:cs typeface="+mn-cs"/>
              </a:rPr>
              <a:t>eqntott</a:t>
            </a:r>
            <a:r>
              <a:rPr lang="en-US" sz="1200" kern="1200" dirty="0">
                <a:solidFill>
                  <a:schemeClr val="tx1"/>
                </a:solidFill>
                <a:effectLst/>
                <a:latin typeface="Arial" panose="020B0604020202020204" pitchFamily="34" charset="0"/>
                <a:ea typeface="宋体" panose="02010600030101010101" pitchFamily="2" charset="-122"/>
                <a:cs typeface="+mn-cs"/>
              </a:rPr>
              <a:t>, and li) is substantially higher (average of 11%) than that for the floating-point programs (average of 4%). Omitting the floating-point kernels (nasa7, matrix300, and </a:t>
            </a:r>
            <a:r>
              <a:rPr lang="en-US" sz="1200" kern="1200" dirty="0" err="1">
                <a:solidFill>
                  <a:schemeClr val="tx1"/>
                </a:solidFill>
                <a:effectLst/>
                <a:latin typeface="Arial" panose="020B0604020202020204" pitchFamily="34" charset="0"/>
                <a:ea typeface="宋体" panose="02010600030101010101" pitchFamily="2" charset="-122"/>
                <a:cs typeface="+mn-cs"/>
              </a:rPr>
              <a:t>tomcatv</a:t>
            </a:r>
            <a:r>
              <a:rPr lang="en-US" sz="1200" kern="1200" dirty="0">
                <a:solidFill>
                  <a:schemeClr val="tx1"/>
                </a:solidFill>
                <a:effectLst/>
                <a:latin typeface="Arial" panose="020B0604020202020204" pitchFamily="34" charset="0"/>
                <a:ea typeface="宋体" panose="02010600030101010101" pitchFamily="2" charset="-122"/>
                <a:cs typeface="+mn-cs"/>
              </a:rPr>
              <a:t>) still yields a higher accuracy for the FP benchmarks than for the integer bench- marks. These data, as well as the rest of the data in this section, are taken from a branch- prediction study done using the IBM Power architecture and optimized code for that system. See Pan et al. (1992). Although these data are for an older version of a subset of the SPEC benchmarks, the newer benchmarks are larger and would show slightly worse behavior, especially for the integer benchmarks.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www.nikkei.com</a:t>
            </a:r>
            <a:r>
              <a:rPr lang="en-US" dirty="0"/>
              <a:t>/article/DGXZQOGN235I70T20C21A7000000/</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r>
              <a:rPr lang="en-US" dirty="0"/>
              <a:t>quation to two two</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Here is the RISC-V code that we would typically generate for this code frag- </a:t>
            </a:r>
            <a:endParaRPr lang="en-US" dirty="0"/>
          </a:p>
          <a:p>
            <a:r>
              <a:rPr lang="en-US" sz="1200" kern="1200" dirty="0" err="1">
                <a:solidFill>
                  <a:schemeClr val="tx1"/>
                </a:solidFill>
                <a:effectLst/>
                <a:latin typeface="Arial" panose="020B0604020202020204" pitchFamily="34" charset="0"/>
                <a:ea typeface="宋体" panose="02010600030101010101" pitchFamily="2" charset="-122"/>
                <a:cs typeface="+mn-cs"/>
              </a:rPr>
              <a:t>ment</a:t>
            </a:r>
            <a:r>
              <a:rPr lang="en-US" sz="1200" kern="1200" dirty="0">
                <a:solidFill>
                  <a:schemeClr val="tx1"/>
                </a:solidFill>
                <a:effectLst/>
                <a:latin typeface="Arial" panose="020B0604020202020204" pitchFamily="34" charset="0"/>
                <a:ea typeface="宋体" panose="02010600030101010101" pitchFamily="2" charset="-122"/>
                <a:cs typeface="+mn-cs"/>
              </a:rPr>
              <a:t> assuming that aa and bb are assigned to registers x1 and x2: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label these branches b1, b2, and b3. The key observation is that the behavior of branch b3 is correlated with the behavior of branches b1 and b2. Clearly, if both branches b1 and b2 are taken (i.e., if the conditions both evaluate to true and aa and bb are both assigned 0), then b3 will not be taken, because aa and bb are clearly equal. A predictor that uses the behavior of only a single branch to predict the out- come of that branch can never capture this behavior.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label these branches b1, b2, and b3. The key observation is that the behavior of branch b3 is correlated with the behavior of branches b1 and b2. Clearly, if both branches b1 and b2 are taken (i.e., if the conditions both evaluate to true and aa and bb are both assigned 0), then b3 will not be taken, because aa and bb are clearly equal. A predictor that uses the behavior of only a single branch to predict the out- come of that branch can never capture this behavior.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label these branches b1, b2, and b3. The key observation is that the behavior of branch b3 is correlated with the behavior of branches b1 and b2. Clearly, if both branches b1 and b2 are taken (i.e., if the conditions both evaluate to true and aa and bb are both assigned 0), then b3 will not be taken, because aa and bb are clearly equal. A predictor that uses the behavior of only a single branch to predict the out- come of that branch can never capture this behavior.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label these branches b1, b2, and b3. The key observation is that the behavior of branch b3 is correlated with the behavior of branches b1 and b2. Clearly, if both branches b1 and b2 are taken (i.e., if the conditions both evaluate to true and aa and bb are both assigned 0), then b3 will not be taken, because aa and bb are clearly equal. A predictor that uses the behavior of only a single branch to predict the out- come of that branch can never capture this behavior.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unified PHT, not branch specific, so need not to track branch-address specifics</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Perhaps the best-known example of a correlating predictor is </a:t>
            </a:r>
            <a:r>
              <a:rPr lang="en-US" sz="1200" kern="1200" dirty="0" err="1">
                <a:solidFill>
                  <a:schemeClr val="tx1"/>
                </a:solidFill>
                <a:effectLst/>
                <a:latin typeface="Arial" panose="020B0604020202020204" pitchFamily="34" charset="0"/>
                <a:ea typeface="宋体" panose="02010600030101010101" pitchFamily="2" charset="-122"/>
                <a:cs typeface="+mn-cs"/>
              </a:rPr>
              <a:t>McFarling’s</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gshare</a:t>
            </a:r>
            <a:r>
              <a:rPr lang="en-US" sz="1200" kern="1200" dirty="0">
                <a:solidFill>
                  <a:schemeClr val="tx1"/>
                </a:solidFill>
                <a:effectLst/>
                <a:latin typeface="Arial" panose="020B0604020202020204" pitchFamily="34" charset="0"/>
                <a:ea typeface="宋体" panose="02010600030101010101" pitchFamily="2" charset="-122"/>
                <a:cs typeface="+mn-cs"/>
              </a:rPr>
              <a:t> predictor. In </a:t>
            </a:r>
            <a:r>
              <a:rPr lang="en-US" sz="1200" kern="1200" dirty="0" err="1">
                <a:solidFill>
                  <a:schemeClr val="tx1"/>
                </a:solidFill>
                <a:effectLst/>
                <a:latin typeface="Arial" panose="020B0604020202020204" pitchFamily="34" charset="0"/>
                <a:ea typeface="宋体" panose="02010600030101010101" pitchFamily="2" charset="-122"/>
                <a:cs typeface="+mn-cs"/>
              </a:rPr>
              <a:t>gshare</a:t>
            </a:r>
            <a:r>
              <a:rPr lang="en-US" sz="1200" kern="1200" dirty="0">
                <a:solidFill>
                  <a:schemeClr val="tx1"/>
                </a:solidFill>
                <a:effectLst/>
                <a:latin typeface="Arial" panose="020B0604020202020204" pitchFamily="34" charset="0"/>
                <a:ea typeface="宋体" panose="02010600030101010101" pitchFamily="2" charset="-122"/>
                <a:cs typeface="+mn-cs"/>
              </a:rPr>
              <a:t> the index is formed by combining the address of the branch and the most recent conditional branch outcomes using an exclusive- OR, which essentially acts as a hash of the branch address and the branch history. The hashed result is used to index a prediction array of 2-bit counters, as shown in Figure 3.4. The </a:t>
            </a:r>
            <a:r>
              <a:rPr lang="en-US" sz="1200" kern="1200" dirty="0" err="1">
                <a:solidFill>
                  <a:schemeClr val="tx1"/>
                </a:solidFill>
                <a:effectLst/>
                <a:latin typeface="Arial" panose="020B0604020202020204" pitchFamily="34" charset="0"/>
                <a:ea typeface="宋体" panose="02010600030101010101" pitchFamily="2" charset="-122"/>
                <a:cs typeface="+mn-cs"/>
              </a:rPr>
              <a:t>gshare</a:t>
            </a:r>
            <a:r>
              <a:rPr lang="en-US" sz="1200" kern="1200" dirty="0">
                <a:solidFill>
                  <a:schemeClr val="tx1"/>
                </a:solidFill>
                <a:effectLst/>
                <a:latin typeface="Arial" panose="020B0604020202020204" pitchFamily="34" charset="0"/>
                <a:ea typeface="宋体" panose="02010600030101010101" pitchFamily="2" charset="-122"/>
                <a:cs typeface="+mn-cs"/>
              </a:rPr>
              <a:t> predictor works remarkably well for a simple predictor, and is often used as the baseline for comparison with more sophisticated predictors. Predictors that combine local branch information (i.e., branch-address per se in this case) and global branch history are also called alloyed predictors or hybrid predictors.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Perhaps the best-known example of a correlating predictor is </a:t>
            </a:r>
            <a:r>
              <a:rPr lang="en-US" sz="1200" kern="1200" dirty="0" err="1">
                <a:solidFill>
                  <a:schemeClr val="tx1"/>
                </a:solidFill>
                <a:effectLst/>
                <a:latin typeface="Arial" panose="020B0604020202020204" pitchFamily="34" charset="0"/>
                <a:ea typeface="宋体" panose="02010600030101010101" pitchFamily="2" charset="-122"/>
                <a:cs typeface="+mn-cs"/>
              </a:rPr>
              <a:t>McFarling’s</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gshare</a:t>
            </a:r>
            <a:r>
              <a:rPr lang="en-US" sz="1200" kern="1200" dirty="0">
                <a:solidFill>
                  <a:schemeClr val="tx1"/>
                </a:solidFill>
                <a:effectLst/>
                <a:latin typeface="Arial" panose="020B0604020202020204" pitchFamily="34" charset="0"/>
                <a:ea typeface="宋体" panose="02010600030101010101" pitchFamily="2" charset="-122"/>
                <a:cs typeface="+mn-cs"/>
              </a:rPr>
              <a:t> predictor. In </a:t>
            </a:r>
            <a:r>
              <a:rPr lang="en-US" sz="1200" kern="1200" dirty="0" err="1">
                <a:solidFill>
                  <a:schemeClr val="tx1"/>
                </a:solidFill>
                <a:effectLst/>
                <a:latin typeface="Arial" panose="020B0604020202020204" pitchFamily="34" charset="0"/>
                <a:ea typeface="宋体" panose="02010600030101010101" pitchFamily="2" charset="-122"/>
                <a:cs typeface="+mn-cs"/>
              </a:rPr>
              <a:t>gshare</a:t>
            </a:r>
            <a:r>
              <a:rPr lang="en-US" sz="1200" kern="1200" dirty="0">
                <a:solidFill>
                  <a:schemeClr val="tx1"/>
                </a:solidFill>
                <a:effectLst/>
                <a:latin typeface="Arial" panose="020B0604020202020204" pitchFamily="34" charset="0"/>
                <a:ea typeface="宋体" panose="02010600030101010101" pitchFamily="2" charset="-122"/>
                <a:cs typeface="+mn-cs"/>
              </a:rPr>
              <a:t> the index is formed by combining the address of the branch and the most recent conditional branch outcomes using an exclusive- OR, which essentially acts as a hash of the branch address and the branch history. The hashed result is used to index a prediction array of 2-bit counters, as shown in Figure 3.4. The </a:t>
            </a:r>
            <a:r>
              <a:rPr lang="en-US" sz="1200" kern="1200" dirty="0" err="1">
                <a:solidFill>
                  <a:schemeClr val="tx1"/>
                </a:solidFill>
                <a:effectLst/>
                <a:latin typeface="Arial" panose="020B0604020202020204" pitchFamily="34" charset="0"/>
                <a:ea typeface="宋体" panose="02010600030101010101" pitchFamily="2" charset="-122"/>
                <a:cs typeface="+mn-cs"/>
              </a:rPr>
              <a:t>gshare</a:t>
            </a:r>
            <a:r>
              <a:rPr lang="en-US" sz="1200" kern="1200" dirty="0">
                <a:solidFill>
                  <a:schemeClr val="tx1"/>
                </a:solidFill>
                <a:effectLst/>
                <a:latin typeface="Arial" panose="020B0604020202020204" pitchFamily="34" charset="0"/>
                <a:ea typeface="宋体" panose="02010600030101010101" pitchFamily="2" charset="-122"/>
                <a:cs typeface="+mn-cs"/>
              </a:rPr>
              <a:t> predictor works remarkably well for a simple predictor, and is often used as the baseline for comparison with more sophisticated predictors. Predictors that combine local branch information and global branch history are also called alloyed predictors or hybrid predictors.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3.5 A tournament predictor using the branch address to index a set of 2-bit selection counters, which choose between a local and a global predictor. In this case, the index to the selector table is the current branch address. The two tables are also 2-bit predictors that are indexed by the global history and branch address, </a:t>
            </a:r>
            <a:r>
              <a:rPr lang="en-US" sz="1200" kern="1200" dirty="0" err="1">
                <a:solidFill>
                  <a:schemeClr val="tx1"/>
                </a:solidFill>
                <a:effectLst/>
                <a:latin typeface="Arial" panose="020B0604020202020204" pitchFamily="34" charset="0"/>
                <a:ea typeface="宋体" panose="02010600030101010101" pitchFamily="2" charset="-122"/>
                <a:cs typeface="+mn-cs"/>
              </a:rPr>
              <a:t>respec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tively</a:t>
            </a:r>
            <a:r>
              <a:rPr lang="en-US" sz="1200" kern="1200" dirty="0">
                <a:solidFill>
                  <a:schemeClr val="tx1"/>
                </a:solidFill>
                <a:effectLst/>
                <a:latin typeface="Arial" panose="020B0604020202020204" pitchFamily="34" charset="0"/>
                <a:ea typeface="宋体" panose="02010600030101010101" pitchFamily="2" charset="-122"/>
                <a:cs typeface="+mn-cs"/>
              </a:rPr>
              <a:t>. The selector acts like a 2-bit predictor, changing the preferred predictor for a branch address when two mis- predicts occur in a row. The number of bits of the branch address used to index the selector table and the local predictor table is equal to the length of the global branch history used to index the global prediction table. Note that misprediction is a bit tricky because we need to change both the selector table and either the global or local predictor.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3.5 A tournament predictor using the branch address to index a set of 2-bit selection counters, which choose between a local and a global predictor. In this case, the index to the selector table is the current branch address. The two tables are also 2-bit predictors that are indexed by the global history and branch address, </a:t>
            </a:r>
            <a:r>
              <a:rPr lang="en-US" sz="1200" kern="1200" dirty="0" err="1">
                <a:solidFill>
                  <a:schemeClr val="tx1"/>
                </a:solidFill>
                <a:effectLst/>
                <a:latin typeface="Arial" panose="020B0604020202020204" pitchFamily="34" charset="0"/>
                <a:ea typeface="宋体" panose="02010600030101010101" pitchFamily="2" charset="-122"/>
                <a:cs typeface="+mn-cs"/>
              </a:rPr>
              <a:t>respec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tively</a:t>
            </a:r>
            <a:r>
              <a:rPr lang="en-US" sz="1200" kern="1200" dirty="0">
                <a:solidFill>
                  <a:schemeClr val="tx1"/>
                </a:solidFill>
                <a:effectLst/>
                <a:latin typeface="Arial" panose="020B0604020202020204" pitchFamily="34" charset="0"/>
                <a:ea typeface="宋体" panose="02010600030101010101" pitchFamily="2" charset="-122"/>
                <a:cs typeface="+mn-cs"/>
              </a:rPr>
              <a:t>. The selector acts like a 2-bit predictor, changing the preferred predictor for a branch address when two mis- predicts occur in a row. The number of bits of the branch address used to index the selector table and the local predictor table is equal to the length of the global branch history used to index the global prediction table. Note that misprediction is a bit tricky because we need to change both the selector table and either the global or local predictor.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More details about </a:t>
            </a:r>
            <a:r>
              <a:rPr lang="en-US" altLang="en-US" sz="1200" kern="1200" dirty="0">
                <a:solidFill>
                  <a:srgbClr val="00B0F0"/>
                </a:solidFill>
                <a:latin typeface="Arial" panose="020B0604020202020204" pitchFamily="34" charset="0"/>
                <a:ea typeface="宋体" panose="02010600030101010101" pitchFamily="2" charset="-122"/>
                <a:cs typeface="+mn-cs"/>
              </a:rPr>
              <a:t>Alpha 21264</a:t>
            </a:r>
            <a:r>
              <a:rPr lang="zh-CN" altLang="en-US" sz="1200" kern="1200" dirty="0">
                <a:solidFill>
                  <a:srgbClr val="00B0F0"/>
                </a:solidFill>
                <a:latin typeface="Arial" panose="020B0604020202020204" pitchFamily="34" charset="0"/>
                <a:ea typeface="宋体" panose="02010600030101010101" pitchFamily="2" charset="-122"/>
                <a:cs typeface="+mn-cs"/>
              </a:rPr>
              <a:t> </a:t>
            </a:r>
            <a:r>
              <a:rPr lang="en-US" altLang="zh-CN" sz="1200" kern="1200" dirty="0">
                <a:solidFill>
                  <a:srgbClr val="00B0F0"/>
                </a:solidFill>
                <a:latin typeface="Arial" panose="020B0604020202020204" pitchFamily="34" charset="0"/>
                <a:ea typeface="宋体" panose="02010600030101010101" pitchFamily="2" charset="-122"/>
                <a:cs typeface="+mn-cs"/>
              </a:rPr>
              <a:t>Tournament Predictor in http://</a:t>
            </a:r>
            <a:r>
              <a:rPr lang="en-US" altLang="zh-CN" sz="1200" kern="1200" dirty="0" err="1">
                <a:solidFill>
                  <a:srgbClr val="00B0F0"/>
                </a:solidFill>
                <a:latin typeface="Arial" panose="020B0604020202020204" pitchFamily="34" charset="0"/>
                <a:ea typeface="宋体" panose="02010600030101010101" pitchFamily="2" charset="-122"/>
                <a:cs typeface="+mn-cs"/>
              </a:rPr>
              <a:t>class.ece.iastate.edu</a:t>
            </a:r>
            <a:r>
              <a:rPr lang="en-US" altLang="zh-CN" sz="1200" kern="1200" dirty="0">
                <a:solidFill>
                  <a:srgbClr val="00B0F0"/>
                </a:solidFill>
                <a:latin typeface="Arial" panose="020B0604020202020204" pitchFamily="34" charset="0"/>
                <a:ea typeface="宋体" panose="02010600030101010101" pitchFamily="2" charset="-122"/>
                <a:cs typeface="+mn-cs"/>
              </a:rPr>
              <a:t>/</a:t>
            </a:r>
            <a:r>
              <a:rPr lang="en-US" altLang="zh-CN" sz="1200" kern="1200" dirty="0" err="1">
                <a:solidFill>
                  <a:srgbClr val="00B0F0"/>
                </a:solidFill>
                <a:latin typeface="Arial" panose="020B0604020202020204" pitchFamily="34" charset="0"/>
                <a:ea typeface="宋体" panose="02010600030101010101" pitchFamily="2" charset="-122"/>
                <a:cs typeface="+mn-cs"/>
              </a:rPr>
              <a:t>tyagi</a:t>
            </a:r>
            <a:r>
              <a:rPr lang="en-US" altLang="zh-CN" sz="1200" kern="1200" dirty="0">
                <a:solidFill>
                  <a:srgbClr val="00B0F0"/>
                </a:solidFill>
                <a:latin typeface="Arial" panose="020B0604020202020204" pitchFamily="34" charset="0"/>
                <a:ea typeface="宋体" panose="02010600030101010101" pitchFamily="2" charset="-122"/>
                <a:cs typeface="+mn-cs"/>
              </a:rPr>
              <a:t>/cpre581/lectures/Lecture10.pdf</a:t>
            </a:r>
            <a:endParaRPr lang="en-US" altLang="zh-CN" sz="1200" kern="1200" dirty="0">
              <a:solidFill>
                <a:srgbClr val="00B0F0"/>
              </a:solidFill>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en-US" sz="1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(not required)</a:t>
            </a:r>
            <a:endParaRPr kumimoji="0" lang="en-US" altLang="en-US" sz="1200" b="0" i="0" u="none" strike="noStrike" kern="1200" cap="none" spc="0" normalizeH="0" baseline="0" noProof="0" dirty="0">
              <a:ln>
                <a:noFill/>
              </a:ln>
              <a:solidFill>
                <a:srgbClr val="00B0F0"/>
              </a:solidFill>
              <a:effectLst/>
              <a:uLnTx/>
              <a:uFillTx/>
              <a:latin typeface="Arial" panose="020B0604020202020204" pitchFamily="34" charset="0"/>
              <a:ea typeface="MS PGothic" panose="020B0600070205080204" charset="-128"/>
              <a:cs typeface="+mn-cs"/>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3.7 A five-component tagged hybrid predictor has five separate prediction tables, indexed by a hash of the branch address and a segment of recent branch history of length 0–4 labeled “h” in this figure. The hash can be as simple as an exclusive-OR, as in </a:t>
            </a:r>
            <a:r>
              <a:rPr lang="en-US" sz="1200" kern="1200" dirty="0" err="1">
                <a:solidFill>
                  <a:schemeClr val="tx1"/>
                </a:solidFill>
                <a:effectLst/>
                <a:latin typeface="Arial" panose="020B0604020202020204" pitchFamily="34" charset="0"/>
                <a:ea typeface="宋体" panose="02010600030101010101" pitchFamily="2" charset="-122"/>
                <a:cs typeface="+mn-cs"/>
              </a:rPr>
              <a:t>gshare</a:t>
            </a:r>
            <a:r>
              <a:rPr lang="en-US" sz="1200" kern="1200" dirty="0">
                <a:solidFill>
                  <a:schemeClr val="tx1"/>
                </a:solidFill>
                <a:effectLst/>
                <a:latin typeface="Arial" panose="020B0604020202020204" pitchFamily="34" charset="0"/>
                <a:ea typeface="宋体" panose="02010600030101010101" pitchFamily="2" charset="-122"/>
                <a:cs typeface="+mn-cs"/>
              </a:rPr>
              <a:t>. Each predictor is a 2-bit (or possibly 3-bit) predictor. The tags are typically 4–8 bits. The chosen prediction is the one with the longest history where the tags also match.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recent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branches use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-bit global branch history, which can index 2^i branch</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kern="1200">
                <a:solidFill>
                  <a:schemeClr val="tx1"/>
                </a:solidFill>
                <a:effectLst/>
                <a:latin typeface="Arial" panose="020B0604020202020204" pitchFamily="34" charset="0"/>
                <a:ea typeface="宋体" panose="02010600030101010101" pitchFamily="2" charset="-122"/>
                <a:cs typeface="+mn-cs"/>
              </a:rPr>
              <a:t>history entries</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prediction for a given branch is the predictor with the longest branch his- tory that also has matching tags. P(0) always matches because it uses no tags and becomes the default prediction if none of P(1) through P(n) match.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tagged hybrid version of this predictor also includes a 2-bit use field in each of the history-indexed predictors. The use field indicates whether a prediction was recently used and therefore likely to be more accurate; the use field can be period- </a:t>
            </a:r>
            <a:r>
              <a:rPr lang="en-US" sz="1200" kern="1200" dirty="0" err="1">
                <a:solidFill>
                  <a:schemeClr val="tx1"/>
                </a:solidFill>
                <a:effectLst/>
                <a:latin typeface="Arial" panose="020B0604020202020204" pitchFamily="34" charset="0"/>
                <a:ea typeface="宋体" panose="02010600030101010101" pitchFamily="2" charset="-122"/>
                <a:cs typeface="+mn-cs"/>
              </a:rPr>
              <a:t>ically</a:t>
            </a:r>
            <a:r>
              <a:rPr lang="en-US" sz="1200" kern="1200" dirty="0">
                <a:solidFill>
                  <a:schemeClr val="tx1"/>
                </a:solidFill>
                <a:effectLst/>
                <a:latin typeface="Arial" panose="020B0604020202020204" pitchFamily="34" charset="0"/>
                <a:ea typeface="宋体" panose="02010600030101010101" pitchFamily="2" charset="-122"/>
                <a:cs typeface="+mn-cs"/>
              </a:rPr>
              <a:t> reset in all entries so that old predictions are cleared. Many more details are involved in implementing this style of predictor, especially how to handle </a:t>
            </a:r>
            <a:r>
              <a:rPr lang="en-US" sz="1200" kern="1200" dirty="0" err="1">
                <a:solidFill>
                  <a:schemeClr val="tx1"/>
                </a:solidFill>
                <a:effectLst/>
                <a:latin typeface="Arial" panose="020B0604020202020204" pitchFamily="34" charset="0"/>
                <a:ea typeface="宋体" panose="02010600030101010101" pitchFamily="2" charset="-122"/>
                <a:cs typeface="+mn-cs"/>
              </a:rPr>
              <a:t>mispre</a:t>
            </a:r>
            <a:r>
              <a:rPr lang="en-US" sz="1200" kern="1200" dirty="0">
                <a:solidFill>
                  <a:schemeClr val="tx1"/>
                </a:solidFill>
                <a:effectLst/>
                <a:latin typeface="Arial" panose="020B0604020202020204" pitchFamily="34" charset="0"/>
                <a:ea typeface="宋体" panose="02010600030101010101" pitchFamily="2" charset="-122"/>
                <a:cs typeface="+mn-cs"/>
              </a:rPr>
              <a:t>- dictions. The search space for the optimal predictor is also very large because the number of predictors, the exact history used for indexing, and the size of each pre- </a:t>
            </a:r>
            <a:r>
              <a:rPr lang="en-US" sz="1200" kern="1200" dirty="0" err="1">
                <a:solidFill>
                  <a:schemeClr val="tx1"/>
                </a:solidFill>
                <a:effectLst/>
                <a:latin typeface="Arial" panose="020B0604020202020204" pitchFamily="34" charset="0"/>
                <a:ea typeface="宋体" panose="02010600030101010101" pitchFamily="2" charset="-122"/>
                <a:cs typeface="+mn-cs"/>
              </a:rPr>
              <a:t>dictor</a:t>
            </a:r>
            <a:r>
              <a:rPr lang="en-US" sz="1200" kern="1200" dirty="0">
                <a:solidFill>
                  <a:schemeClr val="tx1"/>
                </a:solidFill>
                <a:effectLst/>
                <a:latin typeface="Arial" panose="020B0604020202020204" pitchFamily="34" charset="0"/>
                <a:ea typeface="宋体" panose="02010600030101010101" pitchFamily="2" charset="-122"/>
                <a:cs typeface="+mn-cs"/>
              </a:rPr>
              <a:t> are all variable.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Figure3.8 A comparison of the misprediction rate (measured as </a:t>
            </a:r>
            <a:r>
              <a:rPr lang="en-US" sz="1200" kern="1200" dirty="0" err="1">
                <a:solidFill>
                  <a:schemeClr val="tx1"/>
                </a:solidFill>
                <a:effectLst/>
                <a:latin typeface="Arial" panose="020B0604020202020204" pitchFamily="34" charset="0"/>
                <a:ea typeface="宋体" panose="02010600030101010101" pitchFamily="2" charset="-122"/>
                <a:cs typeface="+mn-cs"/>
              </a:rPr>
              <a:t>mispredicts</a:t>
            </a:r>
            <a:r>
              <a:rPr lang="en-US" sz="1200" kern="1200" dirty="0">
                <a:solidFill>
                  <a:schemeClr val="tx1"/>
                </a:solidFill>
                <a:effectLst/>
                <a:latin typeface="Arial" panose="020B0604020202020204" pitchFamily="34" charset="0"/>
                <a:ea typeface="宋体" panose="02010600030101010101" pitchFamily="2" charset="-122"/>
                <a:cs typeface="+mn-cs"/>
              </a:rPr>
              <a:t> per 1000 instructions executed) for tagged hybrid versus </a:t>
            </a:r>
            <a:r>
              <a:rPr lang="en-US" sz="1200" kern="1200" dirty="0" err="1">
                <a:solidFill>
                  <a:schemeClr val="tx1"/>
                </a:solidFill>
                <a:effectLst/>
                <a:latin typeface="Arial" panose="020B0604020202020204" pitchFamily="34" charset="0"/>
                <a:ea typeface="宋体" panose="02010600030101010101" pitchFamily="2" charset="-122"/>
                <a:cs typeface="+mn-cs"/>
              </a:rPr>
              <a:t>gshare</a:t>
            </a:r>
            <a:r>
              <a:rPr lang="en-US" sz="1200" kern="1200" dirty="0">
                <a:solidFill>
                  <a:schemeClr val="tx1"/>
                </a:solidFill>
                <a:effectLst/>
                <a:latin typeface="Arial" panose="020B0604020202020204" pitchFamily="34" charset="0"/>
                <a:ea typeface="宋体" panose="02010600030101010101" pitchFamily="2" charset="-122"/>
                <a:cs typeface="+mn-cs"/>
              </a:rPr>
              <a:t>. Both predictors use the same total number of bits, although tagged hybrid uses some of that storage for tags, while </a:t>
            </a:r>
            <a:r>
              <a:rPr lang="en-US" sz="1200" kern="1200" dirty="0" err="1">
                <a:solidFill>
                  <a:schemeClr val="tx1"/>
                </a:solidFill>
                <a:effectLst/>
                <a:latin typeface="Arial" panose="020B0604020202020204" pitchFamily="34" charset="0"/>
                <a:ea typeface="宋体" panose="02010600030101010101" pitchFamily="2" charset="-122"/>
                <a:cs typeface="+mn-cs"/>
              </a:rPr>
              <a:t>gshare</a:t>
            </a:r>
            <a:r>
              <a:rPr lang="en-US" sz="1200" kern="1200" dirty="0">
                <a:solidFill>
                  <a:schemeClr val="tx1"/>
                </a:solidFill>
                <a:effectLst/>
                <a:latin typeface="Arial" panose="020B0604020202020204" pitchFamily="34" charset="0"/>
                <a:ea typeface="宋体" panose="02010600030101010101" pitchFamily="2" charset="-122"/>
                <a:cs typeface="+mn-cs"/>
              </a:rPr>
              <a:t> contains no tags. The benchmarks consist of traces from </a:t>
            </a:r>
            <a:r>
              <a:rPr lang="en-US" sz="1200" kern="1200" dirty="0" err="1">
                <a:solidFill>
                  <a:schemeClr val="tx1"/>
                </a:solidFill>
                <a:effectLst/>
                <a:latin typeface="Arial" panose="020B0604020202020204" pitchFamily="34" charset="0"/>
                <a:ea typeface="宋体" panose="02010600030101010101" pitchFamily="2" charset="-122"/>
                <a:cs typeface="+mn-cs"/>
              </a:rPr>
              <a:t>SPECfp</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SPECint</a:t>
            </a:r>
            <a:r>
              <a:rPr lang="en-US" sz="1200" kern="1200" dirty="0">
                <a:solidFill>
                  <a:schemeClr val="tx1"/>
                </a:solidFill>
                <a:effectLst/>
                <a:latin typeface="Arial" panose="020B0604020202020204" pitchFamily="34" charset="0"/>
                <a:ea typeface="宋体" panose="02010600030101010101" pitchFamily="2" charset="-122"/>
                <a:cs typeface="+mn-cs"/>
              </a:rPr>
              <a:t>, a series of multimedia and server benchmarks. The latter two behave more like </a:t>
            </a:r>
            <a:r>
              <a:rPr lang="en-US" sz="1200" kern="1200" dirty="0" err="1">
                <a:solidFill>
                  <a:schemeClr val="tx1"/>
                </a:solidFill>
                <a:effectLst/>
                <a:latin typeface="Arial" panose="020B0604020202020204" pitchFamily="34" charset="0"/>
                <a:ea typeface="宋体" panose="02010600030101010101" pitchFamily="2" charset="-122"/>
                <a:cs typeface="+mn-cs"/>
              </a:rPr>
              <a:t>SPECint</a:t>
            </a:r>
            <a:r>
              <a:rPr lang="en-US" sz="1200" kern="1200" dirty="0">
                <a:solidFill>
                  <a:schemeClr val="tx1"/>
                </a:solidFill>
                <a:effectLst/>
                <a:latin typeface="Arial" panose="020B0604020202020204" pitchFamily="34" charset="0"/>
                <a:ea typeface="宋体" panose="02010600030101010101" pitchFamily="2" charset="-122"/>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 simple statically scheduled pipeline fetches an instruction and issues it, unless there is a data dependence between an instruction already in the pipeline and the fetched instruction that cannot be hidden with bypassing or forwarding. (Forward- </a:t>
            </a:r>
            <a:r>
              <a:rPr lang="en-US" sz="1200" kern="1200" dirty="0" err="1">
                <a:solidFill>
                  <a:schemeClr val="tx1"/>
                </a:solidFill>
                <a:effectLst/>
                <a:latin typeface="Arial" panose="020B0604020202020204" pitchFamily="34" charset="0"/>
                <a:ea typeface="宋体" panose="02010600030101010101" pitchFamily="2" charset="-122"/>
                <a:cs typeface="+mn-cs"/>
              </a:rPr>
              <a:t>ing</a:t>
            </a:r>
            <a:r>
              <a:rPr lang="en-US" sz="1200" kern="1200" dirty="0">
                <a:solidFill>
                  <a:schemeClr val="tx1"/>
                </a:solidFill>
                <a:effectLst/>
                <a:latin typeface="Arial" panose="020B0604020202020204" pitchFamily="34" charset="0"/>
                <a:ea typeface="宋体" panose="02010600030101010101" pitchFamily="2" charset="-122"/>
                <a:cs typeface="+mn-cs"/>
              </a:rPr>
              <a:t> logic reduces the effective pipeline latency so that the certain dependences do not result in hazards.) If there is a data dependence that cannot be hidden, then the hazard detection hardware stalls the pipeline starting with the instruction that uses the result. No new instructions are fetched or issued until the dependence is cleared.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A major limitation of simple pipelining techniques is that they use in-order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issue and execution: instructions are issued in program order, and if an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is stalled in the pipeline, no later instructions can proceed. Thus, if there is a dependence between two closely spaced instructions in the pipeline, it will lead to a hazard, and a stall will result. If there are multiple functional units, these units could lie idle. If instruction j depends on a long-running instruction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currently in execution in the pipeline, then all instructions after j must be stalled until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is finished and j can execute. For example, consider this code: </a:t>
            </a:r>
            <a:endParaRPr lang="en-US" dirty="0"/>
          </a:p>
          <a:p>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f0,f2,f4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f10,f0,f8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f12,f8,f14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The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instruction cannot execute because the dependence of </a:t>
            </a:r>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on </a:t>
            </a:r>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causes the pipeline to stall; yet,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is not data-dependent on any- thing in the pipeline. This hazard creates a performance limitation that can be </a:t>
            </a:r>
            <a:r>
              <a:rPr lang="en-US" sz="1200" kern="1200" dirty="0" err="1">
                <a:solidFill>
                  <a:schemeClr val="tx1"/>
                </a:solidFill>
                <a:effectLst/>
                <a:latin typeface="Arial" panose="020B0604020202020204" pitchFamily="34" charset="0"/>
                <a:ea typeface="宋体" panose="02010600030101010101" pitchFamily="2" charset="-122"/>
                <a:cs typeface="+mn-cs"/>
              </a:rPr>
              <a:t>elim</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inated</a:t>
            </a:r>
            <a:r>
              <a:rPr lang="en-US" sz="1200" kern="1200" dirty="0">
                <a:solidFill>
                  <a:schemeClr val="tx1"/>
                </a:solidFill>
                <a:effectLst/>
                <a:latin typeface="Arial" panose="020B0604020202020204" pitchFamily="34" charset="0"/>
                <a:ea typeface="宋体" panose="02010600030101010101" pitchFamily="2" charset="-122"/>
                <a:cs typeface="+mn-cs"/>
              </a:rPr>
              <a:t> by not requiring instructions to execute in program order.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 simple statically scheduled pipeline fetches an instruction and issues it, unless there is a data dependence between an instruction already in the pipeline and the fetched instruction that cannot be hidden with bypassing or forwarding. (Forward- </a:t>
            </a:r>
            <a:r>
              <a:rPr lang="en-US" sz="1200" kern="1200" dirty="0" err="1">
                <a:solidFill>
                  <a:schemeClr val="tx1"/>
                </a:solidFill>
                <a:effectLst/>
                <a:latin typeface="Arial" panose="020B0604020202020204" pitchFamily="34" charset="0"/>
                <a:ea typeface="宋体" panose="02010600030101010101" pitchFamily="2" charset="-122"/>
                <a:cs typeface="+mn-cs"/>
              </a:rPr>
              <a:t>ing</a:t>
            </a:r>
            <a:r>
              <a:rPr lang="en-US" sz="1200" kern="1200" dirty="0">
                <a:solidFill>
                  <a:schemeClr val="tx1"/>
                </a:solidFill>
                <a:effectLst/>
                <a:latin typeface="Arial" panose="020B0604020202020204" pitchFamily="34" charset="0"/>
                <a:ea typeface="宋体" panose="02010600030101010101" pitchFamily="2" charset="-122"/>
                <a:cs typeface="+mn-cs"/>
              </a:rPr>
              <a:t> logic reduces the effective pipeline latency so that the certain dependences do not result in hazards.) If there is a data dependence that cannot be hidden, then the hazard detection hardware stalls the pipeline starting with the instruction that uses the result. No new instructions are fetched or issued until the dependence is cleared.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A major limitation of simple pipelining techniques is that they use in-order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issue and execution: instructions are issued in program order, and if an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is stalled in the pipeline, no later instructions can proceed. Thus, if there is a dependence between two closely spaced instructions in the pipeline, it will lead to a hazard, and a stall will result. If there are multiple functional units, these units could lie idle. If instruction j depends on a long-running instruction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currently in execution in the pipeline, then all instructions after j must be stalled until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is finished and j can execute. For example, consider this code: </a:t>
            </a:r>
            <a:endParaRPr lang="en-US" dirty="0"/>
          </a:p>
          <a:p>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f0,f2,f4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f10,f0,f8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f12,f8,f14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The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instruction cannot execute because the dependence of </a:t>
            </a:r>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on </a:t>
            </a:r>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causes the pipeline to stall; yet,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is not data-dependent on any- thing in the pipeline. This hazard creates a performance limitation that can be </a:t>
            </a:r>
            <a:r>
              <a:rPr lang="en-US" sz="1200" kern="1200" dirty="0" err="1">
                <a:solidFill>
                  <a:schemeClr val="tx1"/>
                </a:solidFill>
                <a:effectLst/>
                <a:latin typeface="Arial" panose="020B0604020202020204" pitchFamily="34" charset="0"/>
                <a:ea typeface="宋体" panose="02010600030101010101" pitchFamily="2" charset="-122"/>
                <a:cs typeface="+mn-cs"/>
              </a:rPr>
              <a:t>elim</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inated</a:t>
            </a:r>
            <a:r>
              <a:rPr lang="en-US" sz="1200" kern="1200" dirty="0">
                <a:solidFill>
                  <a:schemeClr val="tx1"/>
                </a:solidFill>
                <a:effectLst/>
                <a:latin typeface="Arial" panose="020B0604020202020204" pitchFamily="34" charset="0"/>
                <a:ea typeface="宋体" panose="02010600030101010101" pitchFamily="2" charset="-122"/>
                <a:cs typeface="+mn-cs"/>
              </a:rPr>
              <a:t> by not requiring instructions to execute in program order.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 simple statically scheduled pipeline fetches an instruction and issues it, unless there is a data dependence between an instruction already in the pipeline and the fetched instruction that cannot be hidden with bypassing or forwarding. (Forward- </a:t>
            </a:r>
            <a:r>
              <a:rPr lang="en-US" sz="1200" kern="1200" dirty="0" err="1">
                <a:solidFill>
                  <a:schemeClr val="tx1"/>
                </a:solidFill>
                <a:effectLst/>
                <a:latin typeface="Arial" panose="020B0604020202020204" pitchFamily="34" charset="0"/>
                <a:ea typeface="宋体" panose="02010600030101010101" pitchFamily="2" charset="-122"/>
                <a:cs typeface="+mn-cs"/>
              </a:rPr>
              <a:t>ing</a:t>
            </a:r>
            <a:r>
              <a:rPr lang="en-US" sz="1200" kern="1200" dirty="0">
                <a:solidFill>
                  <a:schemeClr val="tx1"/>
                </a:solidFill>
                <a:effectLst/>
                <a:latin typeface="Arial" panose="020B0604020202020204" pitchFamily="34" charset="0"/>
                <a:ea typeface="宋体" panose="02010600030101010101" pitchFamily="2" charset="-122"/>
                <a:cs typeface="+mn-cs"/>
              </a:rPr>
              <a:t> logic reduces the effective pipeline latency so that the certain dependences do not result in hazards.) If there is a data dependence that cannot be hidden, then the hazard detection hardware stalls the pipeline starting with the instruction that uses the result. No new instructions are fetched or issued until the dependence is cleared.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A major limitation of simple pipelining techniques is that they use in-order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issue and execution: instructions are issued in program order, and if an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is stalled in the pipeline, no later instructions can proceed. Thus, if there is a dependence between two closely spaced instructions in the pipeline, it will lead to a hazard, and a stall will result. If there are multiple functional units, these units could lie idle. If instruction j depends on a long-running instruction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currently in execution in the pipeline, then all instructions after j must be stalled until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is finished and j can execute. For example, consider this code: </a:t>
            </a:r>
            <a:endParaRPr lang="en-US" dirty="0"/>
          </a:p>
          <a:p>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f0,f2,f4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f10,f0,f8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f12,f8,f14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The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instruction cannot execute because the dependence of </a:t>
            </a:r>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on </a:t>
            </a:r>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causes the pipeline to stall; yet,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is not data-dependent on any- thing in the pipeline. This hazard creates a performance limitation that can be </a:t>
            </a:r>
            <a:r>
              <a:rPr lang="en-US" sz="1200" kern="1200" dirty="0" err="1">
                <a:solidFill>
                  <a:schemeClr val="tx1"/>
                </a:solidFill>
                <a:effectLst/>
                <a:latin typeface="Arial" panose="020B0604020202020204" pitchFamily="34" charset="0"/>
                <a:ea typeface="宋体" panose="02010600030101010101" pitchFamily="2" charset="-122"/>
                <a:cs typeface="+mn-cs"/>
              </a:rPr>
              <a:t>elim</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inated</a:t>
            </a:r>
            <a:r>
              <a:rPr lang="en-US" sz="1200" kern="1200" dirty="0">
                <a:solidFill>
                  <a:schemeClr val="tx1"/>
                </a:solidFill>
                <a:effectLst/>
                <a:latin typeface="Arial" panose="020B0604020202020204" pitchFamily="34" charset="0"/>
                <a:ea typeface="宋体" panose="02010600030101010101" pitchFamily="2" charset="-122"/>
                <a:cs typeface="+mn-cs"/>
              </a:rPr>
              <a:t> by not requiring instructions to execute in program order.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 simple statically scheduled pipeline fetches an instruction and issues it, unless there is a data dependence between an instruction already in the pipeline and the fetched instruction that cannot be hidden with bypassing or forwarding. (Forward- </a:t>
            </a:r>
            <a:r>
              <a:rPr lang="en-US" sz="1200" kern="1200" dirty="0" err="1">
                <a:solidFill>
                  <a:schemeClr val="tx1"/>
                </a:solidFill>
                <a:effectLst/>
                <a:latin typeface="Arial" panose="020B0604020202020204" pitchFamily="34" charset="0"/>
                <a:ea typeface="宋体" panose="02010600030101010101" pitchFamily="2" charset="-122"/>
                <a:cs typeface="+mn-cs"/>
              </a:rPr>
              <a:t>ing</a:t>
            </a:r>
            <a:r>
              <a:rPr lang="en-US" sz="1200" kern="1200" dirty="0">
                <a:solidFill>
                  <a:schemeClr val="tx1"/>
                </a:solidFill>
                <a:effectLst/>
                <a:latin typeface="Arial" panose="020B0604020202020204" pitchFamily="34" charset="0"/>
                <a:ea typeface="宋体" panose="02010600030101010101" pitchFamily="2" charset="-122"/>
                <a:cs typeface="+mn-cs"/>
              </a:rPr>
              <a:t> logic reduces the effective pipeline latency so that the certain dependences do not result in hazards.) If there is a data dependence that cannot be hidden, then the hazard detection hardware stalls the pipeline starting with the instruction that uses the result. No new instructions are fetched or issued until the dependence is cleared.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A major limitation of simple pipelining techniques is that they use in-order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issue and execution: instructions are issued in program order, and if an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is stalled in the pipeline, no later instructions can proceed. Thus, if there is a dependence between two closely spaced instructions in the pipeline, it will lead to a hazard, and a stall will result. If there are multiple functional units, these units could lie idle. If instruction j depends on a long-running instruction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currently in execution in the pipeline, then all instructions after j must be stalled until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is finished and j can execute. For example, consider this code: </a:t>
            </a:r>
            <a:endParaRPr lang="en-US" dirty="0"/>
          </a:p>
          <a:p>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f0,f2,f4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f10,f0,f8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f12,f8,f14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The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instruction cannot execute because the dependence of </a:t>
            </a:r>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on </a:t>
            </a:r>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causes the pipeline to stall; yet,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is not data-dependent on any- thing in the pipeline. This hazard creates a performance limitation that can be </a:t>
            </a:r>
            <a:r>
              <a:rPr lang="en-US" sz="1200" kern="1200" dirty="0" err="1">
                <a:solidFill>
                  <a:schemeClr val="tx1"/>
                </a:solidFill>
                <a:effectLst/>
                <a:latin typeface="Arial" panose="020B0604020202020204" pitchFamily="34" charset="0"/>
                <a:ea typeface="宋体" panose="02010600030101010101" pitchFamily="2" charset="-122"/>
                <a:cs typeface="+mn-cs"/>
              </a:rPr>
              <a:t>elim</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inated</a:t>
            </a:r>
            <a:r>
              <a:rPr lang="en-US" sz="1200" kern="1200" dirty="0">
                <a:solidFill>
                  <a:schemeClr val="tx1"/>
                </a:solidFill>
                <a:effectLst/>
                <a:latin typeface="Arial" panose="020B0604020202020204" pitchFamily="34" charset="0"/>
                <a:ea typeface="宋体" panose="02010600030101010101" pitchFamily="2" charset="-122"/>
                <a:cs typeface="+mn-cs"/>
              </a:rPr>
              <a:t> by not requiring instructions to execute in program order.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 simple statically scheduled pipeline fetches an instruction and issues it, unless there is a data dependence between an instruction already in the pipeline and the fetched instruction that cannot be hidden with bypassing or forwarding. (Forward- </a:t>
            </a:r>
            <a:r>
              <a:rPr lang="en-US" sz="1200" kern="1200" dirty="0" err="1">
                <a:solidFill>
                  <a:schemeClr val="tx1"/>
                </a:solidFill>
                <a:effectLst/>
                <a:latin typeface="Arial" panose="020B0604020202020204" pitchFamily="34" charset="0"/>
                <a:ea typeface="宋体" panose="02010600030101010101" pitchFamily="2" charset="-122"/>
                <a:cs typeface="+mn-cs"/>
              </a:rPr>
              <a:t>ing</a:t>
            </a:r>
            <a:r>
              <a:rPr lang="en-US" sz="1200" kern="1200" dirty="0">
                <a:solidFill>
                  <a:schemeClr val="tx1"/>
                </a:solidFill>
                <a:effectLst/>
                <a:latin typeface="Arial" panose="020B0604020202020204" pitchFamily="34" charset="0"/>
                <a:ea typeface="宋体" panose="02010600030101010101" pitchFamily="2" charset="-122"/>
                <a:cs typeface="+mn-cs"/>
              </a:rPr>
              <a:t> logic reduces the effective pipeline latency so that the certain dependences do not result in hazards.) If there is a data dependence that cannot be hidden, then the hazard detection hardware stalls the pipeline starting with the instruction that uses the result. No new instructions are fetched or issued until the dependence is cleared.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A major limitation of simple pipelining techniques is that they use in-order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issue and execution: instructions are issued in program order, and if an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is stalled in the pipeline, no later instructions can proceed. Thus, if there is a dependence between two closely spaced instructions in the pipeline, it will lead to a hazard, and a stall will result. If there are multiple functional units, these units could lie idle. If instruction j depends on a long-running instruction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currently in execution in the pipeline, then all instructions after j must be stalled until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is finished and j can execute. For example, consider this code: </a:t>
            </a:r>
            <a:endParaRPr lang="en-US" dirty="0"/>
          </a:p>
          <a:p>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f0,f2,f4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f10,f0,f8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f12,f8,f14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The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instruction cannot execute because the dependence of </a:t>
            </a:r>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on </a:t>
            </a:r>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causes the pipeline to stall; yet,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is not data-dependent on any- thing in the pipeline. This hazard creates a performance limitation that can be </a:t>
            </a:r>
            <a:r>
              <a:rPr lang="en-US" sz="1200" kern="1200" dirty="0" err="1">
                <a:solidFill>
                  <a:schemeClr val="tx1"/>
                </a:solidFill>
                <a:effectLst/>
                <a:latin typeface="Arial" panose="020B0604020202020204" pitchFamily="34" charset="0"/>
                <a:ea typeface="宋体" panose="02010600030101010101" pitchFamily="2" charset="-122"/>
                <a:cs typeface="+mn-cs"/>
              </a:rPr>
              <a:t>elim</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inated</a:t>
            </a:r>
            <a:r>
              <a:rPr lang="en-US" sz="1200" kern="1200" dirty="0">
                <a:solidFill>
                  <a:schemeClr val="tx1"/>
                </a:solidFill>
                <a:effectLst/>
                <a:latin typeface="Arial" panose="020B0604020202020204" pitchFamily="34" charset="0"/>
                <a:ea typeface="宋体" panose="02010600030101010101" pitchFamily="2" charset="-122"/>
                <a:cs typeface="+mn-cs"/>
              </a:rPr>
              <a:t> by not requiring instructions to execute in program order.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In this section, we explore dynamic scheduling, a technique by which the hard- ware reorders the instruction execution to reduce the stalls while maintaining data flow and exception behavior.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Dynamic scheduling offers several advantages. First, it allows code that was compiled with one pipeline in mind to run efficiently on a different pipeline, eliminating the need to have multiple binaries and recompile for a different microarchitecture. In today’s computing environment, where much of the software is from third parties and distributed in binary form, this advantage is sig- </a:t>
            </a:r>
            <a:r>
              <a:rPr lang="en-US" sz="1200" kern="1200" dirty="0" err="1">
                <a:solidFill>
                  <a:schemeClr val="tx1"/>
                </a:solidFill>
                <a:effectLst/>
                <a:latin typeface="Arial" panose="020B0604020202020204" pitchFamily="34" charset="0"/>
                <a:ea typeface="宋体" panose="02010600030101010101" pitchFamily="2" charset="-122"/>
                <a:cs typeface="+mn-cs"/>
              </a:rPr>
              <a:t>nificant</a:t>
            </a:r>
            <a:r>
              <a:rPr lang="en-US" sz="1200" kern="1200" dirty="0">
                <a:solidFill>
                  <a:schemeClr val="tx1"/>
                </a:solidFill>
                <a:effectLst/>
                <a:latin typeface="Arial" panose="020B0604020202020204" pitchFamily="34" charset="0"/>
                <a:ea typeface="宋体" panose="02010600030101010101" pitchFamily="2" charset="-122"/>
                <a:cs typeface="+mn-cs"/>
              </a:rPr>
              <a:t>. Second, it enables handling some cases when dependences are unknown at compile time; for example, they may involve a memory reference or a data- dependent branch, or they may result from a modern programming environment that uses dynamic linking or dispatching. Third, and perhaps most importantly, it allows the processor to tolerate unpredictable delays, such as cache misses, by executing other code while waiting for the miss to resolve.</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Slide Image Placeholder 1"/>
          <p:cNvSpPr>
            <a:spLocks noGrp="1" noRot="1" noChangeAspect="1" noChangeArrowheads="1" noTextEdit="1"/>
          </p:cNvSpPr>
          <p:nvPr>
            <p:ph type="sldImg"/>
          </p:nvPr>
        </p:nvSpPr>
        <p:spPr/>
      </p:sp>
      <p:sp>
        <p:nvSpPr>
          <p:cNvPr id="18637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when the next instruction to execute is stalled, other instructions can be issued and executed if they do not depend on any active or stalled instruction.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8637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712872D-A77C-794D-AD75-FB9B7A483D9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Slide Image Placeholder 1"/>
          <p:cNvSpPr>
            <a:spLocks noGrp="1" noRot="1" noChangeAspect="1" noChangeArrowheads="1" noTextEdit="1"/>
          </p:cNvSpPr>
          <p:nvPr>
            <p:ph type="sldImg"/>
          </p:nvPr>
        </p:nvSpPr>
        <p:spPr/>
      </p:sp>
      <p:sp>
        <p:nvSpPr>
          <p:cNvPr id="187394"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dirty="0">
                <a:latin typeface="Arial" panose="020B0604020202020204" pitchFamily="34" charset="0"/>
              </a:rPr>
              <a:t>Scoreboard-</a:t>
            </a:r>
            <a:r>
              <a:rPr lang="en-US" altLang="en-US" i="1" dirty="0" err="1">
                <a:latin typeface="Arial" panose="020B0604020202020204" pitchFamily="34" charset="0"/>
              </a:rPr>
              <a:t>ing</a:t>
            </a:r>
            <a:r>
              <a:rPr lang="en-US" altLang="en-US" i="1" dirty="0">
                <a:latin typeface="Arial" panose="020B0604020202020204" pitchFamily="34" charset="0"/>
              </a:rPr>
              <a:t> </a:t>
            </a:r>
            <a:r>
              <a:rPr lang="en-US" altLang="en-US" dirty="0">
                <a:latin typeface="Arial" panose="020B0604020202020204" pitchFamily="34" charset="0"/>
              </a:rPr>
              <a:t>is a technique for allowing instructions to execute out of order when there are sufficient resources and no data dependences; it is named after the CDC 6600 scoreboard, which developed this capability. </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87395"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3647252-26FF-7942-84DA-89C5C443133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Rj, Rk: how to set if Not Ready?</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5th edition, C.7</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MUL.D depends on L.D for F2, so upon L.D completes preparing F2, MUL.D is yet to read it, so its Read Operands stantus is not ready</a:t>
            </a:r>
            <a:endParaRPr lang="en-US" altLang="en-US" dirty="0">
              <a:latin typeface="Arial" panose="020B0604020202020204" pitchFamily="34" charset="0"/>
            </a:endParaRPr>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Components of the scoreboard. Each instruction that has issued or is pending issue has an entry in the instruction status table.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instruction status table says that: (1) the first L.D has completed and written its result, and (2) the second L.D has completed execution but has not yet written its result. The MUL.D, SUB.D, and DIV.D have all issued but are stalled, waiting for their operands.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ADD.D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is stalled because of a structural hazard; it will clear when the SUB.D completes. If an entry in one of these score- board tables is not being used, it is left blank. For example, the </a:t>
            </a:r>
            <a:r>
              <a:rPr lang="en-US" sz="1200" kern="1200" dirty="0" err="1">
                <a:solidFill>
                  <a:schemeClr val="tx1"/>
                </a:solidFill>
                <a:effectLst/>
                <a:latin typeface="Arial" panose="020B0604020202020204" pitchFamily="34" charset="0"/>
                <a:ea typeface="宋体" panose="02010600030101010101" pitchFamily="2" charset="-122"/>
                <a:cs typeface="+mn-cs"/>
              </a:rPr>
              <a:t>Rk</a:t>
            </a:r>
            <a:r>
              <a:rPr lang="en-US" sz="1200" kern="1200" dirty="0">
                <a:solidFill>
                  <a:schemeClr val="tx1"/>
                </a:solidFill>
                <a:effectLst/>
                <a:latin typeface="Arial" panose="020B0604020202020204" pitchFamily="34" charset="0"/>
                <a:ea typeface="宋体" panose="02010600030101010101" pitchFamily="2" charset="-122"/>
                <a:cs typeface="+mn-cs"/>
              </a:rPr>
              <a:t> field is not used on a load and the Mult2 unit is unused, hence their fields have no meaning. Also, once an operand has been read, the </a:t>
            </a:r>
            <a:r>
              <a:rPr lang="en-US" sz="1200" kern="1200" dirty="0" err="1">
                <a:solidFill>
                  <a:schemeClr val="tx1"/>
                </a:solidFill>
                <a:effectLst/>
                <a:latin typeface="Arial" panose="020B0604020202020204" pitchFamily="34" charset="0"/>
                <a:ea typeface="宋体" panose="02010600030101010101" pitchFamily="2" charset="-122"/>
                <a:cs typeface="+mn-cs"/>
              </a:rPr>
              <a:t>Rj</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Rk</a:t>
            </a:r>
            <a:r>
              <a:rPr lang="en-US" sz="1200" kern="1200" dirty="0">
                <a:solidFill>
                  <a:schemeClr val="tx1"/>
                </a:solidFill>
                <a:effectLst/>
                <a:latin typeface="Arial" panose="020B0604020202020204" pitchFamily="34" charset="0"/>
                <a:ea typeface="宋体" panose="02010600030101010101" pitchFamily="2" charset="-122"/>
                <a:cs typeface="+mn-cs"/>
              </a:rPr>
              <a:t> fields are set to No. Figure C.58 shows why this last step is crucial. </a:t>
            </a:r>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5th edition, C.7</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MUL.D depends on L.D for F2, so upon L.D completes preparing F2, MUL.D is yet to read it, so its Read Operands stantus is not ready</a:t>
            </a:r>
            <a:endParaRPr lang="en-US" altLang="en-US" dirty="0">
              <a:latin typeface="Arial" panose="020B0604020202020204" pitchFamily="34" charset="0"/>
            </a:endParaRPr>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Components of the scoreboard. Each instruction that has issued or is pending issue has an entry in the instruction status table. There is one entry in the functional unit status table for each functional unit. Once an instruction issues, the record of its operands is kept in the functional unit status table. Finally, the register result table indicates which unit will produce each pending result; the number of entries is equal to the number of registers. The instruction status table says that: (1) the first L.D has completed and written its result, and (2) the second L.D has completed execution but has not yet written its result. The MUL.D, SUB.D, and DIV.D have all issued but are stalled, waiting for their operands.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Slide Image Placeholder 1"/>
          <p:cNvSpPr>
            <a:spLocks noGrp="1" noRot="1" noChangeAspect="1" noChangeArrowheads="1" noTextEdit="1"/>
          </p:cNvSpPr>
          <p:nvPr>
            <p:ph type="sldImg"/>
          </p:nvPr>
        </p:nvSpPr>
        <p:spPr/>
      </p:sp>
      <p:sp>
        <p:nvSpPr>
          <p:cNvPr id="18944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I</a:t>
            </a:r>
            <a:r>
              <a:rPr lang="en-US" altLang="en-US" dirty="0">
                <a:latin typeface="Arial" panose="020B0604020202020204" pitchFamily="34" charset="0"/>
              </a:rPr>
              <a:t>ndicate the state of the functional unit</a:t>
            </a:r>
            <a:endParaRPr lang="en-US" altLang="en-US" dirty="0">
              <a:latin typeface="Arial" panose="020B0604020202020204" pitchFamily="34" charset="0"/>
            </a:endParaRPr>
          </a:p>
          <a:p>
            <a:r>
              <a:rPr lang="en-US" altLang="en-US" dirty="0">
                <a:latin typeface="Arial" panose="020B0604020202020204" pitchFamily="34" charset="0"/>
              </a:rPr>
              <a:t>N</a:t>
            </a:r>
            <a:r>
              <a:rPr lang="en-US" altLang="en-US" dirty="0">
                <a:latin typeface="Arial" panose="020B0604020202020204" pitchFamily="34" charset="0"/>
              </a:rPr>
              <a:t>ine fields per functional unit (FU)</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Busy—Indicates whether the unit is busy or not. </a:t>
            </a:r>
            <a:endParaRPr lang="en-US" altLang="en-US" dirty="0">
              <a:latin typeface="Arial" panose="020B0604020202020204" pitchFamily="34" charset="0"/>
            </a:endParaRPr>
          </a:p>
          <a:p>
            <a:r>
              <a:rPr lang="en-US" altLang="en-US" dirty="0">
                <a:latin typeface="Arial" panose="020B0604020202020204" pitchFamily="34" charset="0"/>
              </a:rPr>
              <a:t>Op — Operation to perform in the unit (e.g., add or subtract). </a:t>
            </a:r>
            <a:endParaRPr lang="en-US" altLang="en-US" dirty="0">
              <a:latin typeface="Arial" panose="020B0604020202020204" pitchFamily="34" charset="0"/>
            </a:endParaRPr>
          </a:p>
          <a:p>
            <a:r>
              <a:rPr lang="en-US" altLang="en-US" dirty="0">
                <a:latin typeface="Arial" panose="020B0604020202020204" pitchFamily="34" charset="0"/>
              </a:rPr>
              <a:t>Fi—Destination register. </a:t>
            </a:r>
            <a:endParaRPr lang="en-US" altLang="en-US" dirty="0">
              <a:latin typeface="Arial" panose="020B0604020202020204" pitchFamily="34" charset="0"/>
            </a:endParaRPr>
          </a:p>
          <a:p>
            <a:r>
              <a:rPr lang="en-US" altLang="en-US" dirty="0">
                <a:latin typeface="Arial" panose="020B0604020202020204" pitchFamily="34" charset="0"/>
              </a:rPr>
              <a:t>Fj, </a:t>
            </a:r>
            <a:r>
              <a:rPr lang="en-US" altLang="en-US" dirty="0" err="1">
                <a:latin typeface="Arial" panose="020B0604020202020204" pitchFamily="34" charset="0"/>
              </a:rPr>
              <a:t>Fk</a:t>
            </a:r>
            <a:r>
              <a:rPr lang="en-US" altLang="en-US" dirty="0">
                <a:latin typeface="Arial" panose="020B0604020202020204" pitchFamily="34" charset="0"/>
              </a:rPr>
              <a:t>—Source-register numbers. </a:t>
            </a:r>
            <a:endParaRPr lang="en-US" altLang="en-US" dirty="0">
              <a:latin typeface="Arial" panose="020B0604020202020204" pitchFamily="34" charset="0"/>
            </a:endParaRPr>
          </a:p>
          <a:p>
            <a:r>
              <a:rPr lang="en-US" altLang="en-US" dirty="0" err="1">
                <a:latin typeface="Arial" panose="020B0604020202020204" pitchFamily="34" charset="0"/>
              </a:rPr>
              <a:t>Qj</a:t>
            </a:r>
            <a:r>
              <a:rPr lang="en-US" altLang="en-US" dirty="0">
                <a:latin typeface="Arial" panose="020B0604020202020204" pitchFamily="34" charset="0"/>
              </a:rPr>
              <a:t>, </a:t>
            </a:r>
            <a:r>
              <a:rPr lang="en-US" altLang="en-US" dirty="0" err="1">
                <a:latin typeface="Arial" panose="020B0604020202020204" pitchFamily="34" charset="0"/>
              </a:rPr>
              <a:t>Qk</a:t>
            </a:r>
            <a:r>
              <a:rPr lang="en-US" altLang="en-US" dirty="0">
                <a:latin typeface="Arial" panose="020B0604020202020204" pitchFamily="34" charset="0"/>
              </a:rPr>
              <a:t>—Functional units producing source registers Fj, </a:t>
            </a:r>
            <a:r>
              <a:rPr lang="en-US" altLang="en-US" dirty="0" err="1">
                <a:latin typeface="Arial" panose="020B0604020202020204" pitchFamily="34" charset="0"/>
              </a:rPr>
              <a:t>Fk</a:t>
            </a:r>
            <a:r>
              <a:rPr lang="en-US" altLang="en-US" dirty="0">
                <a:latin typeface="Arial" panose="020B0604020202020204" pitchFamily="34" charset="0"/>
              </a:rPr>
              <a:t>. </a:t>
            </a:r>
            <a:endParaRPr lang="en-US" altLang="en-US" dirty="0">
              <a:latin typeface="Arial" panose="020B0604020202020204" pitchFamily="34" charset="0"/>
            </a:endParaRPr>
          </a:p>
          <a:p>
            <a:r>
              <a:rPr lang="en-US" altLang="en-US" dirty="0" err="1">
                <a:latin typeface="Arial" panose="020B0604020202020204" pitchFamily="34" charset="0"/>
              </a:rPr>
              <a:t>Rj</a:t>
            </a:r>
            <a:r>
              <a:rPr lang="en-US" altLang="en-US" dirty="0">
                <a:latin typeface="Arial" panose="020B0604020202020204" pitchFamily="34" charset="0"/>
              </a:rPr>
              <a:t>, </a:t>
            </a:r>
            <a:r>
              <a:rPr lang="en-US" altLang="en-US" dirty="0" err="1">
                <a:latin typeface="Arial" panose="020B0604020202020204" pitchFamily="34" charset="0"/>
              </a:rPr>
              <a:t>Rk</a:t>
            </a:r>
            <a:r>
              <a:rPr lang="en-US" altLang="en-US" dirty="0">
                <a:latin typeface="Arial" panose="020B0604020202020204" pitchFamily="34" charset="0"/>
              </a:rPr>
              <a:t>—Flags indicating when Fj, </a:t>
            </a:r>
            <a:r>
              <a:rPr lang="en-US" altLang="en-US" dirty="0" err="1">
                <a:latin typeface="Arial" panose="020B0604020202020204" pitchFamily="34" charset="0"/>
              </a:rPr>
              <a:t>Fk</a:t>
            </a:r>
            <a:r>
              <a:rPr lang="en-US" altLang="en-US" dirty="0">
                <a:latin typeface="Arial" panose="020B0604020202020204" pitchFamily="34" charset="0"/>
              </a:rPr>
              <a:t> are ready and not yet read. Set to No after operands are read. </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sz="1200" kern="1200" dirty="0">
                <a:solidFill>
                  <a:schemeClr val="tx1"/>
                </a:solidFill>
                <a:effectLst/>
                <a:latin typeface="Arial" panose="020B0604020202020204" pitchFamily="34" charset="0"/>
                <a:ea typeface="宋体" panose="02010600030101010101" pitchFamily="2" charset="-122"/>
                <a:cs typeface="+mn-cs"/>
              </a:rPr>
              <a:t>There is one entry in the functional unit status table for each functional unit. Once an instruction issues, the record of its operands is kept in the functional unit status table. </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sz="1200" kern="1200" dirty="0">
                <a:solidFill>
                  <a:schemeClr val="tx1"/>
                </a:solidFill>
                <a:effectLst/>
                <a:latin typeface="Arial" panose="020B0604020202020204" pitchFamily="34" charset="0"/>
                <a:ea typeface="宋体" panose="02010600030101010101" pitchFamily="2" charset="-122"/>
                <a:cs typeface="+mn-cs"/>
              </a:rPr>
              <a:t>The functional unit status says that the first multiply unit is waiting for the integer unit, the add unit is waiting for the integer unit, and the divide unit is waiting for the first multiply unit. </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8944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155DBC0-7A8E-9D4C-BE4B-3DDA8D1404B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Finally, the register result table indicates which unit will produce each pending result; the number of entries is equal to the number of registers.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Slide Image Placeholder 1"/>
          <p:cNvSpPr>
            <a:spLocks noGrp="1" noRot="1" noChangeAspect="1" noChangeArrowheads="1" noTextEdit="1"/>
          </p:cNvSpPr>
          <p:nvPr>
            <p:ph type="sldImg"/>
          </p:nvPr>
        </p:nvSpPr>
        <p:spPr/>
      </p:sp>
      <p:sp>
        <p:nvSpPr>
          <p:cNvPr id="19046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SUB.D</a:t>
            </a:r>
            <a:r>
              <a:rPr lang="zh-CN" altLang="en-US" dirty="0">
                <a:latin typeface="Arial" panose="020B0604020202020204" pitchFamily="34" charset="0"/>
              </a:rPr>
              <a:t> </a:t>
            </a:r>
            <a:r>
              <a:rPr lang="en-US" altLang="zh-CN" dirty="0">
                <a:latin typeface="Arial" panose="020B0604020202020204" pitchFamily="34" charset="0"/>
              </a:rPr>
              <a:t>has also completed to release the Adder functional unit for ADD.D to use.</a:t>
            </a:r>
            <a:endParaRPr lang="en-US" altLang="zh-CN"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The ADD.D has read its operands and is in execution, although it was forced to wait until the SUB.D finished to get the functional unit. ADD.D cannot proceed to write result because of the WAR hazard on F6, which is used by the DIV.D. </a:t>
            </a:r>
            <a:endParaRPr lang="en-US" altLang="en-US" dirty="0">
              <a:latin typeface="Arial" panose="020B0604020202020204" pitchFamily="34" charset="0"/>
            </a:endParaRPr>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Scoreboard tables just before the </a:t>
            </a:r>
            <a:r>
              <a:rPr lang="en-US" sz="1200" b="1" kern="1200" dirty="0">
                <a:solidFill>
                  <a:schemeClr val="tx1"/>
                </a:solidFill>
                <a:effectLst/>
                <a:latin typeface="Arial" panose="020B0604020202020204" pitchFamily="34" charset="0"/>
                <a:ea typeface="宋体" panose="02010600030101010101" pitchFamily="2" charset="-122"/>
                <a:cs typeface="+mn-cs"/>
              </a:rPr>
              <a:t>MUL.D </a:t>
            </a:r>
            <a:r>
              <a:rPr lang="en-US" sz="1200" kern="1200" dirty="0">
                <a:solidFill>
                  <a:schemeClr val="tx1"/>
                </a:solidFill>
                <a:effectLst/>
                <a:latin typeface="Arial" panose="020B0604020202020204" pitchFamily="34" charset="0"/>
                <a:ea typeface="宋体" panose="02010600030101010101" pitchFamily="2" charset="-122"/>
                <a:cs typeface="+mn-cs"/>
              </a:rPr>
              <a:t>goes to write result. The DIV.D has not yet read either of its operands, since it has a dependence on the result of the multiply. The ADD.D has read its operands and is in </a:t>
            </a:r>
            <a:r>
              <a:rPr lang="en-US" sz="1200" kern="1200" dirty="0" err="1">
                <a:solidFill>
                  <a:schemeClr val="tx1"/>
                </a:solidFill>
                <a:effectLst/>
                <a:latin typeface="Arial" panose="020B0604020202020204" pitchFamily="34" charset="0"/>
                <a:ea typeface="宋体" panose="02010600030101010101" pitchFamily="2" charset="-122"/>
                <a:cs typeface="+mn-cs"/>
              </a:rPr>
              <a:t>execu</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although it was forced to wait until the SUB.D finished to get the functional unit. ADD.D cannot proceed to write result because of the WAR hazard on F6, which is used by the DIV.D. The Q fields are only relevant when a functional unit is waiting for another unit. </a:t>
            </a:r>
            <a:endParaRPr lang="en-US" dirty="0"/>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9046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946B4C1-8FCB-6E45-AE44-6D7E197E92F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Slide Image Placeholder 1"/>
          <p:cNvSpPr>
            <a:spLocks noGrp="1" noRot="1" noChangeAspect="1" noChangeArrowheads="1" noTextEdit="1"/>
          </p:cNvSpPr>
          <p:nvPr>
            <p:ph type="sldImg"/>
          </p:nvPr>
        </p:nvSpPr>
        <p:spPr/>
      </p:sp>
      <p:sp>
        <p:nvSpPr>
          <p:cNvPr id="19149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ADD.D was able to complete as soon as DIV.D passed through read operands and got a copy of F6. Only the DIV.D remains to finish. </a:t>
            </a:r>
            <a:endParaRPr lang="en-US" altLang="en-US" dirty="0">
              <a:latin typeface="Arial" panose="020B0604020202020204" pitchFamily="34" charset="0"/>
            </a:endParaRPr>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C.57 Scoreboard tables just before the </a:t>
            </a:r>
            <a:r>
              <a:rPr lang="en-US" sz="1200" b="1" kern="1200" dirty="0">
                <a:solidFill>
                  <a:schemeClr val="tx1"/>
                </a:solidFill>
                <a:effectLst/>
                <a:latin typeface="Arial" panose="020B0604020202020204" pitchFamily="34" charset="0"/>
                <a:ea typeface="宋体" panose="02010600030101010101" pitchFamily="2" charset="-122"/>
                <a:cs typeface="+mn-cs"/>
              </a:rPr>
              <a:t>DIV.D </a:t>
            </a:r>
            <a:r>
              <a:rPr lang="en-US" sz="1200" kern="1200" dirty="0">
                <a:solidFill>
                  <a:schemeClr val="tx1"/>
                </a:solidFill>
                <a:effectLst/>
                <a:latin typeface="Arial" panose="020B0604020202020204" pitchFamily="34" charset="0"/>
                <a:ea typeface="宋体" panose="02010600030101010101" pitchFamily="2" charset="-122"/>
                <a:cs typeface="+mn-cs"/>
              </a:rPr>
              <a:t>goes to write result. ADD.D was able to complete as soon as DIV.D passed through read operands and got a copy of F6. Only the DIV.D remains to finish. </a:t>
            </a:r>
            <a:endParaRPr lang="en-US" dirty="0"/>
          </a:p>
          <a:p>
            <a:endParaRPr lang="en-US" altLang="en-US" dirty="0">
              <a:latin typeface="Arial" panose="020B0604020202020204" pitchFamily="34" charset="0"/>
            </a:endParaRPr>
          </a:p>
        </p:txBody>
      </p:sp>
      <p:sp>
        <p:nvSpPr>
          <p:cNvPr id="19149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5FBFED5-7D1B-0543-A065-AFAF30B12F3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3.10 The basic structure of a RISC-V floating-point unit using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Instructions are sent from the instruction unit into the instruction queue from which they are issued in first-in, first-out (FIFO) order. The reservation stations include the operation and the actual operands, as well as information used for detecting and resolving hazards. Load buffers have three functions: (1) hold the components of the effective address until it is com- </a:t>
            </a:r>
            <a:r>
              <a:rPr lang="en-US" sz="1200" kern="1200" dirty="0" err="1">
                <a:solidFill>
                  <a:schemeClr val="tx1"/>
                </a:solidFill>
                <a:effectLst/>
                <a:latin typeface="Arial" panose="020B0604020202020204" pitchFamily="34" charset="0"/>
                <a:ea typeface="宋体" panose="02010600030101010101" pitchFamily="2" charset="-122"/>
                <a:cs typeface="+mn-cs"/>
              </a:rPr>
              <a:t>puted</a:t>
            </a:r>
            <a:r>
              <a:rPr lang="en-US" sz="1200" kern="1200" dirty="0">
                <a:solidFill>
                  <a:schemeClr val="tx1"/>
                </a:solidFill>
                <a:effectLst/>
                <a:latin typeface="Arial" panose="020B0604020202020204" pitchFamily="34" charset="0"/>
                <a:ea typeface="宋体" panose="02010600030101010101" pitchFamily="2" charset="-122"/>
                <a:cs typeface="+mn-cs"/>
              </a:rPr>
              <a:t>, (2) track outstanding loads that are waiting on the memory, and (3) hold the results of completed loads that are waiting for the CDB. Similarly, store buffers have three functions: (1) hold the components of the effective address until it is computed, (2) hold the destination memory addresses of outstanding stores that are waiting for the data value to store, and (3) hold the address and value to store until the memory unit is available. All results from either the FP units or the load unit are put on the CDB, which goes to the FP register file as well as to the reservation stations and store buffers. The FP adders implement addition and subtraction, and the FP multipliers do multiplication and division.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Load buffers have three functions: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228600" marR="0" lvl="0" indent="-228600" algn="l" defTabSz="914400" rtl="0" eaLnBrk="0" fontAlgn="base" latinLnBrk="0" hangingPunct="0">
              <a:lnSpc>
                <a:spcPct val="100000"/>
              </a:lnSpc>
              <a:spcBef>
                <a:spcPct val="30000"/>
              </a:spcBef>
              <a:spcAft>
                <a:spcPct val="0"/>
              </a:spcAft>
              <a:buClrTx/>
              <a:buSzTx/>
              <a:buFontTx/>
              <a:buAutoNum type="arabicParenBoth"/>
              <a:defRPr/>
            </a:pPr>
            <a:r>
              <a:rPr lang="en-US" sz="1200" kern="1200" dirty="0">
                <a:solidFill>
                  <a:schemeClr val="tx1"/>
                </a:solidFill>
                <a:effectLst/>
                <a:latin typeface="Arial" panose="020B0604020202020204" pitchFamily="34" charset="0"/>
                <a:ea typeface="宋体" panose="02010600030101010101" pitchFamily="2" charset="-122"/>
                <a:cs typeface="+mn-cs"/>
              </a:rPr>
              <a:t> hold the components of the effective address until it is computed,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228600" marR="0" lvl="0" indent="-228600" algn="l" defTabSz="914400" rtl="0" eaLnBrk="0" fontAlgn="base" latinLnBrk="0" hangingPunct="0">
              <a:lnSpc>
                <a:spcPct val="100000"/>
              </a:lnSpc>
              <a:spcBef>
                <a:spcPct val="30000"/>
              </a:spcBef>
              <a:spcAft>
                <a:spcPct val="0"/>
              </a:spcAft>
              <a:buClrTx/>
              <a:buSzTx/>
              <a:buFontTx/>
              <a:buAutoNum type="arabicParenBoth"/>
              <a:defRPr/>
            </a:pPr>
            <a:r>
              <a:rPr lang="en-US" sz="1200" kern="1200" dirty="0">
                <a:solidFill>
                  <a:schemeClr val="tx1"/>
                </a:solidFill>
                <a:effectLst/>
                <a:latin typeface="Arial" panose="020B0604020202020204" pitchFamily="34" charset="0"/>
                <a:ea typeface="宋体" panose="02010600030101010101" pitchFamily="2" charset="-122"/>
                <a:cs typeface="+mn-cs"/>
              </a:rPr>
              <a:t> track outstanding loads that are waiting on the memory, and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228600" marR="0" lvl="0" indent="-228600" algn="l" defTabSz="914400" rtl="0" eaLnBrk="0" fontAlgn="base" latinLnBrk="0" hangingPunct="0">
              <a:lnSpc>
                <a:spcPct val="100000"/>
              </a:lnSpc>
              <a:spcBef>
                <a:spcPct val="30000"/>
              </a:spcBef>
              <a:spcAft>
                <a:spcPct val="0"/>
              </a:spcAft>
              <a:buClrTx/>
              <a:buSzTx/>
              <a:buFontTx/>
              <a:buAutoNum type="arabicParenBoth"/>
              <a:defRPr/>
            </a:pPr>
            <a:r>
              <a:rPr lang="en-US" sz="1200" kern="1200" dirty="0">
                <a:solidFill>
                  <a:schemeClr val="tx1"/>
                </a:solidFill>
                <a:effectLst/>
                <a:latin typeface="Arial" panose="020B0604020202020204" pitchFamily="34" charset="0"/>
                <a:ea typeface="宋体" panose="02010600030101010101" pitchFamily="2" charset="-122"/>
                <a:cs typeface="+mn-cs"/>
              </a:rPr>
              <a:t> hold the results of completed loads that are waiting for the CDB.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Similarly, store buffers have three functions: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228600" marR="0" lvl="0" indent="-228600" algn="l" defTabSz="914400" rtl="0" eaLnBrk="0" fontAlgn="base" latinLnBrk="0" hangingPunct="0">
              <a:lnSpc>
                <a:spcPct val="100000"/>
              </a:lnSpc>
              <a:spcBef>
                <a:spcPct val="30000"/>
              </a:spcBef>
              <a:spcAft>
                <a:spcPct val="0"/>
              </a:spcAft>
              <a:buClrTx/>
              <a:buSzTx/>
              <a:buFontTx/>
              <a:buAutoNum type="arabicParenBoth"/>
              <a:defRPr/>
            </a:pPr>
            <a:r>
              <a:rPr lang="en-US" sz="1200" kern="1200" dirty="0">
                <a:solidFill>
                  <a:schemeClr val="tx1"/>
                </a:solidFill>
                <a:effectLst/>
                <a:latin typeface="Arial" panose="020B0604020202020204" pitchFamily="34" charset="0"/>
                <a:ea typeface="宋体" panose="02010600030101010101" pitchFamily="2" charset="-122"/>
                <a:cs typeface="+mn-cs"/>
              </a:rPr>
              <a:t> hold the components of the effective address until it is computed,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228600" marR="0" lvl="0" indent="-228600" algn="l" defTabSz="914400" rtl="0" eaLnBrk="0" fontAlgn="base" latinLnBrk="0" hangingPunct="0">
              <a:lnSpc>
                <a:spcPct val="100000"/>
              </a:lnSpc>
              <a:spcBef>
                <a:spcPct val="30000"/>
              </a:spcBef>
              <a:spcAft>
                <a:spcPct val="0"/>
              </a:spcAft>
              <a:buClrTx/>
              <a:buSzTx/>
              <a:buFontTx/>
              <a:buAutoNum type="arabicParenBoth"/>
              <a:defRPr/>
            </a:pPr>
            <a:r>
              <a:rPr lang="en-US" sz="1200" kern="1200" dirty="0">
                <a:solidFill>
                  <a:schemeClr val="tx1"/>
                </a:solidFill>
                <a:effectLst/>
                <a:latin typeface="Arial" panose="020B0604020202020204" pitchFamily="34" charset="0"/>
                <a:ea typeface="宋体" panose="02010600030101010101" pitchFamily="2" charset="-122"/>
                <a:cs typeface="+mn-cs"/>
              </a:rPr>
              <a:t> hold the destination memory addresses of outstanding stores that are waiting for the data value to store, and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228600" marR="0" lvl="0" indent="-228600" algn="l" defTabSz="914400" rtl="0" eaLnBrk="0" fontAlgn="base" latinLnBrk="0" hangingPunct="0">
              <a:lnSpc>
                <a:spcPct val="100000"/>
              </a:lnSpc>
              <a:spcBef>
                <a:spcPct val="30000"/>
              </a:spcBef>
              <a:spcAft>
                <a:spcPct val="0"/>
              </a:spcAft>
              <a:buClrTx/>
              <a:buSzTx/>
              <a:buFontTx/>
              <a:buAutoNum type="arabicParenBoth"/>
              <a:defRPr/>
            </a:pPr>
            <a:r>
              <a:rPr lang="en-US" sz="1200" kern="1200" dirty="0">
                <a:solidFill>
                  <a:schemeClr val="tx1"/>
                </a:solidFill>
                <a:effectLst/>
                <a:latin typeface="Arial" panose="020B0604020202020204" pitchFamily="34" charset="0"/>
                <a:ea typeface="宋体" panose="02010600030101010101" pitchFamily="2" charset="-122"/>
                <a:cs typeface="+mn-cs"/>
              </a:rPr>
              <a:t> hold the address and value to store until the memory unit is available.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The reservation stations include the operation and the actual operands, as well as information used for detecting and resolving hazards.</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FP adders implement addition and subtraction, and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FP multipliers do multiplication and division.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Similarly, for load/store</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All results from either the FP units or the load unit are put on the CDB, which goes to the FP register file as well as to the reservation stations and store buffers.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RAW hazards are avoided by executing an instruction only when its operands are available, which is exactly what the simpler </a:t>
            </a:r>
            <a:r>
              <a:rPr lang="en-US" sz="1200" kern="1200" dirty="0" err="1">
                <a:solidFill>
                  <a:schemeClr val="tx1"/>
                </a:solidFill>
                <a:effectLst/>
                <a:latin typeface="Arial" panose="020B0604020202020204" pitchFamily="34" charset="0"/>
                <a:ea typeface="宋体" panose="02010600030101010101" pitchFamily="2" charset="-122"/>
                <a:cs typeface="+mn-cs"/>
              </a:rPr>
              <a:t>scoreboarding</a:t>
            </a:r>
            <a:r>
              <a:rPr lang="en-US" sz="1200" kern="1200" dirty="0">
                <a:solidFill>
                  <a:schemeClr val="tx1"/>
                </a:solidFill>
                <a:effectLst/>
                <a:latin typeface="Arial" panose="020B0604020202020204" pitchFamily="34" charset="0"/>
                <a:ea typeface="宋体" panose="02010600030101010101" pitchFamily="2" charset="-122"/>
                <a:cs typeface="+mn-cs"/>
              </a:rPr>
              <a:t> approach provides.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WAR and WAW hazards, which arise from name dependences, are eliminated by register renaming. Register renaming eliminates these hazards by renaming all destination registers, including those with a pending read or write for an earlier instruction, so that the out-of-order write does not affect any instructions that depend on an earlier value of an operand.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Chapter 3.9 on Page 234</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With register renaming, deallocating registers is more complex, since before we free up a physical register, we must know that it no longer corresponds to an architectural register and that no further uses of the physical register are outstand- </a:t>
            </a:r>
            <a:r>
              <a:rPr lang="en-US" sz="1200" kern="1200" dirty="0" err="1">
                <a:solidFill>
                  <a:schemeClr val="tx1"/>
                </a:solidFill>
                <a:effectLst/>
                <a:latin typeface="Arial" panose="020B0604020202020204" pitchFamily="34" charset="0"/>
                <a:ea typeface="宋体" panose="02010600030101010101" pitchFamily="2" charset="-122"/>
                <a:cs typeface="+mn-cs"/>
              </a:rPr>
              <a:t>ing</a:t>
            </a:r>
            <a:r>
              <a:rPr lang="en-US" sz="1200" kern="1200" dirty="0">
                <a:solidFill>
                  <a:schemeClr val="tx1"/>
                </a:solidFill>
                <a:effectLst/>
                <a:latin typeface="Arial" panose="020B0604020202020204" pitchFamily="34" charset="0"/>
                <a:ea typeface="宋体" panose="02010600030101010101" pitchFamily="2" charset="-122"/>
                <a:cs typeface="+mn-cs"/>
              </a:rPr>
              <a:t>. A physical register corresponds to an architectural register until the </a:t>
            </a:r>
            <a:r>
              <a:rPr lang="en-US" sz="1200" kern="1200" dirty="0" err="1">
                <a:solidFill>
                  <a:schemeClr val="tx1"/>
                </a:solidFill>
                <a:effectLst/>
                <a:latin typeface="Arial" panose="020B0604020202020204" pitchFamily="34" charset="0"/>
                <a:ea typeface="宋体" panose="02010600030101010101" pitchFamily="2" charset="-122"/>
                <a:cs typeface="+mn-cs"/>
              </a:rPr>
              <a:t>architec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tural</a:t>
            </a:r>
            <a:r>
              <a:rPr lang="en-US" sz="1200" kern="1200" dirty="0">
                <a:solidFill>
                  <a:schemeClr val="tx1"/>
                </a:solidFill>
                <a:effectLst/>
                <a:latin typeface="Arial" panose="020B0604020202020204" pitchFamily="34" charset="0"/>
                <a:ea typeface="宋体" panose="02010600030101010101" pitchFamily="2" charset="-122"/>
                <a:cs typeface="+mn-cs"/>
              </a:rPr>
              <a:t> register is rewritten, causing the renaming table to point elsewhere. That is, if no renaming entry points to a particular physical register, then it no longer </a:t>
            </a:r>
            <a:r>
              <a:rPr lang="en-US" sz="1200" kern="1200" dirty="0" err="1">
                <a:solidFill>
                  <a:schemeClr val="tx1"/>
                </a:solidFill>
                <a:effectLst/>
                <a:latin typeface="Arial" panose="020B0604020202020204" pitchFamily="34" charset="0"/>
                <a:ea typeface="宋体" panose="02010600030101010101" pitchFamily="2" charset="-122"/>
                <a:cs typeface="+mn-cs"/>
              </a:rPr>
              <a:t>cor</a:t>
            </a:r>
            <a:r>
              <a:rPr lang="en-US" sz="1200" kern="1200" dirty="0">
                <a:solidFill>
                  <a:schemeClr val="tx1"/>
                </a:solidFill>
                <a:effectLst/>
                <a:latin typeface="Arial" panose="020B0604020202020204" pitchFamily="34" charset="0"/>
                <a:ea typeface="宋体" panose="02010600030101010101" pitchFamily="2" charset="-122"/>
                <a:cs typeface="+mn-cs"/>
              </a:rPr>
              <a:t>- responds to an architectural register. There may, however, still be uses of the physical register outstanding. The processor can determine whether this is the case by examining the source register specifiers of all instructions in the </a:t>
            </a:r>
            <a:r>
              <a:rPr lang="en-US" sz="1200" kern="1200" dirty="0" err="1">
                <a:solidFill>
                  <a:schemeClr val="tx1"/>
                </a:solidFill>
                <a:effectLst/>
                <a:latin typeface="Arial" panose="020B0604020202020204" pitchFamily="34" charset="0"/>
                <a:ea typeface="宋体" panose="02010600030101010101" pitchFamily="2" charset="-122"/>
                <a:cs typeface="+mn-cs"/>
              </a:rPr>
              <a:t>func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tional</a:t>
            </a:r>
            <a:r>
              <a:rPr lang="en-US" sz="1200" kern="1200" dirty="0">
                <a:solidFill>
                  <a:schemeClr val="tx1"/>
                </a:solidFill>
                <a:effectLst/>
                <a:latin typeface="Arial" panose="020B0604020202020204" pitchFamily="34" charset="0"/>
                <a:ea typeface="宋体" panose="02010600030101010101" pitchFamily="2" charset="-122"/>
                <a:cs typeface="+mn-cs"/>
              </a:rPr>
              <a:t> unit queues. If a given physical register does not appear as a source and it is not designated as an architectural register, it may be reclaimed and reallocated.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Alternatively, the processor can simply wait until another instruction that writes the same architectural register commits. At that point, there can be no fur- </a:t>
            </a:r>
            <a:r>
              <a:rPr lang="en-US" sz="1200" kern="1200" dirty="0" err="1">
                <a:solidFill>
                  <a:schemeClr val="tx1"/>
                </a:solidFill>
                <a:effectLst/>
                <a:latin typeface="Arial" panose="020B0604020202020204" pitchFamily="34" charset="0"/>
                <a:ea typeface="宋体" panose="02010600030101010101" pitchFamily="2" charset="-122"/>
                <a:cs typeface="+mn-cs"/>
              </a:rPr>
              <a:t>ther</a:t>
            </a:r>
            <a:r>
              <a:rPr lang="en-US" sz="1200" kern="1200" dirty="0">
                <a:solidFill>
                  <a:schemeClr val="tx1"/>
                </a:solidFill>
                <a:effectLst/>
                <a:latin typeface="Arial" panose="020B0604020202020204" pitchFamily="34" charset="0"/>
                <a:ea typeface="宋体" panose="02010600030101010101" pitchFamily="2" charset="-122"/>
                <a:cs typeface="+mn-cs"/>
              </a:rPr>
              <a:t> uses of the older value outstanding. Although this method may tie up a </a:t>
            </a:r>
            <a:r>
              <a:rPr lang="en-US" sz="1200" kern="1200" dirty="0" err="1">
                <a:solidFill>
                  <a:schemeClr val="tx1"/>
                </a:solidFill>
                <a:effectLst/>
                <a:latin typeface="Arial" panose="020B0604020202020204" pitchFamily="34" charset="0"/>
                <a:ea typeface="宋体" panose="02010600030101010101" pitchFamily="2" charset="-122"/>
                <a:cs typeface="+mn-cs"/>
              </a:rPr>
              <a:t>phys</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ical</a:t>
            </a:r>
            <a:r>
              <a:rPr lang="en-US" sz="1200" kern="1200" dirty="0">
                <a:solidFill>
                  <a:schemeClr val="tx1"/>
                </a:solidFill>
                <a:effectLst/>
                <a:latin typeface="Arial" panose="020B0604020202020204" pitchFamily="34" charset="0"/>
                <a:ea typeface="宋体" panose="02010600030101010101" pitchFamily="2" charset="-122"/>
                <a:cs typeface="+mn-cs"/>
              </a:rPr>
              <a:t> register slightly longer than necessary, it is easy to implement and is used in most recent superscalars.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panose="020B0604020202020204" pitchFamily="34" charset="0"/>
                <a:ea typeface="宋体" panose="02010600030101010101" pitchFamily="2" charset="-122"/>
                <a:cs typeface="+mn-cs"/>
              </a:rPr>
              <a:t>plicity</a:t>
            </a:r>
            <a:r>
              <a:rPr lang="en-US" sz="1200" kern="1200" dirty="0">
                <a:solidFill>
                  <a:schemeClr val="tx1"/>
                </a:solidFill>
                <a:effectLst/>
                <a:latin typeface="Arial" panose="020B0604020202020204" pitchFamily="34" charset="0"/>
                <a:ea typeface="宋体" panose="02010600030101010101" pitchFamily="2"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tions</a:t>
            </a:r>
            <a:r>
              <a:rPr lang="en-US" sz="1200" kern="1200" dirty="0">
                <a:solidFill>
                  <a:schemeClr val="tx1"/>
                </a:solidFill>
                <a:effectLst/>
                <a:latin typeface="Arial" panose="020B0604020202020204" pitchFamily="34" charset="0"/>
                <a:ea typeface="宋体" panose="02010600030101010101" pitchFamily="2"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panose="020B0604020202020204" pitchFamily="34" charset="0"/>
                <a:ea typeface="宋体" panose="02010600030101010101" pitchFamily="2" charset="-122"/>
                <a:cs typeface="+mn-cs"/>
              </a:rPr>
              <a:t>depen</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dences</a:t>
            </a:r>
            <a:r>
              <a:rPr lang="en-US" sz="1200" kern="1200" dirty="0">
                <a:solidFill>
                  <a:schemeClr val="tx1"/>
                </a:solidFill>
                <a:effectLst/>
                <a:latin typeface="Arial" panose="020B0604020202020204" pitchFamily="34" charset="0"/>
                <a:ea typeface="宋体" panose="02010600030101010101" pitchFamily="2"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Before we describe the details of the reservation stations and the algorithm, let’s look at the steps an instruction goes through. There are only three steps, although each one can now take an arbitrary number of clock cycles: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Issue, Execute, Write Result</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1. Issue—</a:t>
            </a:r>
            <a:r>
              <a:rPr lang="en-US" sz="1200" kern="1200" dirty="0" err="1">
                <a:solidFill>
                  <a:schemeClr val="tx1"/>
                </a:solidFill>
                <a:effectLst/>
                <a:latin typeface="Arial" panose="020B0604020202020204" pitchFamily="34" charset="0"/>
                <a:ea typeface="宋体" panose="02010600030101010101" pitchFamily="2" charset="-122"/>
                <a:cs typeface="+mn-cs"/>
              </a:rPr>
              <a:t>Getthenextinstructionfromtheheadoftheinstructionqueue,whichis</a:t>
            </a:r>
            <a:r>
              <a:rPr lang="en-US" sz="1200" kern="1200" dirty="0">
                <a:solidFill>
                  <a:schemeClr val="tx1"/>
                </a:solidFill>
                <a:effectLst/>
                <a:latin typeface="Arial" panose="020B0604020202020204" pitchFamily="34" charset="0"/>
                <a:ea typeface="宋体" panose="02010600030101010101" pitchFamily="2" charset="-122"/>
                <a:cs typeface="+mn-cs"/>
              </a:rPr>
              <a:t> maintained in FIFO order to ensure the maintenance of correct data flow. If there is a matching reservation station that is empty, issue the instruction to the station with the operand values, if they are currently in the registers. If there is not an empty reservation station, then there is a structural hazard, and the instruction issue stalls until a station or buffer is freed. If the operands are not in the reg- </a:t>
            </a:r>
            <a:r>
              <a:rPr lang="en-US" sz="1200" kern="1200" dirty="0" err="1">
                <a:solidFill>
                  <a:schemeClr val="tx1"/>
                </a:solidFill>
                <a:effectLst/>
                <a:latin typeface="Arial" panose="020B0604020202020204" pitchFamily="34" charset="0"/>
                <a:ea typeface="宋体" panose="02010600030101010101" pitchFamily="2" charset="-122"/>
                <a:cs typeface="+mn-cs"/>
              </a:rPr>
              <a:t>isters</a:t>
            </a:r>
            <a:r>
              <a:rPr lang="en-US" sz="1200" kern="1200" dirty="0">
                <a:solidFill>
                  <a:schemeClr val="tx1"/>
                </a:solidFill>
                <a:effectLst/>
                <a:latin typeface="Arial" panose="020B0604020202020204" pitchFamily="34" charset="0"/>
                <a:ea typeface="宋体" panose="02010600030101010101" pitchFamily="2" charset="-122"/>
                <a:cs typeface="+mn-cs"/>
              </a:rPr>
              <a:t>, keep track of the functional units that will produce the operands. This step renames registers, eliminating WAR and WAW hazards. (This stage is some- times called dispatch in a dynamically scheduled processor.)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2. Execute—If one or more of the operands is not yet available, monitor the com- mon data bus while waiting for it to be computed. When an operand becomes available, it is placed into any reservation station awaiting it. When all the </a:t>
            </a:r>
            <a:r>
              <a:rPr lang="en-US" sz="1200" kern="1200" dirty="0" err="1">
                <a:solidFill>
                  <a:schemeClr val="tx1"/>
                </a:solidFill>
                <a:effectLst/>
                <a:latin typeface="Arial" panose="020B0604020202020204" pitchFamily="34" charset="0"/>
                <a:ea typeface="宋体" panose="02010600030101010101" pitchFamily="2" charset="-122"/>
                <a:cs typeface="+mn-cs"/>
              </a:rPr>
              <a:t>oper</a:t>
            </a:r>
            <a:r>
              <a:rPr lang="en-US" sz="1200" kern="1200" dirty="0">
                <a:solidFill>
                  <a:schemeClr val="tx1"/>
                </a:solidFill>
                <a:effectLst/>
                <a:latin typeface="Arial" panose="020B0604020202020204" pitchFamily="34" charset="0"/>
                <a:ea typeface="宋体" panose="02010600030101010101" pitchFamily="2" charset="-122"/>
                <a:cs typeface="+mn-cs"/>
              </a:rPr>
              <a:t>- ands are available, the operation can be executed at the corresponding functional unit. By delaying instruction execution until the operands are available, RAW hazards are avoided. (Some dynamically scheduled processors call this step “issue,” but we use the name “execute,” which was used in the first dynamically scheduled processor, the CDC 6600.)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Notice that several instructions could become ready in the same clock cycle for the same functional unit. Although independent functional units could begin execution in the same clock cycle for different instructions, if more than one instruction is ready for a single functional unit, the unit will have to choose among them. For the floating-point reservation stations, this choice may be made arbitrarily; loads and stores, however, present an additional complication.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Loads and stores require a two-step execution process. The first step com- </a:t>
            </a:r>
            <a:r>
              <a:rPr lang="en-US" sz="1200" kern="1200" dirty="0" err="1">
                <a:solidFill>
                  <a:schemeClr val="tx1"/>
                </a:solidFill>
                <a:effectLst/>
                <a:latin typeface="Arial" panose="020B0604020202020204" pitchFamily="34" charset="0"/>
                <a:ea typeface="宋体" panose="02010600030101010101" pitchFamily="2" charset="-122"/>
                <a:cs typeface="+mn-cs"/>
              </a:rPr>
              <a:t>putes</a:t>
            </a:r>
            <a:r>
              <a:rPr lang="en-US" sz="1200" kern="1200" dirty="0">
                <a:solidFill>
                  <a:schemeClr val="tx1"/>
                </a:solidFill>
                <a:effectLst/>
                <a:latin typeface="Arial" panose="020B0604020202020204" pitchFamily="34" charset="0"/>
                <a:ea typeface="宋体" panose="02010600030101010101" pitchFamily="2" charset="-122"/>
                <a:cs typeface="+mn-cs"/>
              </a:rPr>
              <a:t> the effective address when the base register is available, and the effective address is then placed in the load or store buffer. Loads in the load buffer exe- cute as soon as the memory unit is available. Stores in the store buffer wait for the value to be stored before being sent to the memory unit. Loads and stores are maintained in program order through the effective address calculation, which will help to prevent hazards through memory.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To preserve exception behavior, no instruction is allowed to initiate </a:t>
            </a:r>
            <a:r>
              <a:rPr lang="en-US" sz="1200" kern="1200" dirty="0" err="1">
                <a:solidFill>
                  <a:schemeClr val="tx1"/>
                </a:solidFill>
                <a:effectLst/>
                <a:latin typeface="Arial" panose="020B0604020202020204" pitchFamily="34" charset="0"/>
                <a:ea typeface="宋体" panose="02010600030101010101" pitchFamily="2" charset="-122"/>
                <a:cs typeface="+mn-cs"/>
              </a:rPr>
              <a:t>execu</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until a branch that precedes the instruction in program order has completed. This restriction guarantees that an instruction that causes an exception during execution really would have been executed. In a processor using branch </a:t>
            </a:r>
            <a:r>
              <a:rPr lang="en-US" sz="1200" kern="1200" dirty="0" err="1">
                <a:solidFill>
                  <a:schemeClr val="tx1"/>
                </a:solidFill>
                <a:effectLst/>
                <a:latin typeface="Arial" panose="020B0604020202020204" pitchFamily="34" charset="0"/>
                <a:ea typeface="宋体" panose="02010600030101010101" pitchFamily="2" charset="-122"/>
                <a:cs typeface="+mn-cs"/>
              </a:rPr>
              <a:t>predic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(as all dynamically scheduled processors do), this means that the processor must know that the branch prediction was correct before allowing an instruction after the branch to begin execution. If the processor records the occurrence of the exception, but does not actually raise it, an instruction can start execution but not stall until it enters Write Result. </a:t>
            </a:r>
            <a:endParaRPr lang="en-US" sz="1200" kern="1200" dirty="0">
              <a:solidFill>
                <a:schemeClr val="tx1"/>
              </a:solidFill>
              <a:effectLst/>
              <a:latin typeface="Arial" panose="020B0604020202020204" pitchFamily="34" charset="0"/>
              <a:ea typeface="宋体" panose="02010600030101010101" pitchFamily="2" charset="-122"/>
              <a:cs typeface="+mn-cs"/>
            </a:endParaRPr>
          </a:p>
          <a:p>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Speculation provides a more flexible and more complete method to handle exceptions, so we will delay making this enhancement and show how specula-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handles this problem later.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21702557-3DD7-4999-A109-D5896FB82524}"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F045A4E8-DC67-4869-A9F7-2E73F39DA6BF}"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F63EB1C2-0A30-4D2A-999E-DBEAFBDB2CAC}"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BBCD46D-1590-3440-88E6-432AD3A2869F}"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D04DB16-B6C8-B745-80D6-FD8C3F0E7264}"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C8E2328-8797-C641-A85A-EBE6825FD484}"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7500F272-28D2-F444-AEE1-4EEF65CC3DD9}" type="slidenum">
              <a:rPr lang="en-US" altLang="zh-CN"/>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6886F976-E63F-5B4D-A586-F7E92FF17CF5}" type="slidenum">
              <a:rPr lang="en-US" altLang="zh-CN"/>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D203C576-1287-A745-A30C-68CDFA9F9812}" type="slidenum">
              <a:rPr lang="en-US" altLang="zh-CN"/>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AC098028-FC0A-9241-8121-2D21B19D911D}" type="slidenum">
              <a:rPr lang="en-US" altLang="zh-CN"/>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7D7B466-43CE-E84B-BF3B-AD42CA738179}"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0770838E-B040-4187-ADD3-E799B4C0C8CF}" type="slidenum">
              <a:rPr lang="en-US" altLang="zh-CN"/>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9650B0B9-EAD9-7249-9883-9E85803182E9}" type="slidenum">
              <a:rPr lang="en-US" altLang="zh-CN"/>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EB4445C-BFBC-644A-89D7-5BDBC3F6A257}" type="slidenum">
              <a:rPr lang="en-US" altLang="zh-CN"/>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8D11B23-485E-EF45-BBAE-11E8638228F2}" type="slidenum">
              <a:rPr lang="en-US" altLang="zh-CN"/>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C1C4D265-3A47-744E-BA36-5116B595C626}" type="slidenum">
              <a:rPr lang="en-US" altLang="zh-CN"/>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2AEF5AE5-934E-F14C-B6FD-DDF2558DA4BA}" type="slidenum">
              <a:rPr lang="en-US" altLang="zh-CN"/>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3CE249AE-DE23-2943-8894-73D9632BFC35}" type="slidenum">
              <a:rPr lang="en-US" altLang="zh-CN"/>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8768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1D65D27C-B5B6-A04C-9EA9-F63A13F26A07}" type="slidenum">
              <a:rPr lang="en-US" altLang="zh-CN"/>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BD643AA8-5EA0-8F41-B909-71BAB88EE4F8}" type="slidenum">
              <a:rPr lang="en-US" altLang="zh-CN"/>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C8E5BCBA-6F85-2C4D-9CF0-4ED2B7553327}" type="slidenum">
              <a:rPr lang="en-US" altLang="zh-CN"/>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C2784C91-0D89-C046-A53C-F7088A4AB1C4}"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09A99F5F-BAB9-4BE0-84BC-D4D146690A4B}" type="slidenum">
              <a:rPr lang="en-US" altLang="zh-CN"/>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9063FE18-CAD5-4A4C-BA91-61C87C94DC29}" type="slidenum">
              <a:rPr lang="en-US" altLang="zh-CN"/>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70F48293-B276-0542-B149-E340F09DD7C0}" type="slidenum">
              <a:rPr lang="en-US" altLang="zh-CN"/>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ECE3FD6-B36C-D147-A679-5AE05B6C79C8}" type="slidenum">
              <a:rPr lang="en-US" altLang="zh-CN"/>
            </a:fld>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0" y="274638"/>
            <a:ext cx="67056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FDEE0CC2-2982-2946-AEB9-0BE365BED796}" type="slidenum">
              <a:rPr lang="en-US" altLang="zh-CN"/>
            </a:fld>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38913A9C-E0FA-B04A-99B0-F63BD964D235}" type="slidenum">
              <a:rPr lang="en-US" altLang="zh-CN"/>
            </a:fld>
            <a:endParaRPr lang="en-US"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C059F15-302C-5E49-AADE-6AF806A39AE2}" type="slidenum">
              <a:rPr lang="en-US" altLang="zh-CN"/>
            </a:fld>
            <a:endParaRPr lang="en-US" alt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0A40D49-07BC-B94B-B9E6-D2BBD2679172}" type="slidenum">
              <a:rPr lang="en-US" altLang="zh-CN"/>
            </a:fld>
            <a:endParaRPr lang="en-US" altLang="zh-C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A7547FD-310B-3E41-BC3B-A1D7057A2CD6}" type="slidenum">
              <a:rPr lang="en-US" altLang="zh-CN"/>
            </a:fld>
            <a:endParaRPr lang="en-US" altLang="zh-C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1835FACB-297C-744D-8BC7-3C90643DFEBE}" type="slidenum">
              <a:rPr lang="en-US" altLang="zh-CN"/>
            </a:fld>
            <a:endParaRPr lang="en-US" altLang="zh-C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015CFCB7-89D0-E540-A086-F7C7FD050CDB}"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2FB299FA-D739-4B59-81B5-3E20A08861F4}" type="slidenum">
              <a:rPr lang="en-US" altLang="zh-CN"/>
            </a:fld>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1D6C896C-C969-F242-AF83-50D7FD19568E}" type="slidenum">
              <a:rPr lang="en-US" altLang="zh-CN"/>
            </a:fld>
            <a:endParaRPr lang="en-US" altLang="zh-C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894011F7-1B8D-C94C-B414-41F22179DAF2}" type="slidenum">
              <a:rPr lang="en-US" altLang="zh-CN"/>
            </a:fld>
            <a:endParaRPr lang="en-US" altLang="zh-C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ED1A90E-BE51-3A4A-AAD7-5A46B916CA1C}" type="slidenum">
              <a:rPr lang="en-US" altLang="zh-CN"/>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19F9832-C222-FC47-B7C2-B46BB251B998}" type="slidenum">
              <a:rPr lang="en-US" altLang="zh-CN"/>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CEEAE64-D789-F54E-9F6F-2D7EAE80533D}" type="slidenum">
              <a:rPr lang="en-US" altLang="zh-CN"/>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BE68B52B-04A6-6645-8BBE-D49E9192C6D6}" type="slidenum">
              <a:rPr lang="en-US" altLang="zh-CN"/>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CF6C15D8-A365-4346-92C2-EA02D323D9C1}" type="slidenum">
              <a:rPr lang="en-US" altLang="zh-CN"/>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9678A9A-E00C-D343-9139-749B20A0E7C2}" type="slidenum">
              <a:rPr lang="en-US" altLang="zh-CN"/>
            </a:fld>
            <a:endParaRPr lang="en-US" alt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8768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D101EBC-0487-8C40-B9B0-D2454DB12172}" type="slidenum">
              <a:rPr lang="en-US" altLang="zh-CN"/>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9BDB7BB2-5493-AB46-AC72-249C34FF8294}"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fld id="{9FFCC569-B828-46AD-B344-F57417265D79}" type="slidenum">
              <a:rPr lang="en-US" altLang="zh-CN"/>
            </a:fld>
            <a:endParaRPr lang="en-US" altLang="zh-C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D6A16328-CB3F-7D4C-9C58-E475D6734D9C}" type="slidenum">
              <a:rPr lang="en-US" altLang="zh-CN"/>
            </a:fld>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9D7C8528-C7F5-EA4E-889C-E884D7A3F3D9}" type="slidenum">
              <a:rPr lang="en-US" altLang="zh-CN"/>
            </a:fld>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7BB2FC1B-FEBD-8540-B4C6-AD506456053A}" type="slidenum">
              <a:rPr lang="en-US" altLang="zh-CN"/>
            </a:fld>
            <a:endParaRPr lang="en-US"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1983148D-1CB3-1447-96B5-582FC801F609}" type="slidenum">
              <a:rPr lang="en-US" altLang="zh-CN"/>
            </a:fld>
            <a:endParaRPr lang="en-US" altLang="zh-C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CAFCA87C-51A3-004F-8AE8-E3CED9DBF0D7}" type="slidenum">
              <a:rPr lang="en-US" altLang="zh-CN"/>
            </a:fld>
            <a:endParaRPr lang="en-US" altLang="zh-C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0" y="274638"/>
            <a:ext cx="67056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CF914E2B-A3AC-EC4B-BB87-722EAFAC0B6C}"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F0B58C8E-3EF7-497B-888A-88ABA4C4AE5B}"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fld id="{8D69050C-C5C0-4C2A-8837-D75C8562CAD5}"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FFC6D2E0-0B8B-45B5-B38E-FF5B298E7F57}"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0A146220-E3E9-4550-8C09-BB27D26166D8}"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2" Type="http://schemas.openxmlformats.org/officeDocument/2006/relationships/theme" Target="../theme/theme5.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mn-lt"/>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mn-lt"/>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Verdana" panose="020B0604030504040204" pitchFamily="34" charset="0"/>
              </a:defRPr>
            </a:lvl1pPr>
          </a:lstStyle>
          <a:p>
            <a:fld id="{F7F7FDB2-3292-4D32-A6B3-A0FBE55C7081}"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b="0">
                <a:latin typeface="Arial" panose="020B0604020202020204" pitchFamily="34" charset="0"/>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b="0">
                <a:latin typeface="Arial" panose="020B0604020202020204" pitchFamily="34"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b="0"/>
            </a:lvl1pPr>
          </a:lstStyle>
          <a:p>
            <a:pPr>
              <a:defRPr/>
            </a:pPr>
            <a:fld id="{FDEE6BDF-8890-BB4F-A3BA-D4571A96E746}"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mn-lt"/>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mn-lt"/>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atin typeface="Verdana" panose="020B0604030504040204" pitchFamily="34" charset="0"/>
              </a:defRPr>
            </a:lvl1pPr>
          </a:lstStyle>
          <a:p>
            <a:pPr>
              <a:defRPr/>
            </a:pPr>
            <a:fld id="{65C37938-CC9E-0E42-8982-B2613A78685F}"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b="0">
                <a:latin typeface="Arial" panose="020B0604020202020204" pitchFamily="34" charset="0"/>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b="0">
                <a:latin typeface="Arial" panose="020B0604020202020204" pitchFamily="34"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b="0"/>
            </a:lvl1pPr>
          </a:lstStyle>
          <a:p>
            <a:pPr>
              <a:defRPr/>
            </a:pPr>
            <a:fld id="{A92C3336-B862-FC41-8C3D-151184040925}"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mn-lt"/>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mn-lt"/>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atin typeface="Verdana" panose="020B0604030504040204" pitchFamily="34" charset="0"/>
              </a:defRPr>
            </a:lvl1pPr>
          </a:lstStyle>
          <a:p>
            <a:pPr>
              <a:defRPr/>
            </a:pPr>
            <a:fld id="{57E4E4FC-04FD-1B4F-93B0-15B1E9F1E7F5}"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4.xml"/><Relationship Id="rId1" Type="http://schemas.openxmlformats.org/officeDocument/2006/relationships/image" Target="../media/image1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4.xml"/><Relationship Id="rId1" Type="http://schemas.openxmlformats.org/officeDocument/2006/relationships/image" Target="../media/image11.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4.xml"/><Relationship Id="rId1" Type="http://schemas.openxmlformats.org/officeDocument/2006/relationships/image" Target="../media/image11.png"/></Relationships>
</file>

<file path=ppt/slides/_rels/slide104.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24.xml"/><Relationship Id="rId2" Type="http://schemas.openxmlformats.org/officeDocument/2006/relationships/image" Target="../media/image11.png"/><Relationship Id="rId1" Type="http://schemas.openxmlformats.org/officeDocument/2006/relationships/image" Target="../media/image12.png"/></Relationships>
</file>

<file path=ppt/slides/_rels/slide105.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image" Target="../media/image12.png"/></Relationships>
</file>

<file path=ppt/slides/_rels/slide106.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image" Target="../media/image12.png"/></Relationships>
</file>

<file path=ppt/slides/_rels/slide107.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image" Target="../media/image12.png"/></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image" Target="../media/image12.png"/></Relationships>
</file>

<file path=ppt/slides/_rels/slide109.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image" Target="../media/image12.png"/></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24.xml"/><Relationship Id="rId2" Type="http://schemas.openxmlformats.org/officeDocument/2006/relationships/image" Target="../media/image14.png"/><Relationship Id="rId1" Type="http://schemas.openxmlformats.org/officeDocument/2006/relationships/image" Target="../media/image13.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14.png"/><Relationship Id="rId1" Type="http://schemas.openxmlformats.org/officeDocument/2006/relationships/image" Target="../media/image13.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4.xml"/><Relationship Id="rId1" Type="http://schemas.openxmlformats.org/officeDocument/2006/relationships/image" Target="../media/image15.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4.xml"/><Relationship Id="rId1" Type="http://schemas.openxmlformats.org/officeDocument/2006/relationships/image" Target="../media/image16.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17.jpe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17.jpe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4.xml"/><Relationship Id="rId1" Type="http://schemas.openxmlformats.org/officeDocument/2006/relationships/image" Target="../media/image18.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4.xml"/><Relationship Id="rId1" Type="http://schemas.openxmlformats.org/officeDocument/2006/relationships/image" Target="../media/image18.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4.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4.xml"/><Relationship Id="rId1" Type="http://schemas.openxmlformats.org/officeDocument/2006/relationships/image" Target="../media/image18.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4.xml"/><Relationship Id="rId1" Type="http://schemas.openxmlformats.org/officeDocument/2006/relationships/image" Target="../media/image18.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4.xml"/><Relationship Id="rId1" Type="http://schemas.openxmlformats.org/officeDocument/2006/relationships/image" Target="../media/image18.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4.xml"/><Relationship Id="rId1" Type="http://schemas.openxmlformats.org/officeDocument/2006/relationships/image" Target="../media/image18.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4.xml"/><Relationship Id="rId1" Type="http://schemas.openxmlformats.org/officeDocument/2006/relationships/image" Target="../media/image18.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4.xml"/><Relationship Id="rId1" Type="http://schemas.openxmlformats.org/officeDocument/2006/relationships/image" Target="../media/image18.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4.xml"/><Relationship Id="rId1" Type="http://schemas.openxmlformats.org/officeDocument/2006/relationships/image" Target="../media/image1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4" Type="http://schemas.openxmlformats.org/officeDocument/2006/relationships/notesSlide" Target="../notesSlides/notesSlide96.xml"/><Relationship Id="rId3" Type="http://schemas.openxmlformats.org/officeDocument/2006/relationships/slideLayout" Target="../slideLayouts/slideLayout24.xml"/><Relationship Id="rId2" Type="http://schemas.openxmlformats.org/officeDocument/2006/relationships/image" Target="../media/image20.png"/><Relationship Id="rId1" Type="http://schemas.openxmlformats.org/officeDocument/2006/relationships/image" Target="../media/image1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4.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1.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4.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4.xml"/><Relationship Id="rId1" Type="http://schemas.openxmlformats.org/officeDocument/2006/relationships/image" Target="../media/image22.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4.xml"/><Relationship Id="rId1" Type="http://schemas.openxmlformats.org/officeDocument/2006/relationships/image" Target="../media/image22.png"/></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4.xml"/><Relationship Id="rId1" Type="http://schemas.openxmlformats.org/officeDocument/2006/relationships/image" Target="../media/image22.png"/></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4.xml"/><Relationship Id="rId1" Type="http://schemas.openxmlformats.org/officeDocument/2006/relationships/image" Target="../media/image22.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4.xml"/><Relationship Id="rId1" Type="http://schemas.openxmlformats.org/officeDocument/2006/relationships/image" Target="../media/image22.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4.xml"/><Relationship Id="rId1" Type="http://schemas.openxmlformats.org/officeDocument/2006/relationships/image" Target="../media/image22.pn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4.xml"/><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4.xml"/><Relationship Id="rId1" Type="http://schemas.openxmlformats.org/officeDocument/2006/relationships/image" Target="../media/image22.png"/></Relationships>
</file>

<file path=ppt/slides/_rels/slide161.xml.rels><?xml version="1.0" encoding="UTF-8" standalone="yes"?>
<Relationships xmlns="http://schemas.openxmlformats.org/package/2006/relationships"><Relationship Id="rId4" Type="http://schemas.openxmlformats.org/officeDocument/2006/relationships/notesSlide" Target="../notesSlides/notesSlide111.xml"/><Relationship Id="rId3" Type="http://schemas.openxmlformats.org/officeDocument/2006/relationships/slideLayout" Target="../slideLayouts/slideLayout24.xml"/><Relationship Id="rId2" Type="http://schemas.openxmlformats.org/officeDocument/2006/relationships/image" Target="../media/image23.png"/><Relationship Id="rId1" Type="http://schemas.openxmlformats.org/officeDocument/2006/relationships/image" Target="../media/image22.png"/></Relationships>
</file>

<file path=ppt/slides/_rels/slide162.xml.rels><?xml version="1.0" encoding="UTF-8" standalone="yes"?>
<Relationships xmlns="http://schemas.openxmlformats.org/package/2006/relationships"><Relationship Id="rId5" Type="http://schemas.openxmlformats.org/officeDocument/2006/relationships/notesSlide" Target="../notesSlides/notesSlide112.xml"/><Relationship Id="rId4" Type="http://schemas.openxmlformats.org/officeDocument/2006/relationships/slideLayout" Target="../slideLayouts/slideLayout24.xml"/><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image" Target="../media/image22.png"/></Relationships>
</file>

<file path=ppt/slides/_rels/slide163.xml.rels><?xml version="1.0" encoding="UTF-8" standalone="yes"?>
<Relationships xmlns="http://schemas.openxmlformats.org/package/2006/relationships"><Relationship Id="rId5" Type="http://schemas.openxmlformats.org/officeDocument/2006/relationships/notesSlide" Target="../notesSlides/notesSlide113.xml"/><Relationship Id="rId4" Type="http://schemas.openxmlformats.org/officeDocument/2006/relationships/slideLayout" Target="../slideLayouts/slideLayout24.xml"/><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image" Target="../media/image22.png"/></Relationships>
</file>

<file path=ppt/slides/_rels/slide164.xml.rels><?xml version="1.0" encoding="UTF-8" standalone="yes"?>
<Relationships xmlns="http://schemas.openxmlformats.org/package/2006/relationships"><Relationship Id="rId5" Type="http://schemas.openxmlformats.org/officeDocument/2006/relationships/notesSlide" Target="../notesSlides/notesSlide114.xml"/><Relationship Id="rId4" Type="http://schemas.openxmlformats.org/officeDocument/2006/relationships/slideLayout" Target="../slideLayouts/slideLayout24.xml"/><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image" Target="../media/image22.png"/></Relationships>
</file>

<file path=ppt/slides/_rels/slide165.xml.rels><?xml version="1.0" encoding="UTF-8" standalone="yes"?>
<Relationships xmlns="http://schemas.openxmlformats.org/package/2006/relationships"><Relationship Id="rId5" Type="http://schemas.openxmlformats.org/officeDocument/2006/relationships/notesSlide" Target="../notesSlides/notesSlide115.xml"/><Relationship Id="rId4" Type="http://schemas.openxmlformats.org/officeDocument/2006/relationships/slideLayout" Target="../slideLayouts/slideLayout24.xml"/><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image" Target="../media/image22.png"/></Relationships>
</file>

<file path=ppt/slides/_rels/slide166.xml.rels><?xml version="1.0" encoding="UTF-8" standalone="yes"?>
<Relationships xmlns="http://schemas.openxmlformats.org/package/2006/relationships"><Relationship Id="rId5" Type="http://schemas.openxmlformats.org/officeDocument/2006/relationships/notesSlide" Target="../notesSlides/notesSlide116.xml"/><Relationship Id="rId4" Type="http://schemas.openxmlformats.org/officeDocument/2006/relationships/slideLayout" Target="../slideLayouts/slideLayout24.xml"/><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image" Target="../media/image22.png"/></Relationships>
</file>

<file path=ppt/slides/_rels/slide167.xml.rels><?xml version="1.0" encoding="UTF-8" standalone="yes"?>
<Relationships xmlns="http://schemas.openxmlformats.org/package/2006/relationships"><Relationship Id="rId5" Type="http://schemas.openxmlformats.org/officeDocument/2006/relationships/notesSlide" Target="../notesSlides/notesSlide117.xml"/><Relationship Id="rId4" Type="http://schemas.openxmlformats.org/officeDocument/2006/relationships/slideLayout" Target="../slideLayouts/slideLayout24.xml"/><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image" Target="../media/image22.png"/></Relationships>
</file>

<file path=ppt/slides/_rels/slide168.xml.rels><?xml version="1.0" encoding="UTF-8" standalone="yes"?>
<Relationships xmlns="http://schemas.openxmlformats.org/package/2006/relationships"><Relationship Id="rId5" Type="http://schemas.openxmlformats.org/officeDocument/2006/relationships/notesSlide" Target="../notesSlides/notesSlide118.xml"/><Relationship Id="rId4" Type="http://schemas.openxmlformats.org/officeDocument/2006/relationships/slideLayout" Target="../slideLayouts/slideLayout24.xml"/><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image" Target="../media/image22.png"/></Relationships>
</file>

<file path=ppt/slides/_rels/slide169.xml.rels><?xml version="1.0" encoding="UTF-8" standalone="yes"?>
<Relationships xmlns="http://schemas.openxmlformats.org/package/2006/relationships"><Relationship Id="rId8" Type="http://schemas.openxmlformats.org/officeDocument/2006/relationships/notesSlide" Target="../notesSlides/notesSlide119.xml"/><Relationship Id="rId7" Type="http://schemas.openxmlformats.org/officeDocument/2006/relationships/slideLayout" Target="../slideLayouts/slideLayout2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70.xml.rels><?xml version="1.0" encoding="UTF-8" standalone="yes"?>
<Relationships xmlns="http://schemas.openxmlformats.org/package/2006/relationships"><Relationship Id="rId8" Type="http://schemas.openxmlformats.org/officeDocument/2006/relationships/notesSlide" Target="../notesSlides/notesSlide120.xml"/><Relationship Id="rId7" Type="http://schemas.openxmlformats.org/officeDocument/2006/relationships/slideLayout" Target="../slideLayouts/slideLayout2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image" Target="../media/image22.png"/></Relationships>
</file>

<file path=ppt/slides/_rels/slide171.xml.rels><?xml version="1.0" encoding="UTF-8" standalone="yes"?>
<Relationships xmlns="http://schemas.openxmlformats.org/package/2006/relationships"><Relationship Id="rId8" Type="http://schemas.openxmlformats.org/officeDocument/2006/relationships/notesSlide" Target="../notesSlides/notesSlide121.xml"/><Relationship Id="rId7" Type="http://schemas.openxmlformats.org/officeDocument/2006/relationships/slideLayout" Target="../slideLayouts/slideLayout2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image" Target="../media/image22.png"/></Relationships>
</file>

<file path=ppt/slides/_rels/slide172.xml.rels><?xml version="1.0" encoding="UTF-8" standalone="yes"?>
<Relationships xmlns="http://schemas.openxmlformats.org/package/2006/relationships"><Relationship Id="rId5" Type="http://schemas.openxmlformats.org/officeDocument/2006/relationships/notesSlide" Target="../notesSlides/notesSlide122.xml"/><Relationship Id="rId4" Type="http://schemas.openxmlformats.org/officeDocument/2006/relationships/slideLayout" Target="../slideLayouts/slideLayout24.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4.xml"/><Relationship Id="rId1" Type="http://schemas.openxmlformats.org/officeDocument/2006/relationships/image" Target="../media/image30.png"/></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0.png"/></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0.png"/></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21.png"/><Relationship Id="rId1" Type="http://schemas.openxmlformats.org/officeDocument/2006/relationships/image" Target="../media/image30.png"/></Relationships>
</file>

<file path=ppt/slides/_rels/slide178.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image" Target="../media/image30.png"/></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21.pn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21.png"/><Relationship Id="rId1" Type="http://schemas.openxmlformats.org/officeDocument/2006/relationships/image" Target="../media/image30.png"/></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21.png"/><Relationship Id="rId1" Type="http://schemas.openxmlformats.org/officeDocument/2006/relationships/image" Target="../media/image30.png"/></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21.png"/><Relationship Id="rId1" Type="http://schemas.openxmlformats.org/officeDocument/2006/relationships/image" Target="../media/image30.png"/></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21.png"/><Relationship Id="rId1" Type="http://schemas.openxmlformats.org/officeDocument/2006/relationships/image" Target="../media/image30.png"/></Relationships>
</file>

<file path=ppt/slides/_rels/slide18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21.png"/><Relationship Id="rId1" Type="http://schemas.openxmlformats.org/officeDocument/2006/relationships/image" Target="../media/image30.png"/></Relationships>
</file>

<file path=ppt/slides/_rels/slide18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21.png"/><Relationship Id="rId1" Type="http://schemas.openxmlformats.org/officeDocument/2006/relationships/image" Target="../media/image30.png"/></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21.png"/><Relationship Id="rId1" Type="http://schemas.openxmlformats.org/officeDocument/2006/relationships/image" Target="../media/image30.png"/></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21.png"/><Relationship Id="rId1" Type="http://schemas.openxmlformats.org/officeDocument/2006/relationships/image" Target="../media/image30.png"/></Relationships>
</file>

<file path=ppt/slides/_rels/slide18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21.png"/><Relationship Id="rId1" Type="http://schemas.openxmlformats.org/officeDocument/2006/relationships/image" Target="../media/image30.png"/></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21.png"/><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4.xml"/></Relationships>
</file>

<file path=ppt/slides/_rels/slide192.xml.rels><?xml version="1.0" encoding="UTF-8" standalone="yes"?>
<Relationships xmlns="http://schemas.openxmlformats.org/package/2006/relationships"><Relationship Id="rId5" Type="http://schemas.openxmlformats.org/officeDocument/2006/relationships/notesSlide" Target="../notesSlides/notesSlide125.xml"/><Relationship Id="rId4" Type="http://schemas.openxmlformats.org/officeDocument/2006/relationships/slideLayout" Target="../slideLayouts/slideLayout24.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5.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4.xm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24.xml"/><Relationship Id="rId1" Type="http://schemas.openxmlformats.org/officeDocument/2006/relationships/image" Target="../media/image34.png"/></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24.xml"/><Relationship Id="rId1" Type="http://schemas.openxmlformats.org/officeDocument/2006/relationships/image" Target="../media/image34.png"/></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4.xml"/><Relationship Id="rId1" Type="http://schemas.openxmlformats.org/officeDocument/2006/relationships/image" Target="../media/image34.png"/></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4.xml"/><Relationship Id="rId1" Type="http://schemas.openxmlformats.org/officeDocument/2006/relationships/image" Target="../media/image34.pn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4.xml"/></Relationships>
</file>

<file path=ppt/slides/_rels/slide216.xml.rels><?xml version="1.0" encoding="UTF-8" standalone="yes"?>
<Relationships xmlns="http://schemas.openxmlformats.org/package/2006/relationships"><Relationship Id="rId4" Type="http://schemas.openxmlformats.org/officeDocument/2006/relationships/notesSlide" Target="../notesSlides/notesSlide149.xml"/><Relationship Id="rId3" Type="http://schemas.openxmlformats.org/officeDocument/2006/relationships/slideLayout" Target="../slideLayouts/slideLayout24.xml"/><Relationship Id="rId2" Type="http://schemas.openxmlformats.org/officeDocument/2006/relationships/image" Target="../media/image36.png"/><Relationship Id="rId1" Type="http://schemas.openxmlformats.org/officeDocument/2006/relationships/image" Target="../media/image35.png"/></Relationships>
</file>

<file path=ppt/slides/_rels/slide217.xml.rels><?xml version="1.0" encoding="UTF-8" standalone="yes"?>
<Relationships xmlns="http://schemas.openxmlformats.org/package/2006/relationships"><Relationship Id="rId4" Type="http://schemas.openxmlformats.org/officeDocument/2006/relationships/notesSlide" Target="../notesSlides/notesSlide150.xml"/><Relationship Id="rId3" Type="http://schemas.openxmlformats.org/officeDocument/2006/relationships/slideLayout" Target="../slideLayouts/slideLayout24.xml"/><Relationship Id="rId2" Type="http://schemas.openxmlformats.org/officeDocument/2006/relationships/image" Target="../media/image36.png"/><Relationship Id="rId1" Type="http://schemas.openxmlformats.org/officeDocument/2006/relationships/image" Target="../media/image35.png"/></Relationships>
</file>

<file path=ppt/slides/_rels/slide218.xml.rels><?xml version="1.0" encoding="UTF-8" standalone="yes"?>
<Relationships xmlns="http://schemas.openxmlformats.org/package/2006/relationships"><Relationship Id="rId5" Type="http://schemas.openxmlformats.org/officeDocument/2006/relationships/notesSlide" Target="../notesSlides/notesSlide151.xml"/><Relationship Id="rId4" Type="http://schemas.openxmlformats.org/officeDocument/2006/relationships/slideLayout" Target="../slideLayouts/slideLayout24.xml"/><Relationship Id="rId3" Type="http://schemas.openxmlformats.org/officeDocument/2006/relationships/image" Target="../media/image21.png"/><Relationship Id="rId2" Type="http://schemas.openxmlformats.org/officeDocument/2006/relationships/image" Target="../media/image37.png"/><Relationship Id="rId1" Type="http://schemas.openxmlformats.org/officeDocument/2006/relationships/image" Target="../media/image35.png"/></Relationships>
</file>

<file path=ppt/slides/_rels/slide219.xml.rels><?xml version="1.0" encoding="UTF-8" standalone="yes"?>
<Relationships xmlns="http://schemas.openxmlformats.org/package/2006/relationships"><Relationship Id="rId5" Type="http://schemas.openxmlformats.org/officeDocument/2006/relationships/notesSlide" Target="../notesSlides/notesSlide152.xml"/><Relationship Id="rId4" Type="http://schemas.openxmlformats.org/officeDocument/2006/relationships/slideLayout" Target="../slideLayouts/slideLayout24.xml"/><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20.xml.rels><?xml version="1.0" encoding="UTF-8" standalone="yes"?>
<Relationships xmlns="http://schemas.openxmlformats.org/package/2006/relationships"><Relationship Id="rId5" Type="http://schemas.openxmlformats.org/officeDocument/2006/relationships/notesSlide" Target="../notesSlides/notesSlide153.xml"/><Relationship Id="rId4" Type="http://schemas.openxmlformats.org/officeDocument/2006/relationships/slideLayout" Target="../slideLayouts/slideLayout24.xml"/><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image" Target="../media/image38.png"/></Relationships>
</file>

<file path=ppt/slides/_rels/slide221.xml.rels><?xml version="1.0" encoding="UTF-8" standalone="yes"?>
<Relationships xmlns="http://schemas.openxmlformats.org/package/2006/relationships"><Relationship Id="rId5" Type="http://schemas.openxmlformats.org/officeDocument/2006/relationships/notesSlide" Target="../notesSlides/notesSlide154.xml"/><Relationship Id="rId4" Type="http://schemas.openxmlformats.org/officeDocument/2006/relationships/slideLayout" Target="../slideLayouts/slideLayout24.xml"/><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image" Target="../media/image38.png"/></Relationships>
</file>

<file path=ppt/slides/_rels/slide222.xml.rels><?xml version="1.0" encoding="UTF-8" standalone="yes"?>
<Relationships xmlns="http://schemas.openxmlformats.org/package/2006/relationships"><Relationship Id="rId5" Type="http://schemas.openxmlformats.org/officeDocument/2006/relationships/notesSlide" Target="../notesSlides/notesSlide155.xml"/><Relationship Id="rId4" Type="http://schemas.openxmlformats.org/officeDocument/2006/relationships/slideLayout" Target="../slideLayouts/slideLayout24.xml"/><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image" Target="../media/image38.png"/></Relationships>
</file>

<file path=ppt/slides/_rels/slide223.xml.rels><?xml version="1.0" encoding="UTF-8" standalone="yes"?>
<Relationships xmlns="http://schemas.openxmlformats.org/package/2006/relationships"><Relationship Id="rId5" Type="http://schemas.openxmlformats.org/officeDocument/2006/relationships/notesSlide" Target="../notesSlides/notesSlide156.xml"/><Relationship Id="rId4" Type="http://schemas.openxmlformats.org/officeDocument/2006/relationships/slideLayout" Target="../slideLayouts/slideLayout24.xml"/><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image" Target="../media/image38.png"/></Relationships>
</file>

<file path=ppt/slides/_rels/slide224.xml.rels><?xml version="1.0" encoding="UTF-8" standalone="yes"?>
<Relationships xmlns="http://schemas.openxmlformats.org/package/2006/relationships"><Relationship Id="rId4" Type="http://schemas.openxmlformats.org/officeDocument/2006/relationships/notesSlide" Target="../notesSlides/notesSlide157.xml"/><Relationship Id="rId3" Type="http://schemas.openxmlformats.org/officeDocument/2006/relationships/slideLayout" Target="../slideLayouts/slideLayout24.xml"/><Relationship Id="rId2" Type="http://schemas.openxmlformats.org/officeDocument/2006/relationships/image" Target="../media/image40.png"/><Relationship Id="rId1" Type="http://schemas.openxmlformats.org/officeDocument/2006/relationships/image" Target="../media/image39.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24.xml"/><Relationship Id="rId1" Type="http://schemas.openxmlformats.org/officeDocument/2006/relationships/image" Target="../media/image41.png"/></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41.png"/></Relationships>
</file>

<file path=ppt/slides/_rels/slide22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2.png"/><Relationship Id="rId1" Type="http://schemas.openxmlformats.org/officeDocument/2006/relationships/image" Target="../media/image41.png"/></Relationships>
</file>

<file path=ppt/slides/_rels/slide22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2.png"/><Relationship Id="rId1"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3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2.png"/><Relationship Id="rId1" Type="http://schemas.openxmlformats.org/officeDocument/2006/relationships/image" Target="../media/image41.png"/></Relationships>
</file>

<file path=ppt/slides/_rels/slide23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2.png"/><Relationship Id="rId1" Type="http://schemas.openxmlformats.org/officeDocument/2006/relationships/image" Target="../media/image41.png"/></Relationships>
</file>

<file path=ppt/slides/_rels/slide23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2.png"/><Relationship Id="rId1" Type="http://schemas.openxmlformats.org/officeDocument/2006/relationships/image" Target="../media/image41.png"/></Relationships>
</file>

<file path=ppt/slides/_rels/slide23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2.png"/><Relationship Id="rId1" Type="http://schemas.openxmlformats.org/officeDocument/2006/relationships/image" Target="../media/image41.png"/></Relationships>
</file>

<file path=ppt/slides/_rels/slide23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2.png"/><Relationship Id="rId1" Type="http://schemas.openxmlformats.org/officeDocument/2006/relationships/image" Target="../media/image41.png"/></Relationships>
</file>

<file path=ppt/slides/_rels/slide23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2.png"/><Relationship Id="rId1" Type="http://schemas.openxmlformats.org/officeDocument/2006/relationships/image" Target="../media/image41.png"/></Relationships>
</file>

<file path=ppt/slides/_rels/slide23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2.png"/><Relationship Id="rId1" Type="http://schemas.openxmlformats.org/officeDocument/2006/relationships/image" Target="../media/image41.png"/></Relationships>
</file>

<file path=ppt/slides/_rels/slide23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2.png"/><Relationship Id="rId1" Type="http://schemas.openxmlformats.org/officeDocument/2006/relationships/image" Target="../media/image41.png"/></Relationships>
</file>

<file path=ppt/slides/_rels/slide23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2.png"/><Relationship Id="rId1" Type="http://schemas.openxmlformats.org/officeDocument/2006/relationships/image" Target="../media/image41.png"/></Relationships>
</file>

<file path=ppt/slides/_rels/slide23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2.png"/><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4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1.tiff"/><Relationship Id="rId1" Type="http://schemas.openxmlformats.org/officeDocument/2006/relationships/image" Target="../media/image41.png"/></Relationships>
</file>

<file path=ppt/slides/_rels/slide24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1.tiff"/><Relationship Id="rId1" Type="http://schemas.openxmlformats.org/officeDocument/2006/relationships/image" Target="../media/image41.png"/></Relationships>
</file>

<file path=ppt/slides/_rels/slide24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1.tiff"/><Relationship Id="rId1" Type="http://schemas.openxmlformats.org/officeDocument/2006/relationships/image" Target="../media/image41.png"/></Relationships>
</file>

<file path=ppt/slides/_rels/slide24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1.tiff"/><Relationship Id="rId1" Type="http://schemas.openxmlformats.org/officeDocument/2006/relationships/image" Target="../media/image41.png"/></Relationships>
</file>

<file path=ppt/slides/_rels/slide24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1.tiff"/><Relationship Id="rId1" Type="http://schemas.openxmlformats.org/officeDocument/2006/relationships/image" Target="../media/image41.png"/></Relationships>
</file>

<file path=ppt/slides/_rels/slide24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3.png"/><Relationship Id="rId1" Type="http://schemas.openxmlformats.org/officeDocument/2006/relationships/image" Target="../media/image41.png"/></Relationships>
</file>

<file path=ppt/slides/_rels/slide24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3.png"/><Relationship Id="rId1" Type="http://schemas.openxmlformats.org/officeDocument/2006/relationships/image" Target="../media/image41.png"/></Relationships>
</file>

<file path=ppt/slides/_rels/slide24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4.png"/><Relationship Id="rId1" Type="http://schemas.openxmlformats.org/officeDocument/2006/relationships/image" Target="../media/image41.png"/></Relationships>
</file>

<file path=ppt/slides/_rels/slide24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4.png"/><Relationship Id="rId1" Type="http://schemas.openxmlformats.org/officeDocument/2006/relationships/image" Target="../media/image41.png"/></Relationships>
</file>

<file path=ppt/slides/_rels/slide24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4.png"/><Relationship Id="rId1"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5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4.png"/><Relationship Id="rId1" Type="http://schemas.openxmlformats.org/officeDocument/2006/relationships/image" Target="../media/image41.png"/></Relationships>
</file>

<file path=ppt/slides/_rels/slide25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4.png"/><Relationship Id="rId1" Type="http://schemas.openxmlformats.org/officeDocument/2006/relationships/image" Target="../media/image41.png"/></Relationships>
</file>

<file path=ppt/slides/_rels/slide252.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24.xml"/><Relationship Id="rId1" Type="http://schemas.openxmlformats.org/officeDocument/2006/relationships/image" Target="../media/image41.png"/></Relationships>
</file>

<file path=ppt/slides/_rels/slide25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tiff"/></Relationships>
</file>

<file path=ppt/slides/_rels/slide254.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tiff"/></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13.xml"/><Relationship Id="rId1" Type="http://schemas.openxmlformats.org/officeDocument/2006/relationships/image" Target="../media/image4.tiff"/></Relationships>
</file>

<file path=ppt/slides/_rels/slide25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https://safari.ethz.ch/digitaltechnik/spring2021/lib/exe/fetch.php?media=onur-digitaldesign_comparch-2021-lecture18-branch-prediction-ii-afterlecture.pdf" TargetMode="Externa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46.xml"/><Relationship Id="rId1" Type="http://schemas.openxmlformats.org/officeDocument/2006/relationships/image" Target="../media/image45.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46.png"/></Relationships>
</file>

<file path=ppt/slides/_rels/slide261.xml.rels><?xml version="1.0" encoding="UTF-8" standalone="yes"?>
<Relationships xmlns="http://schemas.openxmlformats.org/package/2006/relationships"><Relationship Id="rId4" Type="http://schemas.openxmlformats.org/officeDocument/2006/relationships/slideLayout" Target="../slideLayouts/slideLayout46.xml"/><Relationship Id="rId3" Type="http://schemas.openxmlformats.org/officeDocument/2006/relationships/hyperlink" Target="https://medium.com/@KyleKaiBU/on-finding-your-phd-advisor-fd056fe2c1ca" TargetMode="External"/><Relationship Id="rId2" Type="http://schemas.openxmlformats.org/officeDocument/2006/relationships/hyperlink" Target="https://goinswriter.com/run-your-race/" TargetMode="External"/><Relationship Id="rId1" Type="http://schemas.openxmlformats.org/officeDocument/2006/relationships/hyperlink" Target="https://www.youtube.com/watch?v=Qy5A8dVYU3k" TargetMode="External"/></Relationships>
</file>

<file path=ppt/slides/_rels/slide262.xml.rels><?xml version="1.0" encoding="UTF-8" standalone="yes"?>
<Relationships xmlns="http://schemas.openxmlformats.org/package/2006/relationships"><Relationship Id="rId8" Type="http://schemas.openxmlformats.org/officeDocument/2006/relationships/notesSlide" Target="../notesSlides/notesSlide163.xml"/><Relationship Id="rId7" Type="http://schemas.openxmlformats.org/officeDocument/2006/relationships/slideLayout" Target="../slideLayouts/slideLayout46.xml"/><Relationship Id="rId6" Type="http://schemas.openxmlformats.org/officeDocument/2006/relationships/hyperlink" Target="https://music.163.com/#/song?id=5259498" TargetMode="External"/><Relationship Id="rId5" Type="http://schemas.openxmlformats.org/officeDocument/2006/relationships/hyperlink" Target="https://music.163.com/#/song?id=1397725297" TargetMode="External"/><Relationship Id="rId4" Type="http://schemas.openxmlformats.org/officeDocument/2006/relationships/hyperlink" Target="https://music.163.com/#/song?id=816499" TargetMode="External"/><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image" Target="../media/image47.jpeg"/></Relationships>
</file>

<file path=ppt/slides/_rels/slide263.xml.rels><?xml version="1.0" encoding="UTF-8" standalone="yes"?>
<Relationships xmlns="http://schemas.openxmlformats.org/package/2006/relationships"><Relationship Id="rId6" Type="http://schemas.openxmlformats.org/officeDocument/2006/relationships/notesSlide" Target="../notesSlides/notesSlide164.xml"/><Relationship Id="rId5" Type="http://schemas.openxmlformats.org/officeDocument/2006/relationships/slideLayout" Target="../slideLayouts/slideLayout46.xml"/><Relationship Id="rId4" Type="http://schemas.openxmlformats.org/officeDocument/2006/relationships/image" Target="../media/image51.jpeg"/><Relationship Id="rId3" Type="http://schemas.openxmlformats.org/officeDocument/2006/relationships/image" Target="../media/image50.jpeg"/><Relationship Id="rId2" Type="http://schemas.openxmlformats.org/officeDocument/2006/relationships/hyperlink" Target="https://music.163.com/#/song?id=509098808" TargetMode="External"/><Relationship Id="rId1" Type="http://schemas.openxmlformats.org/officeDocument/2006/relationships/hyperlink" Target="https://music.163.com/#/song?id=480353" TargetMode="External"/></Relationships>
</file>

<file path=ppt/slides/_rels/slide264.xml.rels><?xml version="1.0" encoding="UTF-8" standalone="yes"?>
<Relationships xmlns="http://schemas.openxmlformats.org/package/2006/relationships"><Relationship Id="rId4" Type="http://schemas.openxmlformats.org/officeDocument/2006/relationships/notesSlide" Target="../notesSlides/notesSlide165.xml"/><Relationship Id="rId3" Type="http://schemas.openxmlformats.org/officeDocument/2006/relationships/slideLayout" Target="../slideLayouts/slideLayout46.xml"/><Relationship Id="rId2" Type="http://schemas.openxmlformats.org/officeDocument/2006/relationships/hyperlink" Target="https://www.bilibili.com/video/BV1PW41127BQ" TargetMode="External"/><Relationship Id="rId1"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4.xml"/><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4.xml"/><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4.xml"/><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4.xml"/><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4.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4.xml"/><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4.xml"/><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4.xml"/><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4.xml"/><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4.xml"/><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4.xml"/><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4.xml"/><Relationship Id="rId1" Type="http://schemas.openxmlformats.org/officeDocument/2006/relationships/image" Target="../media/image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3.xml"/><Relationship Id="rId1" Type="http://schemas.openxmlformats.org/officeDocument/2006/relationships/image" Target="../media/image3.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4.xml"/><Relationship Id="rId1" Type="http://schemas.openxmlformats.org/officeDocument/2006/relationships/image" Target="../media/image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4.xml"/><Relationship Id="rId1"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4.xml"/><Relationship Id="rId1"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4.xml"/><Relationship Id="rId1" Type="http://schemas.openxmlformats.org/officeDocument/2006/relationships/image" Target="../media/image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4.xml"/><Relationship Id="rId1"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4.xml"/><Relationship Id="rId1" Type="http://schemas.openxmlformats.org/officeDocument/2006/relationships/image" Target="../media/image7.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4.xml"/><Relationship Id="rId1" Type="http://schemas.openxmlformats.org/officeDocument/2006/relationships/image" Target="../media/image7.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4.xml"/><Relationship Id="rId1" Type="http://schemas.openxmlformats.org/officeDocument/2006/relationships/image" Target="../media/image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4.xml"/><Relationship Id="rId1" Type="http://schemas.openxmlformats.org/officeDocument/2006/relationships/image" Target="../media/image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endParaRPr lang="en-US" altLang="zh-CN" sz="2800" dirty="0"/>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/comparch2021</a:t>
            </a:r>
            <a:endParaRPr lang="en-US" altLang="zh-CN" sz="2800" i="1"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t>07</a:t>
            </a:r>
            <a:endParaRPr lang="zh-CN" altLang="en-US" sz="3600" b="1" dirty="0"/>
          </a:p>
        </p:txBody>
      </p:sp>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Instruction-Level Parallelism</a:t>
            </a:r>
            <a:br>
              <a:rPr lang="en-US" altLang="zh-CN" dirty="0"/>
            </a:br>
            <a:r>
              <a:rPr lang="en-US" altLang="zh-CN" dirty="0"/>
              <a:t>Dynamic Parallelism</a:t>
            </a:r>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a:t>Dynamic</a:t>
            </a:r>
            <a:r>
              <a:rPr lang="zh-CN" altLang="en-US"/>
              <a:t> </a:t>
            </a:r>
            <a:r>
              <a:rPr lang="en-US" altLang="zh-CN"/>
              <a:t>Branch Prediction</a:t>
            </a:r>
            <a:endParaRPr lang="en-US" altLang="en-US"/>
          </a:p>
        </p:txBody>
      </p:sp>
      <p:sp>
        <p:nvSpPr>
          <p:cNvPr id="302082" name="Content Placeholder 2"/>
          <p:cNvSpPr>
            <a:spLocks noGrp="1" noChangeArrowheads="1"/>
          </p:cNvSpPr>
          <p:nvPr>
            <p:ph idx="1"/>
          </p:nvPr>
        </p:nvSpPr>
        <p:spPr/>
        <p:txBody>
          <a:bodyPr/>
          <a:lstStyle/>
          <a:p>
            <a:r>
              <a:rPr lang="en-US" altLang="zh-CN" dirty="0">
                <a:solidFill>
                  <a:srgbClr val="00B0F0"/>
                </a:solidFill>
              </a:rPr>
              <a:t>1-bit predictor / last-time predictor</a:t>
            </a:r>
            <a:endParaRPr lang="en-US" altLang="en-US" dirty="0">
              <a:solidFill>
                <a:srgbClr val="00B0F0"/>
              </a:solidFill>
            </a:endParaRPr>
          </a:p>
          <a:p>
            <a:r>
              <a:rPr lang="en-US" altLang="en-US" dirty="0"/>
              <a:t>U</a:t>
            </a:r>
            <a:r>
              <a:rPr lang="en-US" altLang="en-US" dirty="0"/>
              <a:t>se branch prediction buffer (or branch history table) indexed by lower portion of branch address and marked with a bit to track taken/untaken status</a:t>
            </a:r>
            <a:endParaRPr lang="en-US" altLang="en-US" dirty="0"/>
          </a:p>
          <a:p>
            <a:r>
              <a:rPr lang="en-US" altLang="en-US" dirty="0">
                <a:solidFill>
                  <a:srgbClr val="00B0F0"/>
                </a:solidFill>
              </a:rPr>
              <a:t>bit 1 for taken</a:t>
            </a:r>
            <a:endParaRPr lang="en-US" altLang="en-US" dirty="0">
              <a:solidFill>
                <a:srgbClr val="00B0F0"/>
              </a:solidFill>
            </a:endParaRPr>
          </a:p>
          <a:p>
            <a:r>
              <a:rPr lang="en-US" altLang="en-US" dirty="0">
                <a:solidFill>
                  <a:srgbClr val="00B0F0"/>
                </a:solidFill>
              </a:rPr>
              <a:t>bit 0 for untaken</a:t>
            </a:r>
            <a:endParaRPr lang="en-US" altLang="en-US" dirty="0">
              <a:solidFill>
                <a:srgbClr val="00B0F0"/>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noChangeArrowheads="1"/>
          </p:cNvSpPr>
          <p:nvPr>
            <p:ph type="title"/>
          </p:nvPr>
        </p:nvSpPr>
        <p:spPr/>
        <p:txBody>
          <a:bodyPr/>
          <a:lstStyle/>
          <a:p>
            <a:r>
              <a:rPr lang="en-US" altLang="en-US"/>
              <a:t>Functional Unit Status</a:t>
            </a:r>
            <a:endParaRPr lang="en-US" altLang="en-US"/>
          </a:p>
        </p:txBody>
      </p:sp>
      <p:sp>
        <p:nvSpPr>
          <p:cNvPr id="159746" name="Content Placeholder 2"/>
          <p:cNvSpPr>
            <a:spLocks noGrp="1" noChangeArrowheads="1"/>
          </p:cNvSpPr>
          <p:nvPr>
            <p:ph idx="1"/>
          </p:nvPr>
        </p:nvSpPr>
        <p:spPr/>
        <p:txBody>
          <a:bodyPr/>
          <a:lstStyle/>
          <a:p>
            <a:r>
              <a:rPr lang="en-US" altLang="en-US"/>
              <a:t>I</a:t>
            </a:r>
            <a:r>
              <a:rPr lang="en-US" altLang="en-US"/>
              <a:t>ndicate the state of the functional unit</a:t>
            </a:r>
            <a:endParaRPr lang="en-US" altLang="en-US"/>
          </a:p>
          <a:p>
            <a:r>
              <a:rPr lang="en-US" altLang="en-US"/>
              <a:t>N</a:t>
            </a:r>
            <a:r>
              <a:rPr lang="en-US" altLang="en-US"/>
              <a:t>ine fields per functional unit (FU)</a:t>
            </a:r>
            <a:endParaRPr lang="en-US" altLang="en-US"/>
          </a:p>
        </p:txBody>
      </p:sp>
      <p:pic>
        <p:nvPicPr>
          <p:cNvPr id="15974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909888"/>
            <a:ext cx="9144000"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Title 1"/>
          <p:cNvSpPr>
            <a:spLocks noGrp="1" noChangeArrowheads="1"/>
          </p:cNvSpPr>
          <p:nvPr>
            <p:ph type="title"/>
          </p:nvPr>
        </p:nvSpPr>
        <p:spPr/>
        <p:txBody>
          <a:bodyPr/>
          <a:lstStyle/>
          <a:p>
            <a:r>
              <a:rPr lang="en-US" altLang="en-US"/>
              <a:t>Register Result Status</a:t>
            </a:r>
            <a:endParaRPr lang="en-US" altLang="en-US"/>
          </a:p>
        </p:txBody>
      </p:sp>
      <p:sp>
        <p:nvSpPr>
          <p:cNvPr id="160770" name="Content Placeholder 2"/>
          <p:cNvSpPr>
            <a:spLocks noGrp="1" noChangeArrowheads="1"/>
          </p:cNvSpPr>
          <p:nvPr>
            <p:ph idx="1"/>
          </p:nvPr>
        </p:nvSpPr>
        <p:spPr/>
        <p:txBody>
          <a:bodyPr/>
          <a:lstStyle/>
          <a:p>
            <a:r>
              <a:rPr lang="en-US" altLang="en-US"/>
              <a:t>I</a:t>
            </a:r>
            <a:r>
              <a:rPr lang="en-US" altLang="en-US"/>
              <a:t>ndicate which functional unit will write each register, if an active instruction has the register as its destination</a:t>
            </a:r>
            <a:endParaRPr lang="en-US" altLang="en-US"/>
          </a:p>
          <a:p>
            <a:r>
              <a:rPr lang="en-US" altLang="en-US"/>
              <a:t>S</a:t>
            </a:r>
            <a:r>
              <a:rPr lang="en-US" altLang="en-US"/>
              <a:t>et to blank whenever no pending instructions will wirte that register</a:t>
            </a:r>
            <a:endParaRPr lang="en-US"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noChangeArrowheads="1"/>
          </p:cNvSpPr>
          <p:nvPr>
            <p:ph type="title"/>
          </p:nvPr>
        </p:nvSpPr>
        <p:spPr/>
        <p:txBody>
          <a:bodyPr/>
          <a:lstStyle/>
          <a:p>
            <a:r>
              <a:rPr lang="en-US" altLang="en-US" dirty="0"/>
              <a:t>Scoreboard Example</a:t>
            </a:r>
            <a:endParaRPr lang="en-US" altLang="en-US" dirty="0"/>
          </a:p>
        </p:txBody>
      </p:sp>
      <p:sp>
        <p:nvSpPr>
          <p:cNvPr id="161794" name="Content Placeholder 2"/>
          <p:cNvSpPr>
            <a:spLocks noGrp="1" noChangeArrowheads="1"/>
          </p:cNvSpPr>
          <p:nvPr>
            <p:ph idx="1"/>
          </p:nvPr>
        </p:nvSpPr>
        <p:spPr/>
        <p:txBody>
          <a:bodyPr/>
          <a:lstStyle/>
          <a:p>
            <a:endParaRPr lang="en-US" altLang="en-US"/>
          </a:p>
          <a:p>
            <a:endParaRPr lang="en-US" altLang="en-US"/>
          </a:p>
          <a:p>
            <a:endParaRPr lang="en-US" altLang="en-US"/>
          </a:p>
          <a:p>
            <a:endParaRPr lang="en-US" altLang="en-US"/>
          </a:p>
          <a:p>
            <a:endParaRPr lang="en-US" altLang="en-US"/>
          </a:p>
          <a:p>
            <a:endParaRPr lang="en-US" altLang="en-US"/>
          </a:p>
        </p:txBody>
      </p:sp>
      <p:pic>
        <p:nvPicPr>
          <p:cNvPr id="1617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6" name="Rectangle 4"/>
          <p:cNvSpPr>
            <a:spLocks noChangeArrowheads="1"/>
          </p:cNvSpPr>
          <p:nvPr/>
        </p:nvSpPr>
        <p:spPr bwMode="auto">
          <a:xfrm>
            <a:off x="0" y="4495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2</a:t>
            </a:r>
            <a:r>
              <a:rPr kumimoji="0" lang="en-US" altLang="zh-CN" sz="3600" b="1" i="0" u="none" strike="noStrike" kern="1200" cap="none" spc="0" normalizeH="0" baseline="30000" noProof="0">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 L.D is ready to write result</a:t>
            </a:r>
            <a:endPar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1797" name="AutoShape 5"/>
          <p:cNvSpPr>
            <a:spLocks noChangeArrowheads="1"/>
          </p:cNvSpPr>
          <p:nvPr/>
        </p:nvSpPr>
        <p:spPr bwMode="auto">
          <a:xfrm>
            <a:off x="0" y="2819400"/>
            <a:ext cx="3657600" cy="1417638"/>
          </a:xfrm>
          <a:prstGeom prst="roundRect">
            <a:avLst>
              <a:gd name="adj" fmla="val 16667"/>
            </a:avLst>
          </a:prstGeom>
          <a:noFill/>
          <a:ln w="57150">
            <a:solidFill>
              <a:srgbClr val="00B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1798" name="Rectangle 4"/>
          <p:cNvSpPr>
            <a:spLocks noChangeArrowheads="1"/>
          </p:cNvSpPr>
          <p:nvPr/>
        </p:nvSpPr>
        <p:spPr bwMode="auto">
          <a:xfrm>
            <a:off x="3657600" y="3000375"/>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all</a:t>
            </a:r>
            <a:r>
              <a:rPr kumimoji="0" lang="zh-CN" altLang="en-US"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instructions</a:t>
            </a:r>
            <a:r>
              <a:rPr kumimoji="0" lang="zh-CN" altLang="en-US"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in scoreboard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p:cNvSpPr>
            <a:spLocks noChangeArrowheads="1"/>
          </p:cNvSpPr>
          <p:nvPr/>
        </p:nvSpPr>
        <p:spPr bwMode="auto">
          <a:xfrm>
            <a:off x="1524000" y="4194970"/>
            <a:ext cx="66294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s</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talled</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due to structural hazard with SUB.D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noChangeArrowheads="1"/>
          </p:cNvSpPr>
          <p:nvPr>
            <p:ph type="title"/>
          </p:nvPr>
        </p:nvSpPr>
        <p:spPr/>
        <p:txBody>
          <a:bodyPr/>
          <a:lstStyle/>
          <a:p>
            <a:r>
              <a:rPr lang="en-US" altLang="en-US" dirty="0"/>
              <a:t>Scoreboard Example</a:t>
            </a:r>
            <a:endParaRPr lang="en-US" altLang="en-US" dirty="0"/>
          </a:p>
        </p:txBody>
      </p:sp>
      <p:sp>
        <p:nvSpPr>
          <p:cNvPr id="161794" name="Content Placeholder 2"/>
          <p:cNvSpPr>
            <a:spLocks noGrp="1" noChangeArrowheads="1"/>
          </p:cNvSpPr>
          <p:nvPr>
            <p:ph idx="1"/>
          </p:nvPr>
        </p:nvSpPr>
        <p:spPr/>
        <p:txBody>
          <a:bodyPr/>
          <a:lstStyle/>
          <a:p>
            <a:endParaRPr lang="en-US" altLang="en-US"/>
          </a:p>
          <a:p>
            <a:endParaRPr lang="en-US" altLang="en-US"/>
          </a:p>
          <a:p>
            <a:endParaRPr lang="en-US" altLang="en-US"/>
          </a:p>
          <a:p>
            <a:endParaRPr lang="en-US" altLang="en-US"/>
          </a:p>
          <a:p>
            <a:endParaRPr lang="en-US" altLang="en-US"/>
          </a:p>
          <a:p>
            <a:endParaRPr lang="en-US" altLang="en-US"/>
          </a:p>
        </p:txBody>
      </p:sp>
      <p:pic>
        <p:nvPicPr>
          <p:cNvPr id="1617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03375"/>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6" name="Rectangle 4"/>
          <p:cNvSpPr>
            <a:spLocks noChangeArrowheads="1"/>
          </p:cNvSpPr>
          <p:nvPr/>
        </p:nvSpPr>
        <p:spPr bwMode="auto">
          <a:xfrm>
            <a:off x="0" y="4495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2</a:t>
            </a:r>
            <a:r>
              <a:rPr kumimoji="0" lang="en-US" altLang="zh-CN" sz="3600" b="1" i="0" u="none" strike="noStrike" kern="1200" cap="none" spc="0" normalizeH="0" baseline="30000" noProof="0">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 L.D is ready to write result</a:t>
            </a:r>
            <a:endPar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1797" name="AutoShape 5"/>
          <p:cNvSpPr>
            <a:spLocks noChangeArrowheads="1"/>
          </p:cNvSpPr>
          <p:nvPr/>
        </p:nvSpPr>
        <p:spPr bwMode="auto">
          <a:xfrm>
            <a:off x="0" y="2819400"/>
            <a:ext cx="3657600" cy="1417638"/>
          </a:xfrm>
          <a:prstGeom prst="roundRect">
            <a:avLst>
              <a:gd name="adj" fmla="val 16667"/>
            </a:avLst>
          </a:prstGeom>
          <a:noFill/>
          <a:ln w="57150">
            <a:solidFill>
              <a:srgbClr val="00B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1798" name="Rectangle 4"/>
          <p:cNvSpPr>
            <a:spLocks noChangeArrowheads="1"/>
          </p:cNvSpPr>
          <p:nvPr/>
        </p:nvSpPr>
        <p:spPr bwMode="auto">
          <a:xfrm>
            <a:off x="4419600" y="3208340"/>
            <a:ext cx="19812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wait for F2</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cxnSp>
        <p:nvCxnSpPr>
          <p:cNvPr id="8" name="直接连接符 7"/>
          <p:cNvCxnSpPr/>
          <p:nvPr/>
        </p:nvCxnSpPr>
        <p:spPr>
          <a:xfrm>
            <a:off x="762000" y="3106738"/>
            <a:ext cx="152400" cy="158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7"/>
          <p:cNvCxnSpPr/>
          <p:nvPr/>
        </p:nvCxnSpPr>
        <p:spPr>
          <a:xfrm>
            <a:off x="1066800" y="3457575"/>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4"/>
          <p:cNvSpPr>
            <a:spLocks noChangeArrowheads="1"/>
          </p:cNvSpPr>
          <p:nvPr/>
        </p:nvSpPr>
        <p:spPr bwMode="auto">
          <a:xfrm>
            <a:off x="4419600" y="3554664"/>
            <a:ext cx="19812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wait for F2</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Rectangle 4"/>
          <p:cNvSpPr>
            <a:spLocks noChangeArrowheads="1"/>
          </p:cNvSpPr>
          <p:nvPr/>
        </p:nvSpPr>
        <p:spPr bwMode="auto">
          <a:xfrm>
            <a:off x="4419600" y="3889376"/>
            <a:ext cx="19812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wait for F0</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cxnSp>
        <p:nvCxnSpPr>
          <p:cNvPr id="12" name="直接连接符 7"/>
          <p:cNvCxnSpPr/>
          <p:nvPr/>
        </p:nvCxnSpPr>
        <p:spPr>
          <a:xfrm>
            <a:off x="1371600" y="3823899"/>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7"/>
          <p:cNvCxnSpPr/>
          <p:nvPr/>
        </p:nvCxnSpPr>
        <p:spPr>
          <a:xfrm>
            <a:off x="762000" y="3455987"/>
            <a:ext cx="1524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接连接符 7"/>
          <p:cNvCxnSpPr/>
          <p:nvPr/>
        </p:nvCxnSpPr>
        <p:spPr>
          <a:xfrm>
            <a:off x="1143000" y="4189412"/>
            <a:ext cx="1524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Rectangle 4"/>
          <p:cNvSpPr>
            <a:spLocks noChangeArrowheads="1"/>
          </p:cNvSpPr>
          <p:nvPr/>
        </p:nvSpPr>
        <p:spPr bwMode="auto">
          <a:xfrm>
            <a:off x="1524000" y="4194970"/>
            <a:ext cx="66294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s</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talled</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due to structural hazard with SUB.D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8" name="Title 1"/>
          <p:cNvSpPr>
            <a:spLocks noGrp="1" noChangeArrowheads="1"/>
          </p:cNvSpPr>
          <p:nvPr>
            <p:ph type="title"/>
          </p:nvPr>
        </p:nvSpPr>
        <p:spPr/>
        <p:txBody>
          <a:bodyPr/>
          <a:lstStyle/>
          <a:p>
            <a:r>
              <a:rPr lang="en-US" altLang="en-US" dirty="0"/>
              <a:t>Scoreboard Example</a:t>
            </a:r>
            <a:endParaRPr lang="en-US" altLang="en-US" dirty="0"/>
          </a:p>
        </p:txBody>
      </p:sp>
      <p:sp>
        <p:nvSpPr>
          <p:cNvPr id="162819" name="Content Placeholder 2"/>
          <p:cNvSpPr>
            <a:spLocks noGrp="1" noChangeArrowheads="1"/>
          </p:cNvSpPr>
          <p:nvPr>
            <p:ph idx="1"/>
          </p:nvPr>
        </p:nvSpPr>
        <p:spPr/>
        <p:txBody>
          <a:bodyPr/>
          <a:lstStyle/>
          <a:p>
            <a:endParaRPr lang="en-US" altLang="en-US"/>
          </a:p>
          <a:p>
            <a:endParaRPr lang="en-US" altLang="en-US"/>
          </a:p>
          <a:p>
            <a:endParaRPr lang="en-US" altLang="en-US"/>
          </a:p>
          <a:p>
            <a:endParaRPr lang="en-US" altLang="en-US"/>
          </a:p>
          <a:p>
            <a:endParaRPr lang="en-US" altLang="en-US"/>
          </a:p>
          <a:p>
            <a:endParaRPr lang="en-US" altLang="en-US"/>
          </a:p>
        </p:txBody>
      </p:sp>
      <p:pic>
        <p:nvPicPr>
          <p:cNvPr id="16282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2" name="Title 1"/>
          <p:cNvSpPr>
            <a:spLocks noGrp="1" noChangeArrowheads="1"/>
          </p:cNvSpPr>
          <p:nvPr>
            <p:ph type="title"/>
          </p:nvPr>
        </p:nvSpPr>
        <p:spPr/>
        <p:txBody>
          <a:bodyPr/>
          <a:lstStyle/>
          <a:p>
            <a:r>
              <a:rPr lang="en-US" altLang="en-US"/>
              <a:t>Scoreboard Example</a:t>
            </a:r>
            <a:endParaRPr lang="en-US" altLang="en-US"/>
          </a:p>
        </p:txBody>
      </p:sp>
      <p:sp>
        <p:nvSpPr>
          <p:cNvPr id="163843" name="Content Placeholder 2"/>
          <p:cNvSpPr>
            <a:spLocks noGrp="1" noChangeArrowheads="1"/>
          </p:cNvSpPr>
          <p:nvPr>
            <p:ph idx="1"/>
          </p:nvPr>
        </p:nvSpPr>
        <p:spPr/>
        <p:txBody>
          <a:bodyPr/>
          <a:lstStyle/>
          <a:p>
            <a:endParaRPr lang="en-US" altLang="en-US"/>
          </a:p>
          <a:p>
            <a:endParaRPr lang="en-US" altLang="en-US"/>
          </a:p>
          <a:p>
            <a:endParaRPr lang="en-US" altLang="en-US"/>
          </a:p>
          <a:p>
            <a:endParaRPr lang="en-US" altLang="en-US"/>
          </a:p>
          <a:p>
            <a:endParaRPr lang="en-US" altLang="en-US"/>
          </a:p>
          <a:p>
            <a:endParaRPr lang="en-US" altLang="en-US"/>
          </a:p>
        </p:txBody>
      </p:sp>
      <p:pic>
        <p:nvPicPr>
          <p:cNvPr id="16384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stretch>
            <a:fillRect/>
          </a:stretch>
        </p:blipFill>
        <p:spPr>
          <a:xfrm>
            <a:off x="4953000" y="3174179"/>
            <a:ext cx="4191000" cy="1474021"/>
          </a:xfrm>
          <a:prstGeom prst="rect">
            <a:avLst/>
          </a:prstGeom>
          <a:effectLst>
            <a:glow rad="228600">
              <a:schemeClr val="accent1">
                <a:satMod val="175000"/>
                <a:alpha val="40000"/>
              </a:schemeClr>
            </a:glow>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6" name="Title 1"/>
          <p:cNvSpPr>
            <a:spLocks noGrp="1" noChangeArrowheads="1"/>
          </p:cNvSpPr>
          <p:nvPr>
            <p:ph type="title"/>
          </p:nvPr>
        </p:nvSpPr>
        <p:spPr/>
        <p:txBody>
          <a:bodyPr/>
          <a:lstStyle/>
          <a:p>
            <a:r>
              <a:rPr lang="en-US" altLang="en-US"/>
              <a:t>Scoreboard Example</a:t>
            </a:r>
            <a:endParaRPr lang="en-US" altLang="en-US"/>
          </a:p>
        </p:txBody>
      </p:sp>
      <p:sp>
        <p:nvSpPr>
          <p:cNvPr id="164867" name="Content Placeholder 2"/>
          <p:cNvSpPr>
            <a:spLocks noGrp="1" noChangeArrowheads="1"/>
          </p:cNvSpPr>
          <p:nvPr>
            <p:ph idx="1"/>
          </p:nvPr>
        </p:nvSpPr>
        <p:spPr/>
        <p:txBody>
          <a:bodyPr/>
          <a:lstStyle/>
          <a:p>
            <a:endParaRPr lang="en-US" altLang="en-US"/>
          </a:p>
          <a:p>
            <a:endParaRPr lang="en-US" altLang="en-US"/>
          </a:p>
          <a:p>
            <a:endParaRPr lang="en-US" altLang="en-US"/>
          </a:p>
          <a:p>
            <a:endParaRPr lang="en-US" altLang="en-US"/>
          </a:p>
          <a:p>
            <a:endParaRPr lang="en-US" altLang="en-US"/>
          </a:p>
          <a:p>
            <a:endParaRPr lang="en-US" altLang="en-US"/>
          </a:p>
        </p:txBody>
      </p:sp>
      <p:pic>
        <p:nvPicPr>
          <p:cNvPr id="16486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4870" name="Line 5"/>
          <p:cNvSpPr>
            <a:spLocks noChangeShapeType="1"/>
          </p:cNvSpPr>
          <p:nvPr/>
        </p:nvSpPr>
        <p:spPr bwMode="auto">
          <a:xfrm>
            <a:off x="0" y="3149600"/>
            <a:ext cx="16764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4871" name="Line 5"/>
          <p:cNvSpPr>
            <a:spLocks noChangeShapeType="1"/>
          </p:cNvSpPr>
          <p:nvPr/>
        </p:nvSpPr>
        <p:spPr bwMode="auto">
          <a:xfrm>
            <a:off x="0" y="5715000"/>
            <a:ext cx="29718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4872" name="Rectangle 4"/>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4873" name="Rectangle 4"/>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4874" name="Rectangle 4"/>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4875" name="Rectangle 4"/>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4876" name="Rectangle 4"/>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0" name="Title 1"/>
          <p:cNvSpPr>
            <a:spLocks noGrp="1" noChangeArrowheads="1"/>
          </p:cNvSpPr>
          <p:nvPr>
            <p:ph type="title"/>
          </p:nvPr>
        </p:nvSpPr>
        <p:spPr/>
        <p:txBody>
          <a:bodyPr/>
          <a:lstStyle/>
          <a:p>
            <a:r>
              <a:rPr lang="en-US" altLang="en-US"/>
              <a:t>Scoreboard Example</a:t>
            </a:r>
            <a:endParaRPr lang="en-US" altLang="en-US"/>
          </a:p>
        </p:txBody>
      </p:sp>
      <p:sp>
        <p:nvSpPr>
          <p:cNvPr id="165891" name="Content Placeholder 2"/>
          <p:cNvSpPr>
            <a:spLocks noGrp="1" noChangeArrowheads="1"/>
          </p:cNvSpPr>
          <p:nvPr>
            <p:ph idx="1"/>
          </p:nvPr>
        </p:nvSpPr>
        <p:spPr/>
        <p:txBody>
          <a:bodyPr/>
          <a:lstStyle/>
          <a:p>
            <a:endParaRPr lang="en-US" altLang="en-US"/>
          </a:p>
          <a:p>
            <a:endParaRPr lang="en-US" altLang="en-US"/>
          </a:p>
          <a:p>
            <a:endParaRPr lang="en-US" altLang="en-US"/>
          </a:p>
          <a:p>
            <a:endParaRPr lang="en-US" altLang="en-US"/>
          </a:p>
          <a:p>
            <a:endParaRPr lang="en-US" altLang="en-US"/>
          </a:p>
          <a:p>
            <a:endParaRPr lang="en-US" altLang="en-US"/>
          </a:p>
        </p:txBody>
      </p:sp>
      <p:pic>
        <p:nvPicPr>
          <p:cNvPr id="16589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5894" name="Line 5"/>
          <p:cNvSpPr>
            <a:spLocks noChangeShapeType="1"/>
          </p:cNvSpPr>
          <p:nvPr/>
        </p:nvSpPr>
        <p:spPr bwMode="auto">
          <a:xfrm>
            <a:off x="0" y="3505200"/>
            <a:ext cx="16764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895" name="Line 5"/>
          <p:cNvSpPr>
            <a:spLocks noChangeShapeType="1"/>
          </p:cNvSpPr>
          <p:nvPr/>
        </p:nvSpPr>
        <p:spPr bwMode="auto">
          <a:xfrm>
            <a:off x="0" y="6019800"/>
            <a:ext cx="29718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896" name="Rectangle 4"/>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5897" name="Rectangle 4"/>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5898" name="Rectangle 4"/>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5899" name="Rectangle 4"/>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5900" name="Rectangle 4"/>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5901" name="Rectangle 4"/>
          <p:cNvSpPr>
            <a:spLocks noChangeArrowheads="1"/>
          </p:cNvSpPr>
          <p:nvPr/>
        </p:nvSpPr>
        <p:spPr bwMode="auto">
          <a:xfrm>
            <a:off x="5486400" y="5621338"/>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F2 from 2</a:t>
            </a:r>
            <a:r>
              <a:rPr kumimoji="0" lang="en-US" altLang="zh-CN" sz="2000" b="1" i="0" u="none" strike="noStrike" kern="1200" cap="none" spc="0" normalizeH="0" baseline="30000" noProof="0">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 L.D</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4" name="Title 1"/>
          <p:cNvSpPr>
            <a:spLocks noGrp="1" noChangeArrowheads="1"/>
          </p:cNvSpPr>
          <p:nvPr>
            <p:ph type="title"/>
          </p:nvPr>
        </p:nvSpPr>
        <p:spPr/>
        <p:txBody>
          <a:bodyPr/>
          <a:lstStyle/>
          <a:p>
            <a:r>
              <a:rPr lang="en-US" altLang="en-US"/>
              <a:t>Scoreboard Example</a:t>
            </a:r>
            <a:endParaRPr lang="en-US" altLang="en-US"/>
          </a:p>
        </p:txBody>
      </p:sp>
      <p:sp>
        <p:nvSpPr>
          <p:cNvPr id="166915" name="Content Placeholder 2"/>
          <p:cNvSpPr>
            <a:spLocks noGrp="1" noChangeArrowheads="1"/>
          </p:cNvSpPr>
          <p:nvPr>
            <p:ph idx="1"/>
          </p:nvPr>
        </p:nvSpPr>
        <p:spPr/>
        <p:txBody>
          <a:bodyPr/>
          <a:lstStyle/>
          <a:p>
            <a:endParaRPr lang="en-US" altLang="en-US"/>
          </a:p>
          <a:p>
            <a:endParaRPr lang="en-US" altLang="en-US"/>
          </a:p>
          <a:p>
            <a:endParaRPr lang="en-US" altLang="en-US"/>
          </a:p>
          <a:p>
            <a:endParaRPr lang="en-US" altLang="en-US"/>
          </a:p>
          <a:p>
            <a:endParaRPr lang="en-US" altLang="en-US"/>
          </a:p>
          <a:p>
            <a:endParaRPr lang="en-US" altLang="en-US"/>
          </a:p>
        </p:txBody>
      </p:sp>
      <p:pic>
        <p:nvPicPr>
          <p:cNvPr id="1669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6918" name="Line 5"/>
          <p:cNvSpPr>
            <a:spLocks noChangeShapeType="1"/>
          </p:cNvSpPr>
          <p:nvPr/>
        </p:nvSpPr>
        <p:spPr bwMode="auto">
          <a:xfrm>
            <a:off x="0" y="3886200"/>
            <a:ext cx="16764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6919" name="Line 5"/>
          <p:cNvSpPr>
            <a:spLocks noChangeShapeType="1"/>
          </p:cNvSpPr>
          <p:nvPr/>
        </p:nvSpPr>
        <p:spPr bwMode="auto">
          <a:xfrm>
            <a:off x="0" y="6569075"/>
            <a:ext cx="29718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6920" name="Rectangle 4"/>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6921" name="Rectangle 4"/>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6922" name="Rectangle 4"/>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6923" name="Rectangle 4"/>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6924" name="Rectangle 4"/>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6925" name="Rectangle 4"/>
          <p:cNvSpPr>
            <a:spLocks noChangeArrowheads="1"/>
          </p:cNvSpPr>
          <p:nvPr/>
        </p:nvSpPr>
        <p:spPr bwMode="auto">
          <a:xfrm>
            <a:off x="5486400" y="5770563"/>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F2 from 2</a:t>
            </a:r>
            <a:r>
              <a:rPr kumimoji="0" lang="en-US" altLang="zh-CN" sz="2000" b="1" i="0" u="none" strike="noStrike" kern="1200" cap="none" spc="0" normalizeH="0" baseline="30000" noProof="0">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 L.D</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38" name="Title 1"/>
          <p:cNvSpPr>
            <a:spLocks noGrp="1" noChangeArrowheads="1"/>
          </p:cNvSpPr>
          <p:nvPr>
            <p:ph type="title"/>
          </p:nvPr>
        </p:nvSpPr>
        <p:spPr/>
        <p:txBody>
          <a:bodyPr/>
          <a:lstStyle/>
          <a:p>
            <a:r>
              <a:rPr lang="en-US" altLang="en-US"/>
              <a:t>Scoreboard Example</a:t>
            </a:r>
            <a:endParaRPr lang="en-US" altLang="en-US"/>
          </a:p>
        </p:txBody>
      </p:sp>
      <p:sp>
        <p:nvSpPr>
          <p:cNvPr id="167939" name="Content Placeholder 2"/>
          <p:cNvSpPr>
            <a:spLocks noGrp="1" noChangeArrowheads="1"/>
          </p:cNvSpPr>
          <p:nvPr>
            <p:ph idx="1"/>
          </p:nvPr>
        </p:nvSpPr>
        <p:spPr/>
        <p:txBody>
          <a:bodyPr/>
          <a:lstStyle/>
          <a:p>
            <a:endParaRPr lang="en-US" altLang="en-US"/>
          </a:p>
          <a:p>
            <a:endParaRPr lang="en-US" altLang="en-US"/>
          </a:p>
          <a:p>
            <a:endParaRPr lang="en-US" altLang="en-US"/>
          </a:p>
          <a:p>
            <a:endParaRPr lang="en-US" altLang="en-US"/>
          </a:p>
          <a:p>
            <a:endParaRPr lang="en-US" altLang="en-US"/>
          </a:p>
          <a:p>
            <a:endParaRPr lang="en-US" altLang="en-US"/>
          </a:p>
        </p:txBody>
      </p:sp>
      <p:pic>
        <p:nvPicPr>
          <p:cNvPr id="16794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7942" name="Line 5"/>
          <p:cNvSpPr>
            <a:spLocks noChangeShapeType="1"/>
          </p:cNvSpPr>
          <p:nvPr/>
        </p:nvSpPr>
        <p:spPr bwMode="auto">
          <a:xfrm>
            <a:off x="0" y="4191000"/>
            <a:ext cx="16764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943" name="Line 5"/>
          <p:cNvSpPr>
            <a:spLocks noChangeShapeType="1"/>
          </p:cNvSpPr>
          <p:nvPr/>
        </p:nvSpPr>
        <p:spPr bwMode="auto">
          <a:xfrm>
            <a:off x="0" y="6858000"/>
            <a:ext cx="29718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944" name="Rectangle 4"/>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7945" name="Rectangle 4"/>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7946" name="Rectangle 4"/>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7947" name="Rectangle 4"/>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7948" name="Rectangle 4"/>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7949" name="Rectangle 4"/>
          <p:cNvSpPr>
            <a:spLocks noChangeArrowheads="1"/>
          </p:cNvSpPr>
          <p:nvPr/>
        </p:nvSpPr>
        <p:spPr bwMode="auto">
          <a:xfrm>
            <a:off x="5537200" y="6000750"/>
            <a:ext cx="27432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F0 from MUL.D</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altLang="en-US" dirty="0">
                <a:latin typeface="+mn-lt"/>
                <a:ea typeface="MS PGothic" panose="020B0600070205080204" charset="-128"/>
              </a:rPr>
              <a:t>1-bit Predictor</a:t>
            </a:r>
            <a:endParaRPr lang="en-US" altLang="en-US" dirty="0">
              <a:latin typeface="+mn-lt"/>
              <a:ea typeface="MS PGothic" panose="020B0600070205080204" charset="-128"/>
            </a:endParaRPr>
          </a:p>
        </p:txBody>
      </p:sp>
      <p:sp>
        <p:nvSpPr>
          <p:cNvPr id="74756" name="Rectangle 3"/>
          <p:cNvSpPr>
            <a:spLocks noChangeArrowheads="1"/>
          </p:cNvSpPr>
          <p:nvPr/>
        </p:nvSpPr>
        <p:spPr bwMode="auto">
          <a:xfrm>
            <a:off x="6026957" y="2651125"/>
            <a:ext cx="2133598" cy="16002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BTB:</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one target</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address per entry </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p:txBody>
      </p:sp>
      <p:sp>
        <p:nvSpPr>
          <p:cNvPr id="74757" name="Rectangle 4"/>
          <p:cNvSpPr>
            <a:spLocks noChangeArrowheads="1"/>
          </p:cNvSpPr>
          <p:nvPr/>
        </p:nvSpPr>
        <p:spPr bwMode="auto">
          <a:xfrm>
            <a:off x="235757" y="1584325"/>
            <a:ext cx="4419600" cy="3810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58" name="Rectangle 5"/>
          <p:cNvSpPr>
            <a:spLocks noChangeArrowheads="1"/>
          </p:cNvSpPr>
          <p:nvPr/>
        </p:nvSpPr>
        <p:spPr bwMode="auto">
          <a:xfrm>
            <a:off x="4350557" y="1584325"/>
            <a:ext cx="304800" cy="3810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59" name="Line 6"/>
          <p:cNvSpPr>
            <a:spLocks noChangeShapeType="1"/>
          </p:cNvSpPr>
          <p:nvPr/>
        </p:nvSpPr>
        <p:spPr bwMode="auto">
          <a:xfrm>
            <a:off x="4502957" y="1584325"/>
            <a:ext cx="0" cy="3810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60" name="Rectangle 7"/>
          <p:cNvSpPr>
            <a:spLocks noChangeArrowheads="1"/>
          </p:cNvSpPr>
          <p:nvPr/>
        </p:nvSpPr>
        <p:spPr bwMode="auto">
          <a:xfrm>
            <a:off x="2216957" y="1584325"/>
            <a:ext cx="2133600" cy="3810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BTB index</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p:txBody>
      </p:sp>
      <p:sp>
        <p:nvSpPr>
          <p:cNvPr id="74761" name="AutoShape 8"/>
          <p:cNvSpPr/>
          <p:nvPr/>
        </p:nvSpPr>
        <p:spPr bwMode="auto">
          <a:xfrm rot="5400000" flipV="1">
            <a:off x="1112057" y="1241425"/>
            <a:ext cx="228600" cy="1981200"/>
          </a:xfrm>
          <a:prstGeom prst="rightBrace">
            <a:avLst>
              <a:gd name="adj1" fmla="val 72222"/>
              <a:gd name="adj2" fmla="val 50000"/>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62" name="AutoShape 9"/>
          <p:cNvSpPr/>
          <p:nvPr/>
        </p:nvSpPr>
        <p:spPr bwMode="auto">
          <a:xfrm rot="5400000" flipV="1">
            <a:off x="3169457" y="1165225"/>
            <a:ext cx="228600" cy="2133600"/>
          </a:xfrm>
          <a:prstGeom prst="rightBrace">
            <a:avLst>
              <a:gd name="adj1" fmla="val 77778"/>
              <a:gd name="adj2" fmla="val 50000"/>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63" name="Freeform 10"/>
          <p:cNvSpPr/>
          <p:nvPr/>
        </p:nvSpPr>
        <p:spPr bwMode="auto">
          <a:xfrm>
            <a:off x="3283757" y="2346325"/>
            <a:ext cx="609600" cy="1143000"/>
          </a:xfrm>
          <a:custGeom>
            <a:avLst/>
            <a:gdLst>
              <a:gd name="T0" fmla="*/ 0 w 384"/>
              <a:gd name="T1" fmla="*/ 0 h 1440"/>
              <a:gd name="T2" fmla="*/ 0 w 384"/>
              <a:gd name="T3" fmla="*/ 2147483647 h 1440"/>
              <a:gd name="T4" fmla="*/ 2147483647 w 384"/>
              <a:gd name="T5" fmla="*/ 2147483647 h 1440"/>
              <a:gd name="T6" fmla="*/ 0 60000 65536"/>
              <a:gd name="T7" fmla="*/ 0 60000 65536"/>
              <a:gd name="T8" fmla="*/ 0 60000 65536"/>
              <a:gd name="T9" fmla="*/ 0 w 384"/>
              <a:gd name="T10" fmla="*/ 0 h 1440"/>
              <a:gd name="T11" fmla="*/ 384 w 384"/>
              <a:gd name="T12" fmla="*/ 1440 h 1440"/>
            </a:gdLst>
            <a:ahLst/>
            <a:cxnLst>
              <a:cxn ang="T6">
                <a:pos x="T0" y="T1"/>
              </a:cxn>
              <a:cxn ang="T7">
                <a:pos x="T2" y="T3"/>
              </a:cxn>
              <a:cxn ang="T8">
                <a:pos x="T4" y="T5"/>
              </a:cxn>
            </a:cxnLst>
            <a:rect l="T9" t="T10" r="T11" b="T12"/>
            <a:pathLst>
              <a:path w="384" h="1440">
                <a:moveTo>
                  <a:pt x="0" y="0"/>
                </a:moveTo>
                <a:lnTo>
                  <a:pt x="0" y="1440"/>
                </a:lnTo>
                <a:lnTo>
                  <a:pt x="384" y="1440"/>
                </a:lnTo>
              </a:path>
            </a:pathLst>
          </a:custGeom>
          <a:noFill/>
          <a:ln w="19050">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64" name="Line 11"/>
          <p:cNvSpPr>
            <a:spLocks noChangeShapeType="1"/>
          </p:cNvSpPr>
          <p:nvPr/>
        </p:nvSpPr>
        <p:spPr bwMode="auto">
          <a:xfrm flipH="1">
            <a:off x="3131357" y="3032125"/>
            <a:ext cx="304800" cy="1524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65" name="Text Box 12"/>
          <p:cNvSpPr txBox="1">
            <a:spLocks noChangeArrowheads="1"/>
          </p:cNvSpPr>
          <p:nvPr/>
        </p:nvSpPr>
        <p:spPr bwMode="auto">
          <a:xfrm>
            <a:off x="2463020" y="2733675"/>
            <a:ext cx="9541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400" b="0" i="0" u="none" strike="noStrike" kern="1200" cap="none" spc="0" normalizeH="0" baseline="0" noProof="0">
                <a:ln>
                  <a:noFill/>
                </a:ln>
                <a:solidFill>
                  <a:srgbClr val="000000"/>
                </a:solidFill>
                <a:effectLst/>
                <a:uLnTx/>
                <a:uFillTx/>
                <a:latin typeface="+mn-lt"/>
                <a:ea typeface="MS PGothic" panose="020B0600070205080204" charset="-128"/>
                <a:cs typeface="+mn-cs"/>
              </a:rPr>
              <a:t>N-bit</a:t>
            </a:r>
            <a:endParaRPr kumimoji="0" lang="en-US" altLang="en-US" sz="24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66" name="Line 13"/>
          <p:cNvSpPr>
            <a:spLocks noChangeShapeType="1"/>
          </p:cNvSpPr>
          <p:nvPr/>
        </p:nvSpPr>
        <p:spPr bwMode="auto">
          <a:xfrm rot="5400000">
            <a:off x="6538132" y="4632325"/>
            <a:ext cx="762000"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67" name="Rectangle 14"/>
          <p:cNvSpPr>
            <a:spLocks noChangeArrowheads="1"/>
          </p:cNvSpPr>
          <p:nvPr/>
        </p:nvSpPr>
        <p:spPr bwMode="auto">
          <a:xfrm>
            <a:off x="3893357" y="2651125"/>
            <a:ext cx="1447800" cy="16002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tag</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table</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p:txBody>
      </p:sp>
      <p:sp>
        <p:nvSpPr>
          <p:cNvPr id="74768" name="AutoShape 15"/>
          <p:cNvSpPr>
            <a:spLocks noChangeArrowheads="1"/>
          </p:cNvSpPr>
          <p:nvPr/>
        </p:nvSpPr>
        <p:spPr bwMode="auto">
          <a:xfrm>
            <a:off x="6538132" y="5013325"/>
            <a:ext cx="1295400" cy="4572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30000" noProof="0">
                <a:ln>
                  <a:noFill/>
                </a:ln>
                <a:solidFill>
                  <a:srgbClr val="000000"/>
                </a:solidFill>
                <a:effectLst/>
                <a:uLnTx/>
                <a:uFillTx/>
                <a:latin typeface="+mn-lt"/>
                <a:ea typeface="MS PGothic" panose="020B0600070205080204" charset="-128"/>
                <a:cs typeface="+mn-cs"/>
              </a:rPr>
              <a:t>1         0</a:t>
            </a:r>
            <a:endParaRPr kumimoji="0" lang="en-US" altLang="en-US" sz="1800" b="0" i="0" u="none" strike="noStrike" kern="1200" cap="none" spc="0" normalizeH="0" baseline="30000" noProof="0">
              <a:ln>
                <a:noFill/>
              </a:ln>
              <a:solidFill>
                <a:srgbClr val="000000"/>
              </a:solidFill>
              <a:effectLst/>
              <a:uLnTx/>
              <a:uFillTx/>
              <a:latin typeface="+mn-lt"/>
              <a:ea typeface="MS PGothic" panose="020B0600070205080204" charset="-128"/>
              <a:cs typeface="+mn-cs"/>
            </a:endParaRPr>
          </a:p>
        </p:txBody>
      </p:sp>
      <p:sp>
        <p:nvSpPr>
          <p:cNvPr id="74769" name="Freeform 16"/>
          <p:cNvSpPr/>
          <p:nvPr/>
        </p:nvSpPr>
        <p:spPr bwMode="auto">
          <a:xfrm>
            <a:off x="7452532" y="4632325"/>
            <a:ext cx="762000" cy="381000"/>
          </a:xfrm>
          <a:custGeom>
            <a:avLst/>
            <a:gdLst>
              <a:gd name="T0" fmla="*/ 2147483647 w 768"/>
              <a:gd name="T1" fmla="*/ 0 h 240"/>
              <a:gd name="T2" fmla="*/ 0 w 768"/>
              <a:gd name="T3" fmla="*/ 0 h 240"/>
              <a:gd name="T4" fmla="*/ 0 w 768"/>
              <a:gd name="T5" fmla="*/ 2147483647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0"/>
                </a:moveTo>
                <a:lnTo>
                  <a:pt x="0" y="0"/>
                </a:lnTo>
                <a:lnTo>
                  <a:pt x="0" y="24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70" name="Text Box 17"/>
          <p:cNvSpPr txBox="1">
            <a:spLocks noChangeArrowheads="1"/>
          </p:cNvSpPr>
          <p:nvPr/>
        </p:nvSpPr>
        <p:spPr bwMode="auto">
          <a:xfrm>
            <a:off x="8035145" y="4410075"/>
            <a:ext cx="1032655" cy="461665"/>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400" b="0" i="0" u="none" strike="noStrike" kern="1200" cap="none" spc="0" normalizeH="0" baseline="0" noProof="0" dirty="0">
                <a:ln>
                  <a:noFill/>
                </a:ln>
                <a:solidFill>
                  <a:srgbClr val="000000"/>
                </a:solidFill>
                <a:effectLst/>
                <a:uLnTx/>
                <a:uFillTx/>
                <a:latin typeface="+mn-lt"/>
                <a:ea typeface="MS PGothic" panose="020B0600070205080204" charset="-128"/>
                <a:cs typeface="+mn-cs"/>
              </a:rPr>
              <a:t>PC+4</a:t>
            </a:r>
            <a:endParaRPr kumimoji="0" lang="en-US" altLang="en-US" sz="24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p:txBody>
      </p:sp>
      <p:sp>
        <p:nvSpPr>
          <p:cNvPr id="74771" name="Line 18"/>
          <p:cNvSpPr>
            <a:spLocks noChangeShapeType="1"/>
          </p:cNvSpPr>
          <p:nvPr/>
        </p:nvSpPr>
        <p:spPr bwMode="auto">
          <a:xfrm>
            <a:off x="7212820" y="5470525"/>
            <a:ext cx="0" cy="6096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72" name="Text Box 19"/>
          <p:cNvSpPr txBox="1">
            <a:spLocks noChangeArrowheads="1"/>
          </p:cNvSpPr>
          <p:nvPr/>
        </p:nvSpPr>
        <p:spPr bwMode="auto">
          <a:xfrm>
            <a:off x="6704820" y="5934075"/>
            <a:ext cx="12682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400" b="0" i="0" u="none" strike="noStrike" kern="1200" cap="none" spc="0" normalizeH="0" baseline="0" noProof="0">
                <a:ln>
                  <a:noFill/>
                </a:ln>
                <a:solidFill>
                  <a:srgbClr val="000000"/>
                </a:solidFill>
                <a:effectLst/>
                <a:uLnTx/>
                <a:uFillTx/>
                <a:latin typeface="+mn-lt"/>
                <a:ea typeface="MS PGothic" panose="020B0600070205080204" charset="-128"/>
                <a:cs typeface="+mn-cs"/>
              </a:rPr>
              <a:t>nextPC</a:t>
            </a:r>
            <a:endParaRPr kumimoji="0" lang="en-US" altLang="en-US" sz="24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73" name="Oval 20"/>
          <p:cNvSpPr>
            <a:spLocks noChangeArrowheads="1"/>
          </p:cNvSpPr>
          <p:nvPr/>
        </p:nvSpPr>
        <p:spPr bwMode="auto">
          <a:xfrm>
            <a:off x="4274357" y="4937125"/>
            <a:ext cx="609600" cy="609600"/>
          </a:xfrm>
          <a:prstGeom prst="ellipse">
            <a:avLst/>
          </a:prstGeom>
          <a:solidFill>
            <a:schemeClr val="bg1"/>
          </a:solidFill>
          <a:ln w="19050">
            <a:solidFill>
              <a:schemeClr val="tx1"/>
            </a:solidFill>
            <a:round/>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74" name="Freeform 21"/>
          <p:cNvSpPr/>
          <p:nvPr/>
        </p:nvSpPr>
        <p:spPr bwMode="auto">
          <a:xfrm>
            <a:off x="1226357" y="2346325"/>
            <a:ext cx="3048000" cy="2895600"/>
          </a:xfrm>
          <a:custGeom>
            <a:avLst/>
            <a:gdLst>
              <a:gd name="T0" fmla="*/ 0 w 1920"/>
              <a:gd name="T1" fmla="*/ 0 h 2112"/>
              <a:gd name="T2" fmla="*/ 0 w 1920"/>
              <a:gd name="T3" fmla="*/ 2147483647 h 2112"/>
              <a:gd name="T4" fmla="*/ 2147483647 w 1920"/>
              <a:gd name="T5" fmla="*/ 2147483647 h 2112"/>
              <a:gd name="T6" fmla="*/ 0 60000 65536"/>
              <a:gd name="T7" fmla="*/ 0 60000 65536"/>
              <a:gd name="T8" fmla="*/ 0 60000 65536"/>
              <a:gd name="T9" fmla="*/ 0 w 1920"/>
              <a:gd name="T10" fmla="*/ 0 h 2112"/>
              <a:gd name="T11" fmla="*/ 1920 w 1920"/>
              <a:gd name="T12" fmla="*/ 2112 h 2112"/>
            </a:gdLst>
            <a:ahLst/>
            <a:cxnLst>
              <a:cxn ang="T6">
                <a:pos x="T0" y="T1"/>
              </a:cxn>
              <a:cxn ang="T7">
                <a:pos x="T2" y="T3"/>
              </a:cxn>
              <a:cxn ang="T8">
                <a:pos x="T4" y="T5"/>
              </a:cxn>
            </a:cxnLst>
            <a:rect l="T9" t="T10" r="T11" b="T12"/>
            <a:pathLst>
              <a:path w="1920" h="2112">
                <a:moveTo>
                  <a:pt x="0" y="0"/>
                </a:moveTo>
                <a:lnTo>
                  <a:pt x="0" y="2112"/>
                </a:lnTo>
                <a:lnTo>
                  <a:pt x="1920" y="2112"/>
                </a:lnTo>
              </a:path>
            </a:pathLst>
          </a:custGeom>
          <a:noFill/>
          <a:ln w="19050">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75" name="Line 22"/>
          <p:cNvSpPr>
            <a:spLocks noChangeShapeType="1"/>
          </p:cNvSpPr>
          <p:nvPr/>
        </p:nvSpPr>
        <p:spPr bwMode="auto">
          <a:xfrm>
            <a:off x="4579157" y="4251325"/>
            <a:ext cx="0" cy="6858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76" name="Line 23"/>
          <p:cNvSpPr>
            <a:spLocks noChangeShapeType="1"/>
          </p:cNvSpPr>
          <p:nvPr/>
        </p:nvSpPr>
        <p:spPr bwMode="auto">
          <a:xfrm>
            <a:off x="4883957" y="5241925"/>
            <a:ext cx="914400"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78" name="Rectangle 25"/>
          <p:cNvSpPr>
            <a:spLocks noChangeArrowheads="1"/>
          </p:cNvSpPr>
          <p:nvPr/>
        </p:nvSpPr>
        <p:spPr bwMode="auto">
          <a:xfrm>
            <a:off x="235757" y="1584325"/>
            <a:ext cx="1981200" cy="3810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tag</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79" name="Rectangle 26"/>
          <p:cNvSpPr>
            <a:spLocks noChangeArrowheads="1"/>
          </p:cNvSpPr>
          <p:nvPr/>
        </p:nvSpPr>
        <p:spPr bwMode="auto">
          <a:xfrm>
            <a:off x="5341157" y="2651125"/>
            <a:ext cx="685800" cy="16002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i="0" u="none" strike="noStrike" kern="1200" cap="none" spc="0" normalizeH="0" baseline="0" noProof="0" dirty="0">
                <a:ln>
                  <a:noFill/>
                </a:ln>
                <a:solidFill>
                  <a:srgbClr val="00B0F0"/>
                </a:solidFill>
                <a:effectLst/>
                <a:uLnTx/>
                <a:uFillTx/>
                <a:latin typeface="+mn-lt"/>
                <a:ea typeface="MS PGothic" panose="020B0600070205080204" charset="-128"/>
                <a:cs typeface="+mn-cs"/>
              </a:rPr>
              <a:t>BHT:</a:t>
            </a:r>
            <a:endParaRPr kumimoji="0" lang="en-US" altLang="en-US" sz="180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lang="en-US" altLang="en-US" sz="1800" dirty="0">
                <a:solidFill>
                  <a:srgbClr val="00B0F0"/>
                </a:solidFill>
                <a:latin typeface="+mn-lt"/>
              </a:rPr>
              <a:t>o</a:t>
            </a:r>
            <a:r>
              <a:rPr kumimoji="0" lang="en-US" altLang="en-US" sz="1800" i="0" u="none" strike="noStrike" kern="1200" cap="none" spc="0" normalizeH="0" baseline="0" noProof="0" dirty="0">
                <a:ln>
                  <a:noFill/>
                </a:ln>
                <a:solidFill>
                  <a:srgbClr val="00B0F0"/>
                </a:solidFill>
                <a:effectLst/>
                <a:uLnTx/>
                <a:uFillTx/>
                <a:latin typeface="+mn-lt"/>
                <a:ea typeface="MS PGothic" panose="020B0600070205080204" charset="-128"/>
                <a:cs typeface="+mn-cs"/>
              </a:rPr>
              <a:t>ne</a:t>
            </a:r>
            <a:endParaRPr kumimoji="0" lang="en-US" altLang="en-US" sz="180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i="0" u="none" strike="noStrike" kern="1200" cap="none" spc="0" normalizeH="0" baseline="0" noProof="0" dirty="0">
                <a:ln>
                  <a:noFill/>
                </a:ln>
                <a:solidFill>
                  <a:srgbClr val="00B0F0"/>
                </a:solidFill>
                <a:effectLst/>
                <a:uLnTx/>
                <a:uFillTx/>
                <a:latin typeface="+mn-lt"/>
                <a:ea typeface="MS PGothic" panose="020B0600070205080204" charset="-128"/>
                <a:cs typeface="+mn-cs"/>
              </a:rPr>
              <a:t>bit</a:t>
            </a:r>
            <a:endParaRPr kumimoji="0" lang="en-US" altLang="en-US" sz="180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i="0" u="none" strike="noStrike" kern="1200" cap="none" spc="0" normalizeH="0" baseline="0" noProof="0" dirty="0">
                <a:ln>
                  <a:noFill/>
                </a:ln>
                <a:solidFill>
                  <a:srgbClr val="00B0F0"/>
                </a:solidFill>
                <a:effectLst/>
                <a:uLnTx/>
                <a:uFillTx/>
                <a:latin typeface="+mn-lt"/>
                <a:ea typeface="MS PGothic" panose="020B0600070205080204" charset="-128"/>
                <a:cs typeface="+mn-cs"/>
              </a:rPr>
              <a:t>per </a:t>
            </a:r>
            <a:endParaRPr kumimoji="0" lang="en-US" altLang="en-US" sz="180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i="0" u="none" strike="noStrike" kern="1200" cap="none" spc="0" normalizeH="0" baseline="0" noProof="0" dirty="0">
                <a:ln>
                  <a:noFill/>
                </a:ln>
                <a:solidFill>
                  <a:srgbClr val="00B0F0"/>
                </a:solidFill>
                <a:effectLst/>
                <a:uLnTx/>
                <a:uFillTx/>
                <a:latin typeface="+mn-lt"/>
                <a:ea typeface="MS PGothic" panose="020B0600070205080204" charset="-128"/>
                <a:cs typeface="+mn-cs"/>
              </a:rPr>
              <a:t>entry</a:t>
            </a:r>
            <a:endParaRPr kumimoji="0" lang="en-US" altLang="en-US" sz="180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74780" name="Freeform 27"/>
          <p:cNvSpPr/>
          <p:nvPr/>
        </p:nvSpPr>
        <p:spPr bwMode="auto">
          <a:xfrm>
            <a:off x="5798357" y="4967288"/>
            <a:ext cx="393700" cy="382587"/>
          </a:xfrm>
          <a:custGeom>
            <a:avLst/>
            <a:gdLst>
              <a:gd name="T0" fmla="*/ 2147483647 w 580"/>
              <a:gd name="T1" fmla="*/ 2147483647 h 481"/>
              <a:gd name="T2" fmla="*/ 2147483647 w 580"/>
              <a:gd name="T3" fmla="*/ 2147483647 h 481"/>
              <a:gd name="T4" fmla="*/ 2147483647 w 580"/>
              <a:gd name="T5" fmla="*/ 2147483647 h 481"/>
              <a:gd name="T6" fmla="*/ 2147483647 w 580"/>
              <a:gd name="T7" fmla="*/ 2147483647 h 481"/>
              <a:gd name="T8" fmla="*/ 0 w 580"/>
              <a:gd name="T9" fmla="*/ 2147483647 h 481"/>
              <a:gd name="T10" fmla="*/ 2147483647 w 580"/>
              <a:gd name="T11" fmla="*/ 2147483647 h 481"/>
              <a:gd name="T12" fmla="*/ 2147483647 w 580"/>
              <a:gd name="T13" fmla="*/ 2147483647 h 481"/>
              <a:gd name="T14" fmla="*/ 2147483647 w 580"/>
              <a:gd name="T15" fmla="*/ 2147483647 h 481"/>
              <a:gd name="T16" fmla="*/ 2147483647 w 580"/>
              <a:gd name="T17" fmla="*/ 2147483647 h 481"/>
              <a:gd name="T18" fmla="*/ 0 w 580"/>
              <a:gd name="T19" fmla="*/ 2147483647 h 481"/>
              <a:gd name="T20" fmla="*/ 2147483647 w 580"/>
              <a:gd name="T21" fmla="*/ 2147483647 h 481"/>
              <a:gd name="T22" fmla="*/ 2147483647 w 580"/>
              <a:gd name="T23" fmla="*/ 0 h 481"/>
              <a:gd name="T24" fmla="*/ 2147483647 w 580"/>
              <a:gd name="T25" fmla="*/ 2147483647 h 481"/>
              <a:gd name="T26" fmla="*/ 2147483647 w 580"/>
              <a:gd name="T27" fmla="*/ 2147483647 h 481"/>
              <a:gd name="T28" fmla="*/ 2147483647 w 580"/>
              <a:gd name="T29" fmla="*/ 2147483647 h 481"/>
              <a:gd name="T30" fmla="*/ 2147483647 w 580"/>
              <a:gd name="T31" fmla="*/ 2147483647 h 481"/>
              <a:gd name="T32" fmla="*/ 2147483647 w 580"/>
              <a:gd name="T33" fmla="*/ 2147483647 h 481"/>
              <a:gd name="T34" fmla="*/ 2147483647 w 580"/>
              <a:gd name="T35" fmla="*/ 2147483647 h 481"/>
              <a:gd name="T36" fmla="*/ 2147483647 w 580"/>
              <a:gd name="T37" fmla="*/ 2147483647 h 481"/>
              <a:gd name="T38" fmla="*/ 2147483647 w 580"/>
              <a:gd name="T39" fmla="*/ 2147483647 h 481"/>
              <a:gd name="T40" fmla="*/ 2147483647 w 580"/>
              <a:gd name="T41" fmla="*/ 2147483647 h 481"/>
              <a:gd name="T42" fmla="*/ 2147483647 w 580"/>
              <a:gd name="T43" fmla="*/ 2147483647 h 481"/>
              <a:gd name="T44" fmla="*/ 2147483647 w 580"/>
              <a:gd name="T45" fmla="*/ 2147483647 h 481"/>
              <a:gd name="T46" fmla="*/ 2147483647 w 580"/>
              <a:gd name="T47" fmla="*/ 2147483647 h 481"/>
              <a:gd name="T48" fmla="*/ 2147483647 w 580"/>
              <a:gd name="T49" fmla="*/ 2147483647 h 481"/>
              <a:gd name="T50" fmla="*/ 2147483647 w 580"/>
              <a:gd name="T51" fmla="*/ 2147483647 h 481"/>
              <a:gd name="T52" fmla="*/ 2147483647 w 580"/>
              <a:gd name="T53" fmla="*/ 2147483647 h 4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0"/>
              <a:gd name="T82" fmla="*/ 0 h 481"/>
              <a:gd name="T83" fmla="*/ 580 w 580"/>
              <a:gd name="T84" fmla="*/ 481 h 48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0" h="481">
                <a:moveTo>
                  <a:pt x="2" y="481"/>
                </a:moveTo>
                <a:lnTo>
                  <a:pt x="3" y="431"/>
                </a:lnTo>
                <a:lnTo>
                  <a:pt x="1" y="383"/>
                </a:lnTo>
                <a:lnTo>
                  <a:pt x="1" y="335"/>
                </a:lnTo>
                <a:lnTo>
                  <a:pt x="0" y="287"/>
                </a:lnTo>
                <a:lnTo>
                  <a:pt x="1" y="239"/>
                </a:lnTo>
                <a:lnTo>
                  <a:pt x="1" y="191"/>
                </a:lnTo>
                <a:lnTo>
                  <a:pt x="1" y="144"/>
                </a:lnTo>
                <a:lnTo>
                  <a:pt x="1" y="95"/>
                </a:lnTo>
                <a:lnTo>
                  <a:pt x="0" y="47"/>
                </a:lnTo>
                <a:lnTo>
                  <a:pt x="2" y="1"/>
                </a:lnTo>
                <a:lnTo>
                  <a:pt x="296" y="0"/>
                </a:lnTo>
                <a:lnTo>
                  <a:pt x="340" y="4"/>
                </a:lnTo>
                <a:lnTo>
                  <a:pt x="383" y="13"/>
                </a:lnTo>
                <a:lnTo>
                  <a:pt x="431" y="30"/>
                </a:lnTo>
                <a:cubicBezTo>
                  <a:pt x="448" y="38"/>
                  <a:pt x="470" y="53"/>
                  <a:pt x="484" y="63"/>
                </a:cubicBezTo>
                <a:lnTo>
                  <a:pt x="514" y="88"/>
                </a:lnTo>
                <a:cubicBezTo>
                  <a:pt x="525" y="100"/>
                  <a:pt x="540" y="117"/>
                  <a:pt x="550" y="135"/>
                </a:cubicBezTo>
                <a:cubicBezTo>
                  <a:pt x="560" y="153"/>
                  <a:pt x="569" y="178"/>
                  <a:pt x="574" y="195"/>
                </a:cubicBezTo>
                <a:lnTo>
                  <a:pt x="580" y="238"/>
                </a:lnTo>
                <a:lnTo>
                  <a:pt x="574" y="288"/>
                </a:lnTo>
                <a:cubicBezTo>
                  <a:pt x="570" y="305"/>
                  <a:pt x="564" y="322"/>
                  <a:pt x="556" y="339"/>
                </a:cubicBezTo>
                <a:cubicBezTo>
                  <a:pt x="548" y="356"/>
                  <a:pt x="540" y="371"/>
                  <a:pt x="523" y="388"/>
                </a:cubicBezTo>
                <a:cubicBezTo>
                  <a:pt x="506" y="405"/>
                  <a:pt x="473" y="428"/>
                  <a:pt x="452" y="442"/>
                </a:cubicBezTo>
                <a:cubicBezTo>
                  <a:pt x="431" y="456"/>
                  <a:pt x="416" y="464"/>
                  <a:pt x="394" y="471"/>
                </a:cubicBezTo>
                <a:cubicBezTo>
                  <a:pt x="372" y="478"/>
                  <a:pt x="385" y="479"/>
                  <a:pt x="320" y="481"/>
                </a:cubicBezTo>
                <a:lnTo>
                  <a:pt x="2" y="481"/>
                </a:lnTo>
                <a:close/>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81" name="Freeform 28"/>
          <p:cNvSpPr/>
          <p:nvPr/>
        </p:nvSpPr>
        <p:spPr bwMode="auto">
          <a:xfrm>
            <a:off x="5569757" y="4251325"/>
            <a:ext cx="228600" cy="838200"/>
          </a:xfrm>
          <a:custGeom>
            <a:avLst/>
            <a:gdLst>
              <a:gd name="T0" fmla="*/ 0 w 96"/>
              <a:gd name="T1" fmla="*/ 0 h 528"/>
              <a:gd name="T2" fmla="*/ 0 w 96"/>
              <a:gd name="T3" fmla="*/ 2147483647 h 528"/>
              <a:gd name="T4" fmla="*/ 2147483647 w 96"/>
              <a:gd name="T5" fmla="*/ 2147483647 h 528"/>
              <a:gd name="T6" fmla="*/ 0 60000 65536"/>
              <a:gd name="T7" fmla="*/ 0 60000 65536"/>
              <a:gd name="T8" fmla="*/ 0 60000 65536"/>
              <a:gd name="T9" fmla="*/ 0 w 96"/>
              <a:gd name="T10" fmla="*/ 0 h 528"/>
              <a:gd name="T11" fmla="*/ 96 w 96"/>
              <a:gd name="T12" fmla="*/ 528 h 528"/>
            </a:gdLst>
            <a:ahLst/>
            <a:cxnLst>
              <a:cxn ang="T6">
                <a:pos x="T0" y="T1"/>
              </a:cxn>
              <a:cxn ang="T7">
                <a:pos x="T2" y="T3"/>
              </a:cxn>
              <a:cxn ang="T8">
                <a:pos x="T4" y="T5"/>
              </a:cxn>
            </a:cxnLst>
            <a:rect l="T9" t="T10" r="T11" b="T12"/>
            <a:pathLst>
              <a:path w="96" h="528">
                <a:moveTo>
                  <a:pt x="0" y="0"/>
                </a:moveTo>
                <a:lnTo>
                  <a:pt x="0" y="528"/>
                </a:lnTo>
                <a:lnTo>
                  <a:pt x="96" y="528"/>
                </a:lnTo>
              </a:path>
            </a:pathLst>
          </a:custGeom>
          <a:noFill/>
          <a:ln w="19050">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82" name="Line 29"/>
          <p:cNvSpPr>
            <a:spLocks noChangeShapeType="1"/>
          </p:cNvSpPr>
          <p:nvPr/>
        </p:nvSpPr>
        <p:spPr bwMode="auto">
          <a:xfrm>
            <a:off x="6179357" y="5165725"/>
            <a:ext cx="457200"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83" name="Text Box 30"/>
          <p:cNvSpPr txBox="1">
            <a:spLocks noChangeArrowheads="1"/>
          </p:cNvSpPr>
          <p:nvPr/>
        </p:nvSpPr>
        <p:spPr bwMode="auto">
          <a:xfrm>
            <a:off x="5526895" y="4344988"/>
            <a:ext cx="10429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000" i="0" u="none" strike="noStrike" kern="1200" cap="none" spc="0" normalizeH="0" baseline="0" noProof="0" dirty="0">
                <a:ln>
                  <a:noFill/>
                </a:ln>
                <a:solidFill>
                  <a:srgbClr val="00B0F0"/>
                </a:solidFill>
                <a:effectLst/>
                <a:uLnTx/>
                <a:uFillTx/>
                <a:latin typeface="+mn-lt"/>
                <a:ea typeface="MS PGothic" panose="020B0600070205080204" charset="-128"/>
                <a:cs typeface="+mn-cs"/>
              </a:rPr>
              <a:t>taken?</a:t>
            </a:r>
            <a:endParaRPr kumimoji="0" lang="en-US" altLang="en-US" sz="200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33" name="Text Box 17"/>
          <p:cNvSpPr txBox="1">
            <a:spLocks noChangeArrowheads="1"/>
          </p:cNvSpPr>
          <p:nvPr/>
        </p:nvSpPr>
        <p:spPr bwMode="auto">
          <a:xfrm>
            <a:off x="4709333" y="1543843"/>
            <a:ext cx="2830647" cy="461665"/>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400" b="0" i="0" u="none" strike="noStrike" kern="1200" cap="none" spc="0" normalizeH="0" baseline="0" noProof="0" dirty="0">
                <a:ln>
                  <a:noFill/>
                </a:ln>
                <a:solidFill>
                  <a:srgbClr val="000000"/>
                </a:solidFill>
                <a:effectLst/>
                <a:uLnTx/>
                <a:uFillTx/>
                <a:latin typeface="+mn-lt"/>
                <a:ea typeface="MS PGothic" panose="020B0600070205080204" charset="-128"/>
                <a:cs typeface="+mn-cs"/>
              </a:rPr>
              <a:t>Program Counter</a:t>
            </a:r>
            <a:endParaRPr kumimoji="0" lang="en-US" altLang="en-US" sz="24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p:txBody>
      </p:sp>
      <p:sp>
        <p:nvSpPr>
          <p:cNvPr id="34" name="TextBox 21"/>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endParaRPr lang="en-US" altLang="zh-CN" sz="1500" dirty="0">
              <a:solidFill>
                <a:srgbClr val="00B0F0"/>
              </a:solidFill>
            </a:endParaRPr>
          </a:p>
          <a:p>
            <a:pPr algn="r">
              <a:spcBef>
                <a:spcPct val="0"/>
              </a:spcBef>
              <a:buFontTx/>
              <a:buNone/>
            </a:pPr>
            <a:r>
              <a:rPr lang="en-US" altLang="zh-CN" sz="1500" dirty="0">
                <a:solidFill>
                  <a:srgbClr val="00B0F0"/>
                </a:solidFill>
              </a:rPr>
              <a:t>onur-digitaldesign_comparch-2021-lecture18-branch-prediction-ii-afterlecture.pdf</a:t>
            </a:r>
            <a:endParaRPr lang="en-US" altLang="zh-CN" sz="1500" dirty="0">
              <a:solidFill>
                <a:srgbClr val="00B0F0"/>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38" name="Title 1"/>
          <p:cNvSpPr>
            <a:spLocks noGrp="1" noChangeArrowheads="1"/>
          </p:cNvSpPr>
          <p:nvPr>
            <p:ph type="title"/>
          </p:nvPr>
        </p:nvSpPr>
        <p:spPr/>
        <p:txBody>
          <a:bodyPr/>
          <a:lstStyle/>
          <a:p>
            <a:r>
              <a:rPr lang="en-US" altLang="en-US"/>
              <a:t>Scoreboard Example</a:t>
            </a:r>
            <a:endParaRPr lang="en-US" altLang="en-US"/>
          </a:p>
        </p:txBody>
      </p:sp>
      <p:sp>
        <p:nvSpPr>
          <p:cNvPr id="167939"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pic>
        <p:nvPicPr>
          <p:cNvPr id="16794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7942" name="Line 5"/>
          <p:cNvSpPr>
            <a:spLocks noChangeShapeType="1"/>
          </p:cNvSpPr>
          <p:nvPr/>
        </p:nvSpPr>
        <p:spPr bwMode="auto">
          <a:xfrm>
            <a:off x="0" y="4191000"/>
            <a:ext cx="16764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943" name="Line 5"/>
          <p:cNvSpPr>
            <a:spLocks noChangeShapeType="1"/>
          </p:cNvSpPr>
          <p:nvPr/>
        </p:nvSpPr>
        <p:spPr bwMode="auto">
          <a:xfrm>
            <a:off x="0" y="6858000"/>
            <a:ext cx="29718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944" name="Rectangle 4"/>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7945" name="Rectangle 4"/>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7946" name="Rectangle 4"/>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7947" name="Rectangle 4"/>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7948" name="Rectangle 4"/>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7949" name="Rectangle 4"/>
          <p:cNvSpPr>
            <a:spLocks noChangeArrowheads="1"/>
          </p:cNvSpPr>
          <p:nvPr/>
        </p:nvSpPr>
        <p:spPr bwMode="auto">
          <a:xfrm>
            <a:off x="5537200" y="6000750"/>
            <a:ext cx="27432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F0 from MUL.D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5" name="Line 5"/>
          <p:cNvSpPr>
            <a:spLocks noChangeShapeType="1"/>
          </p:cNvSpPr>
          <p:nvPr/>
        </p:nvSpPr>
        <p:spPr bwMode="auto">
          <a:xfrm>
            <a:off x="8534400" y="4455339"/>
            <a:ext cx="584200" cy="0"/>
          </a:xfrm>
          <a:prstGeom prst="line">
            <a:avLst/>
          </a:prstGeom>
          <a:noFill/>
          <a:ln w="57150">
            <a:solidFill>
              <a:srgbClr val="FFC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Line 5"/>
          <p:cNvSpPr>
            <a:spLocks noChangeShapeType="1"/>
          </p:cNvSpPr>
          <p:nvPr/>
        </p:nvSpPr>
        <p:spPr bwMode="auto">
          <a:xfrm>
            <a:off x="4953000" y="4650485"/>
            <a:ext cx="1295400" cy="0"/>
          </a:xfrm>
          <a:prstGeom prst="line">
            <a:avLst/>
          </a:prstGeom>
          <a:noFill/>
          <a:ln w="57150">
            <a:solidFill>
              <a:srgbClr val="FFC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 name="Line 5"/>
          <p:cNvSpPr>
            <a:spLocks noChangeShapeType="1"/>
          </p:cNvSpPr>
          <p:nvPr/>
        </p:nvSpPr>
        <p:spPr bwMode="auto">
          <a:xfrm>
            <a:off x="7848600" y="5997459"/>
            <a:ext cx="304800" cy="0"/>
          </a:xfrm>
          <a:prstGeom prst="line">
            <a:avLst/>
          </a:prstGeom>
          <a:noFill/>
          <a:ln w="57150">
            <a:solidFill>
              <a:srgbClr val="FFC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 name="Line 5"/>
          <p:cNvSpPr>
            <a:spLocks noChangeShapeType="1"/>
          </p:cNvSpPr>
          <p:nvPr/>
        </p:nvSpPr>
        <p:spPr bwMode="auto">
          <a:xfrm>
            <a:off x="7848600" y="6858000"/>
            <a:ext cx="304800" cy="0"/>
          </a:xfrm>
          <a:prstGeom prst="line">
            <a:avLst/>
          </a:prstGeom>
          <a:noFill/>
          <a:ln w="57150">
            <a:solidFill>
              <a:srgbClr val="FFC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Line 5"/>
          <p:cNvSpPr>
            <a:spLocks noChangeShapeType="1"/>
          </p:cNvSpPr>
          <p:nvPr/>
        </p:nvSpPr>
        <p:spPr bwMode="auto">
          <a:xfrm>
            <a:off x="8686800" y="6553200"/>
            <a:ext cx="304800" cy="0"/>
          </a:xfrm>
          <a:prstGeom prst="line">
            <a:avLst/>
          </a:prstGeom>
          <a:noFill/>
          <a:ln w="57150">
            <a:solidFill>
              <a:srgbClr val="FFC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Rectangle 4"/>
          <p:cNvSpPr>
            <a:spLocks noChangeArrowheads="1"/>
          </p:cNvSpPr>
          <p:nvPr/>
        </p:nvSpPr>
        <p:spPr bwMode="auto">
          <a:xfrm>
            <a:off x="3429000" y="5114130"/>
            <a:ext cx="49149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FFC000"/>
                </a:solidFill>
              </a:rPr>
              <a:t>these No’s for ops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14488"/>
            <a:ext cx="9144000" cy="525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Title 1"/>
          <p:cNvSpPr>
            <a:spLocks noGrp="1" noChangeArrowheads="1"/>
          </p:cNvSpPr>
          <p:nvPr>
            <p:ph type="title"/>
          </p:nvPr>
        </p:nvSpPr>
        <p:spPr/>
        <p:txBody>
          <a:bodyPr/>
          <a:lstStyle/>
          <a:p>
            <a:r>
              <a:rPr lang="en-US" altLang="en-US"/>
              <a:t>Scoreboard Example</a:t>
            </a:r>
            <a:endParaRPr lang="en-US" altLang="en-US"/>
          </a:p>
        </p:txBody>
      </p:sp>
      <p:sp>
        <p:nvSpPr>
          <p:cNvPr id="168963" name="AutoShape 5"/>
          <p:cNvSpPr>
            <a:spLocks noChangeArrowheads="1"/>
          </p:cNvSpPr>
          <p:nvPr/>
        </p:nvSpPr>
        <p:spPr bwMode="auto">
          <a:xfrm>
            <a:off x="3276600" y="4648200"/>
            <a:ext cx="533400" cy="1143000"/>
          </a:xfrm>
          <a:prstGeom prst="roundRect">
            <a:avLst>
              <a:gd name="adj" fmla="val 16667"/>
            </a:avLst>
          </a:prstGeom>
          <a:noFill/>
          <a:ln w="57150">
            <a:solidFill>
              <a:srgbClr val="00B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8964" name="AutoShape 5"/>
          <p:cNvSpPr>
            <a:spLocks noChangeArrowheads="1"/>
          </p:cNvSpPr>
          <p:nvPr/>
        </p:nvSpPr>
        <p:spPr bwMode="auto">
          <a:xfrm>
            <a:off x="1295400" y="6248400"/>
            <a:ext cx="5410200" cy="334963"/>
          </a:xfrm>
          <a:prstGeom prst="roundRect">
            <a:avLst>
              <a:gd name="adj" fmla="val 16667"/>
            </a:avLst>
          </a:prstGeom>
          <a:noFill/>
          <a:ln w="57150">
            <a:solidFill>
              <a:srgbClr val="00B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20" name="Picture 19"/>
          <p:cNvPicPr>
            <a:picLocks noChangeAspect="1"/>
          </p:cNvPicPr>
          <p:nvPr/>
        </p:nvPicPr>
        <p:blipFill>
          <a:blip r:embed="rId2"/>
          <a:stretch>
            <a:fillRect/>
          </a:stretch>
        </p:blipFill>
        <p:spPr>
          <a:xfrm>
            <a:off x="3611112" y="2793988"/>
            <a:ext cx="5532888" cy="635012"/>
          </a:xfrm>
          <a:prstGeom prst="rect">
            <a:avLst/>
          </a:prstGeom>
          <a:effectLst>
            <a:glow rad="228600">
              <a:schemeClr val="accent1">
                <a:satMod val="175000"/>
                <a:alpha val="40000"/>
              </a:schemeClr>
            </a:glow>
          </a:effectLst>
        </p:spPr>
      </p:pic>
      <p:sp>
        <p:nvSpPr>
          <p:cNvPr id="168966" name="Rectangle 4"/>
          <p:cNvSpPr>
            <a:spLocks noChangeArrowheads="1"/>
          </p:cNvSpPr>
          <p:nvPr/>
        </p:nvSpPr>
        <p:spPr bwMode="auto">
          <a:xfrm>
            <a:off x="3810000" y="4256088"/>
            <a:ext cx="4648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rPr>
              <a:t>check destination registers </a:t>
            </a:r>
            <a:endPar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14488"/>
            <a:ext cx="9144000" cy="525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6" name="Title 1"/>
          <p:cNvSpPr>
            <a:spLocks noGrp="1" noChangeArrowheads="1"/>
          </p:cNvSpPr>
          <p:nvPr>
            <p:ph type="title"/>
          </p:nvPr>
        </p:nvSpPr>
        <p:spPr/>
        <p:txBody>
          <a:bodyPr/>
          <a:lstStyle/>
          <a:p>
            <a:r>
              <a:rPr lang="en-US" altLang="en-US"/>
              <a:t>Scoreboard Example</a:t>
            </a:r>
            <a:endParaRPr lang="en-US" altLang="en-US"/>
          </a:p>
        </p:txBody>
      </p:sp>
      <p:sp>
        <p:nvSpPr>
          <p:cNvPr id="169987" name="AutoShape 5"/>
          <p:cNvSpPr>
            <a:spLocks noChangeArrowheads="1"/>
          </p:cNvSpPr>
          <p:nvPr/>
        </p:nvSpPr>
        <p:spPr bwMode="auto">
          <a:xfrm>
            <a:off x="3276600" y="4648200"/>
            <a:ext cx="533400" cy="1143000"/>
          </a:xfrm>
          <a:prstGeom prst="roundRect">
            <a:avLst>
              <a:gd name="adj" fmla="val 16667"/>
            </a:avLst>
          </a:prstGeom>
          <a:noFill/>
          <a:ln w="57150">
            <a:solidFill>
              <a:srgbClr val="00B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9988" name="AutoShape 5"/>
          <p:cNvSpPr>
            <a:spLocks noChangeArrowheads="1"/>
          </p:cNvSpPr>
          <p:nvPr/>
        </p:nvSpPr>
        <p:spPr bwMode="auto">
          <a:xfrm>
            <a:off x="0" y="4648200"/>
            <a:ext cx="685800" cy="1143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69989" name="AutoShape 5"/>
          <p:cNvSpPr>
            <a:spLocks noChangeArrowheads="1"/>
          </p:cNvSpPr>
          <p:nvPr/>
        </p:nvSpPr>
        <p:spPr bwMode="auto">
          <a:xfrm>
            <a:off x="1295400" y="6248400"/>
            <a:ext cx="5410200" cy="334963"/>
          </a:xfrm>
          <a:prstGeom prst="roundRect">
            <a:avLst>
              <a:gd name="adj" fmla="val 16667"/>
            </a:avLst>
          </a:prstGeom>
          <a:noFill/>
          <a:ln w="57150">
            <a:solidFill>
              <a:srgbClr val="00B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20" name="Picture 19"/>
          <p:cNvPicPr>
            <a:picLocks noChangeAspect="1"/>
          </p:cNvPicPr>
          <p:nvPr/>
        </p:nvPicPr>
        <p:blipFill>
          <a:blip r:embed="rId2"/>
          <a:stretch>
            <a:fillRect/>
          </a:stretch>
        </p:blipFill>
        <p:spPr>
          <a:xfrm>
            <a:off x="3611112" y="2793988"/>
            <a:ext cx="5532888" cy="635012"/>
          </a:xfrm>
          <a:prstGeom prst="rect">
            <a:avLst/>
          </a:prstGeom>
          <a:effectLst>
            <a:glow rad="228600">
              <a:schemeClr val="accent1">
                <a:satMod val="175000"/>
                <a:alpha val="40000"/>
              </a:schemeClr>
            </a:glow>
          </a:effectLst>
        </p:spPr>
      </p:pic>
      <p:sp>
        <p:nvSpPr>
          <p:cNvPr id="169991" name="AutoShape 5"/>
          <p:cNvSpPr>
            <a:spLocks noChangeArrowheads="1"/>
          </p:cNvSpPr>
          <p:nvPr/>
        </p:nvSpPr>
        <p:spPr bwMode="auto">
          <a:xfrm>
            <a:off x="1295400" y="6523038"/>
            <a:ext cx="5410200" cy="334962"/>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9992" name="Rectangle 4"/>
          <p:cNvSpPr>
            <a:spLocks noChangeArrowheads="1"/>
          </p:cNvSpPr>
          <p:nvPr/>
        </p:nvSpPr>
        <p:spPr bwMode="auto">
          <a:xfrm>
            <a:off x="3810000" y="4256088"/>
            <a:ext cx="4648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rPr>
              <a:t>check destination registers </a:t>
            </a:r>
            <a:endPar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endParaRPr>
          </a:p>
        </p:txBody>
      </p:sp>
      <p:sp>
        <p:nvSpPr>
          <p:cNvPr id="169993" name="Rectangle 4"/>
          <p:cNvSpPr>
            <a:spLocks noChangeArrowheads="1"/>
          </p:cNvSpPr>
          <p:nvPr/>
        </p:nvSpPr>
        <p:spPr bwMode="auto">
          <a:xfrm>
            <a:off x="-76200" y="3738563"/>
            <a:ext cx="70104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check corresponding functional units</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00200"/>
            <a:ext cx="9144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0" name="Title 1"/>
          <p:cNvSpPr>
            <a:spLocks noGrp="1" noChangeArrowheads="1"/>
          </p:cNvSpPr>
          <p:nvPr>
            <p:ph type="title"/>
          </p:nvPr>
        </p:nvSpPr>
        <p:spPr/>
        <p:txBody>
          <a:bodyPr/>
          <a:lstStyle/>
          <a:p>
            <a:r>
              <a:rPr lang="en-US" altLang="en-US"/>
              <a:t>Scoreboard Example</a:t>
            </a:r>
            <a:endParaRPr lang="en-US" altLang="en-US"/>
          </a:p>
        </p:txBody>
      </p:sp>
      <p:sp>
        <p:nvSpPr>
          <p:cNvPr id="171011" name="Content Placeholder 2"/>
          <p:cNvSpPr>
            <a:spLocks noGrp="1" noChangeArrowheads="1"/>
          </p:cNvSpPr>
          <p:nvPr>
            <p:ph idx="1"/>
          </p:nvPr>
        </p:nvSpPr>
        <p:spPr/>
        <p:txBody>
          <a:bodyPr/>
          <a:lstStyle/>
          <a:p>
            <a:endParaRPr lang="en-US" altLang="en-US"/>
          </a:p>
          <a:p>
            <a:endParaRPr lang="en-US" altLang="en-US"/>
          </a:p>
          <a:p>
            <a:endParaRPr lang="en-US" altLang="en-US"/>
          </a:p>
          <a:p>
            <a:endParaRPr lang="en-US" altLang="en-US"/>
          </a:p>
          <a:p>
            <a:endParaRPr lang="en-US" altLang="en-US"/>
          </a:p>
          <a:p>
            <a:endParaRPr lang="en-US" altLang="en-US"/>
          </a:p>
        </p:txBody>
      </p:sp>
      <p:sp>
        <p:nvSpPr>
          <p:cNvPr id="171012" name="Rectangle 4"/>
          <p:cNvSpPr>
            <a:spLocks noChangeArrowheads="1"/>
          </p:cNvSpPr>
          <p:nvPr/>
        </p:nvSpPr>
        <p:spPr bwMode="auto">
          <a:xfrm>
            <a:off x="-11113" y="903288"/>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MUL.D is ready to write result</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1013" name="Rectangle 4"/>
          <p:cNvSpPr>
            <a:spLocks noChangeArrowheads="1"/>
          </p:cNvSpPr>
          <p:nvPr/>
        </p:nvSpPr>
        <p:spPr bwMode="auto">
          <a:xfrm>
            <a:off x="3200400"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1014" name="Rectangle 4"/>
          <p:cNvSpPr>
            <a:spLocks noChangeArrowheads="1"/>
          </p:cNvSpPr>
          <p:nvPr/>
        </p:nvSpPr>
        <p:spPr bwMode="auto">
          <a:xfrm>
            <a:off x="4267200"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1015" name="Rectangle 4"/>
          <p:cNvSpPr>
            <a:spLocks noChangeArrowheads="1"/>
          </p:cNvSpPr>
          <p:nvPr/>
        </p:nvSpPr>
        <p:spPr bwMode="auto">
          <a:xfrm>
            <a:off x="5334000" y="3733800"/>
            <a:ext cx="24003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1016" name="Rectangle 4"/>
          <p:cNvSpPr>
            <a:spLocks noChangeArrowheads="1"/>
          </p:cNvSpPr>
          <p:nvPr/>
        </p:nvSpPr>
        <p:spPr bwMode="auto">
          <a:xfrm>
            <a:off x="5919788"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1017" name="Rectangle 4"/>
          <p:cNvSpPr>
            <a:spLocks noChangeArrowheads="1"/>
          </p:cNvSpPr>
          <p:nvPr/>
        </p:nvSpPr>
        <p:spPr bwMode="auto">
          <a:xfrm>
            <a:off x="7011988" y="3733800"/>
            <a:ext cx="21209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1018" name="Line 5"/>
          <p:cNvSpPr>
            <a:spLocks noChangeShapeType="1"/>
          </p:cNvSpPr>
          <p:nvPr/>
        </p:nvSpPr>
        <p:spPr bwMode="auto">
          <a:xfrm>
            <a:off x="-11113" y="3048000"/>
            <a:ext cx="1676401"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1019" name="Line 5"/>
          <p:cNvSpPr>
            <a:spLocks noChangeShapeType="1"/>
          </p:cNvSpPr>
          <p:nvPr/>
        </p:nvSpPr>
        <p:spPr bwMode="auto">
          <a:xfrm>
            <a:off x="-11113" y="3276600"/>
            <a:ext cx="1676401"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00200"/>
            <a:ext cx="9132888"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4" name="Title 1"/>
          <p:cNvSpPr>
            <a:spLocks noGrp="1" noChangeArrowheads="1"/>
          </p:cNvSpPr>
          <p:nvPr>
            <p:ph type="title"/>
          </p:nvPr>
        </p:nvSpPr>
        <p:spPr/>
        <p:txBody>
          <a:bodyPr/>
          <a:lstStyle/>
          <a:p>
            <a:r>
              <a:rPr lang="en-US" altLang="en-US"/>
              <a:t>Scoreboard Example</a:t>
            </a:r>
            <a:endParaRPr lang="en-US" altLang="en-US"/>
          </a:p>
        </p:txBody>
      </p:sp>
      <p:sp>
        <p:nvSpPr>
          <p:cNvPr id="172035" name="Rectangle 4"/>
          <p:cNvSpPr>
            <a:spLocks noChangeArrowheads="1"/>
          </p:cNvSpPr>
          <p:nvPr/>
        </p:nvSpPr>
        <p:spPr bwMode="auto">
          <a:xfrm>
            <a:off x="-11113" y="903288"/>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DIV.D is ready to write result</a:t>
            </a:r>
            <a:endPar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2036" name="Rectangle 4"/>
          <p:cNvSpPr>
            <a:spLocks noChangeArrowheads="1"/>
          </p:cNvSpPr>
          <p:nvPr/>
        </p:nvSpPr>
        <p:spPr bwMode="auto">
          <a:xfrm>
            <a:off x="3200400"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2037" name="Rectangle 4"/>
          <p:cNvSpPr>
            <a:spLocks noChangeArrowheads="1"/>
          </p:cNvSpPr>
          <p:nvPr/>
        </p:nvSpPr>
        <p:spPr bwMode="auto">
          <a:xfrm>
            <a:off x="4267200"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2038" name="Rectangle 4"/>
          <p:cNvSpPr>
            <a:spLocks noChangeArrowheads="1"/>
          </p:cNvSpPr>
          <p:nvPr/>
        </p:nvSpPr>
        <p:spPr bwMode="auto">
          <a:xfrm>
            <a:off x="5334000" y="3733800"/>
            <a:ext cx="24003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2039" name="Rectangle 4"/>
          <p:cNvSpPr>
            <a:spLocks noChangeArrowheads="1"/>
          </p:cNvSpPr>
          <p:nvPr/>
        </p:nvSpPr>
        <p:spPr bwMode="auto">
          <a:xfrm>
            <a:off x="5919788"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2040" name="Rectangle 4"/>
          <p:cNvSpPr>
            <a:spLocks noChangeArrowheads="1"/>
          </p:cNvSpPr>
          <p:nvPr/>
        </p:nvSpPr>
        <p:spPr bwMode="auto">
          <a:xfrm>
            <a:off x="7011988" y="3733800"/>
            <a:ext cx="21209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2041" name="Line 5"/>
          <p:cNvSpPr>
            <a:spLocks noChangeShapeType="1"/>
          </p:cNvSpPr>
          <p:nvPr/>
        </p:nvSpPr>
        <p:spPr bwMode="auto">
          <a:xfrm>
            <a:off x="0" y="3505200"/>
            <a:ext cx="16764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Line 5"/>
          <p:cNvSpPr>
            <a:spLocks noChangeShapeType="1"/>
          </p:cNvSpPr>
          <p:nvPr/>
        </p:nvSpPr>
        <p:spPr bwMode="auto">
          <a:xfrm>
            <a:off x="8828088" y="5715000"/>
            <a:ext cx="304800" cy="0"/>
          </a:xfrm>
          <a:prstGeom prst="line">
            <a:avLst/>
          </a:prstGeom>
          <a:noFill/>
          <a:ln w="57150">
            <a:solidFill>
              <a:srgbClr val="FFC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Rectangle 4"/>
          <p:cNvSpPr>
            <a:spLocks noChangeArrowheads="1"/>
          </p:cNvSpPr>
          <p:nvPr/>
        </p:nvSpPr>
        <p:spPr bwMode="auto">
          <a:xfrm>
            <a:off x="4302512" y="5257801"/>
            <a:ext cx="4841488" cy="1178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FFC000"/>
                </a:solidFill>
              </a:rPr>
              <a:t>F6 already read?</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scoreboard not for exam?!</a:t>
            </a:r>
            <a:endParaRPr lang="en-US" altLang="zh-CN" dirty="0"/>
          </a:p>
        </p:txBody>
      </p:sp>
      <p:pic>
        <p:nvPicPr>
          <p:cNvPr id="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42200" y="0"/>
            <a:ext cx="1701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scoreboard not for exam?!</a:t>
            </a:r>
            <a:endParaRPr lang="en-US" altLang="zh-CN" dirty="0"/>
          </a:p>
        </p:txBody>
      </p:sp>
      <p:pic>
        <p:nvPicPr>
          <p:cNvPr id="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42200" y="0"/>
            <a:ext cx="1701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4"/>
          <p:cNvSpPr>
            <a:spLocks noChangeArrowheads="1"/>
          </p:cNvSpPr>
          <p:nvPr/>
        </p:nvSpPr>
        <p:spPr bwMode="auto">
          <a:xfrm>
            <a:off x="0" y="3733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3600" b="1" dirty="0">
                <a:solidFill>
                  <a:srgbClr val="00B0F0"/>
                </a:solidFill>
              </a:rPr>
              <a:t>yet helpful for understanding the more sophisticated </a:t>
            </a:r>
            <a:r>
              <a:rPr lang="en-US" altLang="zh-CN" sz="3600" b="1" dirty="0" err="1">
                <a:solidFill>
                  <a:srgbClr val="00B0F0"/>
                </a:solidFill>
              </a:rPr>
              <a:t>Tomasulo’s</a:t>
            </a:r>
            <a:r>
              <a:rPr lang="en-US" altLang="zh-CN" sz="3600" b="1" dirty="0">
                <a:solidFill>
                  <a:srgbClr val="00B0F0"/>
                </a:solidFill>
              </a:rPr>
              <a:t> </a:t>
            </a:r>
            <a:r>
              <a:rPr lang="en-US" altLang="zh-CN" sz="3600" b="1" dirty="0" err="1">
                <a:solidFill>
                  <a:srgbClr val="00B0F0"/>
                </a:solidFill>
              </a:rPr>
              <a:t>Alg</a:t>
            </a:r>
            <a:endParaRPr lang="en-US" altLang="zh-CN" sz="3600" b="1" dirty="0">
              <a:solidFill>
                <a:srgbClr val="00B0F0"/>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09222" y="0"/>
            <a:ext cx="8325556" cy="6858000"/>
          </a:xfrm>
          <a:prstGeom prst="rect">
            <a:avLst/>
          </a:prstGeom>
        </p:spPr>
      </p:pic>
      <p:sp>
        <p:nvSpPr>
          <p:cNvPr id="2" name="Title 1"/>
          <p:cNvSpPr>
            <a:spLocks noGrp="1"/>
          </p:cNvSpPr>
          <p:nvPr>
            <p:ph type="title"/>
          </p:nvPr>
        </p:nvSpPr>
        <p:spPr/>
        <p:txBody>
          <a:bodyPr/>
          <a:lstStyle/>
          <a:p>
            <a:r>
              <a:rPr lang="en-US" dirty="0">
                <a:solidFill>
                  <a:srgbClr val="00B0F0"/>
                </a:solidFill>
              </a:rPr>
              <a:t>Tomasulo’s Algorithm</a:t>
            </a:r>
            <a:endParaRPr lang="en-US" dirty="0">
              <a:solidFill>
                <a:srgbClr val="00B0F0"/>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09222" y="0"/>
            <a:ext cx="8325556" cy="6858000"/>
          </a:xfrm>
          <a:prstGeom prst="rect">
            <a:avLst/>
          </a:prstGeom>
        </p:spPr>
      </p:pic>
      <p:sp>
        <p:nvSpPr>
          <p:cNvPr id="6" name="Content Placeholder 2"/>
          <p:cNvSpPr>
            <a:spLocks noGrp="1"/>
          </p:cNvSpPr>
          <p:nvPr>
            <p:ph idx="1"/>
          </p:nvPr>
        </p:nvSpPr>
        <p:spPr>
          <a:xfrm>
            <a:off x="0" y="0"/>
            <a:ext cx="9144000" cy="6126163"/>
          </a:xfrm>
        </p:spPr>
        <p:txBody>
          <a:bodyPr/>
          <a:lstStyle/>
          <a:p>
            <a:pPr marL="0" indent="0">
              <a:buNone/>
            </a:pPr>
            <a:r>
              <a:rPr lang="en-US" sz="2800" dirty="0">
                <a:solidFill>
                  <a:srgbClr val="00B0F0"/>
                </a:solidFill>
              </a:rPr>
              <a:t>queue </a:t>
            </a:r>
            <a:r>
              <a:rPr lang="en-US" sz="2800" dirty="0">
                <a:solidFill>
                  <a:srgbClr val="00B0F0"/>
                </a:solidFill>
              </a:rPr>
              <a:t>fetched instructions;</a:t>
            </a:r>
            <a:endParaRPr lang="en-US" sz="2800" dirty="0">
              <a:solidFill>
                <a:srgbClr val="00B0F0"/>
              </a:solidFill>
            </a:endParaRPr>
          </a:p>
          <a:p>
            <a:pPr marL="0" indent="0">
              <a:buNone/>
            </a:pPr>
            <a:r>
              <a:rPr lang="en-US" sz="2800" dirty="0">
                <a:solidFill>
                  <a:srgbClr val="00B0F0"/>
                </a:solidFill>
              </a:rPr>
              <a:t>issue an instruction if no structural hazard;</a:t>
            </a:r>
            <a:endParaRPr lang="en-US" sz="2800" dirty="0">
              <a:solidFill>
                <a:srgbClr val="00B0F0"/>
              </a:solidFill>
            </a:endParaRPr>
          </a:p>
        </p:txBody>
      </p:sp>
      <p:sp>
        <p:nvSpPr>
          <p:cNvPr id="7" name="AutoShape 5"/>
          <p:cNvSpPr>
            <a:spLocks noChangeArrowheads="1"/>
          </p:cNvSpPr>
          <p:nvPr/>
        </p:nvSpPr>
        <p:spPr bwMode="auto">
          <a:xfrm>
            <a:off x="3276600" y="1066800"/>
            <a:ext cx="990600" cy="5334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09222" y="0"/>
            <a:ext cx="8325556" cy="6858000"/>
          </a:xfrm>
          <a:prstGeom prst="rect">
            <a:avLst/>
          </a:prstGeom>
        </p:spPr>
      </p:pic>
      <p:sp>
        <p:nvSpPr>
          <p:cNvPr id="6" name="Content Placeholder 2"/>
          <p:cNvSpPr>
            <a:spLocks noGrp="1"/>
          </p:cNvSpPr>
          <p:nvPr>
            <p:ph idx="1"/>
          </p:nvPr>
        </p:nvSpPr>
        <p:spPr>
          <a:xfrm>
            <a:off x="0" y="0"/>
            <a:ext cx="9144000" cy="6126163"/>
          </a:xfrm>
        </p:spPr>
        <p:txBody>
          <a:bodyPr/>
          <a:lstStyle/>
          <a:p>
            <a:pPr marL="0" indent="0">
              <a:buNone/>
            </a:pPr>
            <a:r>
              <a:rPr lang="en-US" sz="2800" dirty="0">
                <a:solidFill>
                  <a:srgbClr val="00B0F0"/>
                </a:solidFill>
              </a:rPr>
              <a:t>queue </a:t>
            </a:r>
            <a:r>
              <a:rPr lang="en-US" sz="2800" dirty="0">
                <a:solidFill>
                  <a:srgbClr val="00B0F0"/>
                </a:solidFill>
              </a:rPr>
              <a:t>fetched instructions;</a:t>
            </a:r>
            <a:endParaRPr lang="en-US" sz="2800" dirty="0">
              <a:solidFill>
                <a:srgbClr val="00B0F0"/>
              </a:solidFill>
            </a:endParaRPr>
          </a:p>
          <a:p>
            <a:pPr marL="0" indent="0">
              <a:buNone/>
            </a:pPr>
            <a:r>
              <a:rPr lang="en-US" sz="2800" dirty="0">
                <a:solidFill>
                  <a:srgbClr val="00B0F0"/>
                </a:solidFill>
              </a:rPr>
              <a:t>issue an instruction if no </a:t>
            </a:r>
            <a:r>
              <a:rPr lang="en-US" sz="2800" dirty="0">
                <a:solidFill>
                  <a:srgbClr val="FFC000"/>
                </a:solidFill>
              </a:rPr>
              <a:t>structural hazard</a:t>
            </a:r>
            <a:r>
              <a:rPr lang="en-US" sz="2800" dirty="0">
                <a:solidFill>
                  <a:srgbClr val="00B0F0"/>
                </a:solidFill>
              </a:rPr>
              <a:t>;</a:t>
            </a:r>
            <a:endParaRPr lang="en-US" sz="2800" dirty="0">
              <a:solidFill>
                <a:srgbClr val="00B0F0"/>
              </a:solidFill>
            </a:endParaRPr>
          </a:p>
          <a:p>
            <a:pPr marL="0" indent="0">
              <a:buNone/>
            </a:pPr>
            <a:endParaRPr lang="en-US" sz="2800" dirty="0">
              <a:solidFill>
                <a:srgbClr val="00B0F0"/>
              </a:solidFill>
            </a:endParaRPr>
          </a:p>
        </p:txBody>
      </p:sp>
      <p:sp>
        <p:nvSpPr>
          <p:cNvPr id="7" name="AutoShape 5"/>
          <p:cNvSpPr>
            <a:spLocks noChangeArrowheads="1"/>
          </p:cNvSpPr>
          <p:nvPr/>
        </p:nvSpPr>
        <p:spPr bwMode="auto">
          <a:xfrm>
            <a:off x="3276600" y="1066800"/>
            <a:ext cx="990600" cy="5334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5" name="椭圆 8"/>
          <p:cNvSpPr/>
          <p:nvPr/>
        </p:nvSpPr>
        <p:spPr>
          <a:xfrm>
            <a:off x="4114800" y="2286000"/>
            <a:ext cx="1524000" cy="5334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8" name="椭圆 8"/>
          <p:cNvSpPr/>
          <p:nvPr/>
        </p:nvSpPr>
        <p:spPr>
          <a:xfrm>
            <a:off x="304800" y="2743200"/>
            <a:ext cx="3200400" cy="13716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9" name="椭圆 8"/>
          <p:cNvSpPr/>
          <p:nvPr/>
        </p:nvSpPr>
        <p:spPr>
          <a:xfrm>
            <a:off x="2667000" y="4495800"/>
            <a:ext cx="5410200" cy="1508629"/>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altLang="en-US" dirty="0">
                <a:latin typeface="+mn-lt"/>
                <a:ea typeface="MS PGothic" panose="020B0600070205080204" charset="-128"/>
              </a:rPr>
              <a:t>1-bit Predictor</a:t>
            </a:r>
            <a:endParaRPr lang="en-US" altLang="en-US" dirty="0">
              <a:latin typeface="+mn-lt"/>
              <a:ea typeface="MS PGothic" panose="020B0600070205080204" charset="-128"/>
            </a:endParaRPr>
          </a:p>
        </p:txBody>
      </p:sp>
      <p:sp>
        <p:nvSpPr>
          <p:cNvPr id="74755" name="Slide Number Placeholder 3"/>
          <p:cNvSpPr>
            <a:spLocks noGrp="1"/>
          </p:cNvSpPr>
          <p:nvPr>
            <p:ph type="sldNum" sz="quarter" idx="11"/>
          </p:nvPr>
        </p:nvSpPr>
        <p:spPr>
          <a:xfrm>
            <a:off x="3055157" y="6762750"/>
            <a:ext cx="2895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9E3D86A-05DB-AF41-A064-A629D0DE4553}" type="slidenum">
              <a:rPr kumimoji="0" lang="en-US" altLang="en-US" sz="1600" b="0" i="0" u="none" strike="noStrike" kern="1200" cap="none" spc="0" normalizeH="0" baseline="0" noProof="0">
                <a:ln>
                  <a:noFill/>
                </a:ln>
                <a:solidFill>
                  <a:srgbClr val="000000"/>
                </a:solidFill>
                <a:effectLst/>
                <a:uLnTx/>
                <a:uFillTx/>
                <a:latin typeface="+mn-lt"/>
                <a:ea typeface="MS PGothic" panose="020B0600070205080204" charset="-128"/>
                <a:cs typeface="+mn-cs"/>
              </a:rPr>
            </a:fld>
            <a:endParaRPr kumimoji="0" lang="en-US" altLang="en-US" sz="16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56" name="Rectangle 3"/>
          <p:cNvSpPr>
            <a:spLocks noChangeArrowheads="1"/>
          </p:cNvSpPr>
          <p:nvPr/>
        </p:nvSpPr>
        <p:spPr bwMode="auto">
          <a:xfrm>
            <a:off x="6026957" y="2651125"/>
            <a:ext cx="2133598" cy="16002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BTB:</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one target</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address per entry </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p:txBody>
      </p:sp>
      <p:sp>
        <p:nvSpPr>
          <p:cNvPr id="74757" name="Rectangle 4"/>
          <p:cNvSpPr>
            <a:spLocks noChangeArrowheads="1"/>
          </p:cNvSpPr>
          <p:nvPr/>
        </p:nvSpPr>
        <p:spPr bwMode="auto">
          <a:xfrm>
            <a:off x="235757" y="1584325"/>
            <a:ext cx="4419600" cy="3810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58" name="Rectangle 5"/>
          <p:cNvSpPr>
            <a:spLocks noChangeArrowheads="1"/>
          </p:cNvSpPr>
          <p:nvPr/>
        </p:nvSpPr>
        <p:spPr bwMode="auto">
          <a:xfrm>
            <a:off x="4350557" y="1584325"/>
            <a:ext cx="304800" cy="3810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59" name="Line 6"/>
          <p:cNvSpPr>
            <a:spLocks noChangeShapeType="1"/>
          </p:cNvSpPr>
          <p:nvPr/>
        </p:nvSpPr>
        <p:spPr bwMode="auto">
          <a:xfrm>
            <a:off x="4502957" y="1584325"/>
            <a:ext cx="0" cy="3810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60" name="Rectangle 7"/>
          <p:cNvSpPr>
            <a:spLocks noChangeArrowheads="1"/>
          </p:cNvSpPr>
          <p:nvPr/>
        </p:nvSpPr>
        <p:spPr bwMode="auto">
          <a:xfrm>
            <a:off x="2216957" y="1584325"/>
            <a:ext cx="2133600" cy="3810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BTB index</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p:txBody>
      </p:sp>
      <p:sp>
        <p:nvSpPr>
          <p:cNvPr id="74761" name="AutoShape 8"/>
          <p:cNvSpPr/>
          <p:nvPr/>
        </p:nvSpPr>
        <p:spPr bwMode="auto">
          <a:xfrm rot="5400000" flipV="1">
            <a:off x="1112057" y="1241425"/>
            <a:ext cx="228600" cy="1981200"/>
          </a:xfrm>
          <a:prstGeom prst="rightBrace">
            <a:avLst>
              <a:gd name="adj1" fmla="val 72222"/>
              <a:gd name="adj2" fmla="val 50000"/>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62" name="AutoShape 9"/>
          <p:cNvSpPr/>
          <p:nvPr/>
        </p:nvSpPr>
        <p:spPr bwMode="auto">
          <a:xfrm rot="5400000" flipV="1">
            <a:off x="3169457" y="1165225"/>
            <a:ext cx="228600" cy="2133600"/>
          </a:xfrm>
          <a:prstGeom prst="rightBrace">
            <a:avLst>
              <a:gd name="adj1" fmla="val 77778"/>
              <a:gd name="adj2" fmla="val 50000"/>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63" name="Freeform 10"/>
          <p:cNvSpPr/>
          <p:nvPr/>
        </p:nvSpPr>
        <p:spPr bwMode="auto">
          <a:xfrm>
            <a:off x="3283757" y="2346325"/>
            <a:ext cx="609600" cy="1143000"/>
          </a:xfrm>
          <a:custGeom>
            <a:avLst/>
            <a:gdLst>
              <a:gd name="T0" fmla="*/ 0 w 384"/>
              <a:gd name="T1" fmla="*/ 0 h 1440"/>
              <a:gd name="T2" fmla="*/ 0 w 384"/>
              <a:gd name="T3" fmla="*/ 2147483647 h 1440"/>
              <a:gd name="T4" fmla="*/ 2147483647 w 384"/>
              <a:gd name="T5" fmla="*/ 2147483647 h 1440"/>
              <a:gd name="T6" fmla="*/ 0 60000 65536"/>
              <a:gd name="T7" fmla="*/ 0 60000 65536"/>
              <a:gd name="T8" fmla="*/ 0 60000 65536"/>
              <a:gd name="T9" fmla="*/ 0 w 384"/>
              <a:gd name="T10" fmla="*/ 0 h 1440"/>
              <a:gd name="T11" fmla="*/ 384 w 384"/>
              <a:gd name="T12" fmla="*/ 1440 h 1440"/>
            </a:gdLst>
            <a:ahLst/>
            <a:cxnLst>
              <a:cxn ang="T6">
                <a:pos x="T0" y="T1"/>
              </a:cxn>
              <a:cxn ang="T7">
                <a:pos x="T2" y="T3"/>
              </a:cxn>
              <a:cxn ang="T8">
                <a:pos x="T4" y="T5"/>
              </a:cxn>
            </a:cxnLst>
            <a:rect l="T9" t="T10" r="T11" b="T12"/>
            <a:pathLst>
              <a:path w="384" h="1440">
                <a:moveTo>
                  <a:pt x="0" y="0"/>
                </a:moveTo>
                <a:lnTo>
                  <a:pt x="0" y="1440"/>
                </a:lnTo>
                <a:lnTo>
                  <a:pt x="384" y="1440"/>
                </a:lnTo>
              </a:path>
            </a:pathLst>
          </a:custGeom>
          <a:noFill/>
          <a:ln w="19050">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64" name="Line 11"/>
          <p:cNvSpPr>
            <a:spLocks noChangeShapeType="1"/>
          </p:cNvSpPr>
          <p:nvPr/>
        </p:nvSpPr>
        <p:spPr bwMode="auto">
          <a:xfrm flipH="1">
            <a:off x="3131357" y="3032125"/>
            <a:ext cx="304800" cy="1524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65" name="Text Box 12"/>
          <p:cNvSpPr txBox="1">
            <a:spLocks noChangeArrowheads="1"/>
          </p:cNvSpPr>
          <p:nvPr/>
        </p:nvSpPr>
        <p:spPr bwMode="auto">
          <a:xfrm>
            <a:off x="2463020" y="2733675"/>
            <a:ext cx="9541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400" b="0" i="0" u="none" strike="noStrike" kern="1200" cap="none" spc="0" normalizeH="0" baseline="0" noProof="0">
                <a:ln>
                  <a:noFill/>
                </a:ln>
                <a:solidFill>
                  <a:srgbClr val="000000"/>
                </a:solidFill>
                <a:effectLst/>
                <a:uLnTx/>
                <a:uFillTx/>
                <a:latin typeface="+mn-lt"/>
                <a:ea typeface="MS PGothic" panose="020B0600070205080204" charset="-128"/>
                <a:cs typeface="+mn-cs"/>
              </a:rPr>
              <a:t>N-bit</a:t>
            </a:r>
            <a:endParaRPr kumimoji="0" lang="en-US" altLang="en-US" sz="24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66" name="Line 13"/>
          <p:cNvSpPr>
            <a:spLocks noChangeShapeType="1"/>
          </p:cNvSpPr>
          <p:nvPr/>
        </p:nvSpPr>
        <p:spPr bwMode="auto">
          <a:xfrm rot="5400000">
            <a:off x="6538132" y="4632325"/>
            <a:ext cx="762000"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67" name="Rectangle 14"/>
          <p:cNvSpPr>
            <a:spLocks noChangeArrowheads="1"/>
          </p:cNvSpPr>
          <p:nvPr/>
        </p:nvSpPr>
        <p:spPr bwMode="auto">
          <a:xfrm>
            <a:off x="3893357" y="2651125"/>
            <a:ext cx="1447800" cy="16002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tag</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table</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p:txBody>
      </p:sp>
      <p:sp>
        <p:nvSpPr>
          <p:cNvPr id="74768" name="AutoShape 15"/>
          <p:cNvSpPr>
            <a:spLocks noChangeArrowheads="1"/>
          </p:cNvSpPr>
          <p:nvPr/>
        </p:nvSpPr>
        <p:spPr bwMode="auto">
          <a:xfrm>
            <a:off x="6538132" y="5013325"/>
            <a:ext cx="1295400" cy="4572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30000" noProof="0">
                <a:ln>
                  <a:noFill/>
                </a:ln>
                <a:solidFill>
                  <a:srgbClr val="000000"/>
                </a:solidFill>
                <a:effectLst/>
                <a:uLnTx/>
                <a:uFillTx/>
                <a:latin typeface="+mn-lt"/>
                <a:ea typeface="MS PGothic" panose="020B0600070205080204" charset="-128"/>
                <a:cs typeface="+mn-cs"/>
              </a:rPr>
              <a:t>1         0</a:t>
            </a:r>
            <a:endParaRPr kumimoji="0" lang="en-US" altLang="en-US" sz="1800" b="0" i="0" u="none" strike="noStrike" kern="1200" cap="none" spc="0" normalizeH="0" baseline="30000" noProof="0">
              <a:ln>
                <a:noFill/>
              </a:ln>
              <a:solidFill>
                <a:srgbClr val="000000"/>
              </a:solidFill>
              <a:effectLst/>
              <a:uLnTx/>
              <a:uFillTx/>
              <a:latin typeface="+mn-lt"/>
              <a:ea typeface="MS PGothic" panose="020B0600070205080204" charset="-128"/>
              <a:cs typeface="+mn-cs"/>
            </a:endParaRPr>
          </a:p>
        </p:txBody>
      </p:sp>
      <p:sp>
        <p:nvSpPr>
          <p:cNvPr id="74769" name="Freeform 16"/>
          <p:cNvSpPr/>
          <p:nvPr/>
        </p:nvSpPr>
        <p:spPr bwMode="auto">
          <a:xfrm>
            <a:off x="7452532" y="4632325"/>
            <a:ext cx="762000" cy="381000"/>
          </a:xfrm>
          <a:custGeom>
            <a:avLst/>
            <a:gdLst>
              <a:gd name="T0" fmla="*/ 2147483647 w 768"/>
              <a:gd name="T1" fmla="*/ 0 h 240"/>
              <a:gd name="T2" fmla="*/ 0 w 768"/>
              <a:gd name="T3" fmla="*/ 0 h 240"/>
              <a:gd name="T4" fmla="*/ 0 w 768"/>
              <a:gd name="T5" fmla="*/ 2147483647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0"/>
                </a:moveTo>
                <a:lnTo>
                  <a:pt x="0" y="0"/>
                </a:lnTo>
                <a:lnTo>
                  <a:pt x="0" y="24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70" name="Text Box 17"/>
          <p:cNvSpPr txBox="1">
            <a:spLocks noChangeArrowheads="1"/>
          </p:cNvSpPr>
          <p:nvPr/>
        </p:nvSpPr>
        <p:spPr bwMode="auto">
          <a:xfrm>
            <a:off x="8035145" y="4410075"/>
            <a:ext cx="1032655" cy="461665"/>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400" b="0" i="0" u="none" strike="noStrike" kern="1200" cap="none" spc="0" normalizeH="0" baseline="0" noProof="0" dirty="0">
                <a:ln>
                  <a:noFill/>
                </a:ln>
                <a:solidFill>
                  <a:srgbClr val="000000"/>
                </a:solidFill>
                <a:effectLst/>
                <a:uLnTx/>
                <a:uFillTx/>
                <a:latin typeface="+mn-lt"/>
                <a:ea typeface="MS PGothic" panose="020B0600070205080204" charset="-128"/>
                <a:cs typeface="+mn-cs"/>
              </a:rPr>
              <a:t>PC+4</a:t>
            </a:r>
            <a:endParaRPr kumimoji="0" lang="en-US" altLang="en-US" sz="24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p:txBody>
      </p:sp>
      <p:sp>
        <p:nvSpPr>
          <p:cNvPr id="74771" name="Line 18"/>
          <p:cNvSpPr>
            <a:spLocks noChangeShapeType="1"/>
          </p:cNvSpPr>
          <p:nvPr/>
        </p:nvSpPr>
        <p:spPr bwMode="auto">
          <a:xfrm>
            <a:off x="7212820" y="5470525"/>
            <a:ext cx="0" cy="6096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72" name="Text Box 19"/>
          <p:cNvSpPr txBox="1">
            <a:spLocks noChangeArrowheads="1"/>
          </p:cNvSpPr>
          <p:nvPr/>
        </p:nvSpPr>
        <p:spPr bwMode="auto">
          <a:xfrm>
            <a:off x="6704820" y="5934075"/>
            <a:ext cx="12682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400" b="0" i="0" u="none" strike="noStrike" kern="1200" cap="none" spc="0" normalizeH="0" baseline="0" noProof="0">
                <a:ln>
                  <a:noFill/>
                </a:ln>
                <a:solidFill>
                  <a:srgbClr val="000000"/>
                </a:solidFill>
                <a:effectLst/>
                <a:uLnTx/>
                <a:uFillTx/>
                <a:latin typeface="+mn-lt"/>
                <a:ea typeface="MS PGothic" panose="020B0600070205080204" charset="-128"/>
                <a:cs typeface="+mn-cs"/>
              </a:rPr>
              <a:t>nextPC</a:t>
            </a:r>
            <a:endParaRPr kumimoji="0" lang="en-US" altLang="en-US" sz="24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73" name="Oval 20"/>
          <p:cNvSpPr>
            <a:spLocks noChangeArrowheads="1"/>
          </p:cNvSpPr>
          <p:nvPr/>
        </p:nvSpPr>
        <p:spPr bwMode="auto">
          <a:xfrm>
            <a:off x="4274357" y="4937125"/>
            <a:ext cx="609600" cy="609600"/>
          </a:xfrm>
          <a:prstGeom prst="ellipse">
            <a:avLst/>
          </a:prstGeom>
          <a:solidFill>
            <a:schemeClr val="bg1"/>
          </a:solidFill>
          <a:ln w="19050">
            <a:solidFill>
              <a:schemeClr val="tx1"/>
            </a:solidFill>
            <a:round/>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74" name="Freeform 21"/>
          <p:cNvSpPr/>
          <p:nvPr/>
        </p:nvSpPr>
        <p:spPr bwMode="auto">
          <a:xfrm>
            <a:off x="1226357" y="2346325"/>
            <a:ext cx="3048000" cy="2895600"/>
          </a:xfrm>
          <a:custGeom>
            <a:avLst/>
            <a:gdLst>
              <a:gd name="T0" fmla="*/ 0 w 1920"/>
              <a:gd name="T1" fmla="*/ 0 h 2112"/>
              <a:gd name="T2" fmla="*/ 0 w 1920"/>
              <a:gd name="T3" fmla="*/ 2147483647 h 2112"/>
              <a:gd name="T4" fmla="*/ 2147483647 w 1920"/>
              <a:gd name="T5" fmla="*/ 2147483647 h 2112"/>
              <a:gd name="T6" fmla="*/ 0 60000 65536"/>
              <a:gd name="T7" fmla="*/ 0 60000 65536"/>
              <a:gd name="T8" fmla="*/ 0 60000 65536"/>
              <a:gd name="T9" fmla="*/ 0 w 1920"/>
              <a:gd name="T10" fmla="*/ 0 h 2112"/>
              <a:gd name="T11" fmla="*/ 1920 w 1920"/>
              <a:gd name="T12" fmla="*/ 2112 h 2112"/>
            </a:gdLst>
            <a:ahLst/>
            <a:cxnLst>
              <a:cxn ang="T6">
                <a:pos x="T0" y="T1"/>
              </a:cxn>
              <a:cxn ang="T7">
                <a:pos x="T2" y="T3"/>
              </a:cxn>
              <a:cxn ang="T8">
                <a:pos x="T4" y="T5"/>
              </a:cxn>
            </a:cxnLst>
            <a:rect l="T9" t="T10" r="T11" b="T12"/>
            <a:pathLst>
              <a:path w="1920" h="2112">
                <a:moveTo>
                  <a:pt x="0" y="0"/>
                </a:moveTo>
                <a:lnTo>
                  <a:pt x="0" y="2112"/>
                </a:lnTo>
                <a:lnTo>
                  <a:pt x="1920" y="2112"/>
                </a:lnTo>
              </a:path>
            </a:pathLst>
          </a:custGeom>
          <a:noFill/>
          <a:ln w="19050">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75" name="Line 22"/>
          <p:cNvSpPr>
            <a:spLocks noChangeShapeType="1"/>
          </p:cNvSpPr>
          <p:nvPr/>
        </p:nvSpPr>
        <p:spPr bwMode="auto">
          <a:xfrm>
            <a:off x="4579157" y="4251325"/>
            <a:ext cx="0" cy="6858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76" name="Line 23"/>
          <p:cNvSpPr>
            <a:spLocks noChangeShapeType="1"/>
          </p:cNvSpPr>
          <p:nvPr/>
        </p:nvSpPr>
        <p:spPr bwMode="auto">
          <a:xfrm>
            <a:off x="4883957" y="5241925"/>
            <a:ext cx="914400"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78" name="Rectangle 25"/>
          <p:cNvSpPr>
            <a:spLocks noChangeArrowheads="1"/>
          </p:cNvSpPr>
          <p:nvPr/>
        </p:nvSpPr>
        <p:spPr bwMode="auto">
          <a:xfrm>
            <a:off x="235757" y="1584325"/>
            <a:ext cx="1981200" cy="3810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tag</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79" name="Rectangle 26"/>
          <p:cNvSpPr>
            <a:spLocks noChangeArrowheads="1"/>
          </p:cNvSpPr>
          <p:nvPr/>
        </p:nvSpPr>
        <p:spPr bwMode="auto">
          <a:xfrm>
            <a:off x="5341157" y="2651125"/>
            <a:ext cx="685800" cy="16002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i="0" u="none" strike="noStrike" kern="1200" cap="none" spc="0" normalizeH="0" baseline="0" noProof="0" dirty="0">
                <a:ln>
                  <a:noFill/>
                </a:ln>
                <a:solidFill>
                  <a:srgbClr val="00B0F0"/>
                </a:solidFill>
                <a:effectLst/>
                <a:uLnTx/>
                <a:uFillTx/>
                <a:latin typeface="+mn-lt"/>
                <a:ea typeface="MS PGothic" panose="020B0600070205080204" charset="-128"/>
                <a:cs typeface="+mn-cs"/>
              </a:rPr>
              <a:t>BHT:</a:t>
            </a:r>
            <a:endParaRPr kumimoji="0" lang="en-US" altLang="en-US" sz="180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lang="en-US" altLang="en-US" sz="1800" dirty="0">
                <a:solidFill>
                  <a:srgbClr val="00B0F0"/>
                </a:solidFill>
                <a:latin typeface="+mn-lt"/>
              </a:rPr>
              <a:t>o</a:t>
            </a:r>
            <a:r>
              <a:rPr kumimoji="0" lang="en-US" altLang="en-US" sz="1800" i="0" u="none" strike="noStrike" kern="1200" cap="none" spc="0" normalizeH="0" baseline="0" noProof="0" dirty="0">
                <a:ln>
                  <a:noFill/>
                </a:ln>
                <a:solidFill>
                  <a:srgbClr val="00B0F0"/>
                </a:solidFill>
                <a:effectLst/>
                <a:uLnTx/>
                <a:uFillTx/>
                <a:latin typeface="+mn-lt"/>
                <a:ea typeface="MS PGothic" panose="020B0600070205080204" charset="-128"/>
                <a:cs typeface="+mn-cs"/>
              </a:rPr>
              <a:t>ne</a:t>
            </a:r>
            <a:endParaRPr kumimoji="0" lang="en-US" altLang="en-US" sz="180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i="0" u="none" strike="noStrike" kern="1200" cap="none" spc="0" normalizeH="0" baseline="0" noProof="0" dirty="0">
                <a:ln>
                  <a:noFill/>
                </a:ln>
                <a:solidFill>
                  <a:srgbClr val="00B0F0"/>
                </a:solidFill>
                <a:effectLst/>
                <a:uLnTx/>
                <a:uFillTx/>
                <a:latin typeface="+mn-lt"/>
                <a:ea typeface="MS PGothic" panose="020B0600070205080204" charset="-128"/>
                <a:cs typeface="+mn-cs"/>
              </a:rPr>
              <a:t>bit</a:t>
            </a:r>
            <a:endParaRPr kumimoji="0" lang="en-US" altLang="en-US" sz="180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i="0" u="none" strike="noStrike" kern="1200" cap="none" spc="0" normalizeH="0" baseline="0" noProof="0" dirty="0">
                <a:ln>
                  <a:noFill/>
                </a:ln>
                <a:solidFill>
                  <a:srgbClr val="00B0F0"/>
                </a:solidFill>
                <a:effectLst/>
                <a:uLnTx/>
                <a:uFillTx/>
                <a:latin typeface="+mn-lt"/>
                <a:ea typeface="MS PGothic" panose="020B0600070205080204" charset="-128"/>
                <a:cs typeface="+mn-cs"/>
              </a:rPr>
              <a:t>per </a:t>
            </a:r>
            <a:endParaRPr kumimoji="0" lang="en-US" altLang="en-US" sz="180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i="0" u="none" strike="noStrike" kern="1200" cap="none" spc="0" normalizeH="0" baseline="0" noProof="0" dirty="0">
                <a:ln>
                  <a:noFill/>
                </a:ln>
                <a:solidFill>
                  <a:srgbClr val="00B0F0"/>
                </a:solidFill>
                <a:effectLst/>
                <a:uLnTx/>
                <a:uFillTx/>
                <a:latin typeface="+mn-lt"/>
                <a:ea typeface="MS PGothic" panose="020B0600070205080204" charset="-128"/>
                <a:cs typeface="+mn-cs"/>
              </a:rPr>
              <a:t>entry</a:t>
            </a:r>
            <a:endParaRPr kumimoji="0" lang="en-US" altLang="en-US" sz="180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74780" name="Freeform 27"/>
          <p:cNvSpPr/>
          <p:nvPr/>
        </p:nvSpPr>
        <p:spPr bwMode="auto">
          <a:xfrm>
            <a:off x="5798357" y="4967288"/>
            <a:ext cx="393700" cy="382587"/>
          </a:xfrm>
          <a:custGeom>
            <a:avLst/>
            <a:gdLst>
              <a:gd name="T0" fmla="*/ 2147483647 w 580"/>
              <a:gd name="T1" fmla="*/ 2147483647 h 481"/>
              <a:gd name="T2" fmla="*/ 2147483647 w 580"/>
              <a:gd name="T3" fmla="*/ 2147483647 h 481"/>
              <a:gd name="T4" fmla="*/ 2147483647 w 580"/>
              <a:gd name="T5" fmla="*/ 2147483647 h 481"/>
              <a:gd name="T6" fmla="*/ 2147483647 w 580"/>
              <a:gd name="T7" fmla="*/ 2147483647 h 481"/>
              <a:gd name="T8" fmla="*/ 0 w 580"/>
              <a:gd name="T9" fmla="*/ 2147483647 h 481"/>
              <a:gd name="T10" fmla="*/ 2147483647 w 580"/>
              <a:gd name="T11" fmla="*/ 2147483647 h 481"/>
              <a:gd name="T12" fmla="*/ 2147483647 w 580"/>
              <a:gd name="T13" fmla="*/ 2147483647 h 481"/>
              <a:gd name="T14" fmla="*/ 2147483647 w 580"/>
              <a:gd name="T15" fmla="*/ 2147483647 h 481"/>
              <a:gd name="T16" fmla="*/ 2147483647 w 580"/>
              <a:gd name="T17" fmla="*/ 2147483647 h 481"/>
              <a:gd name="T18" fmla="*/ 0 w 580"/>
              <a:gd name="T19" fmla="*/ 2147483647 h 481"/>
              <a:gd name="T20" fmla="*/ 2147483647 w 580"/>
              <a:gd name="T21" fmla="*/ 2147483647 h 481"/>
              <a:gd name="T22" fmla="*/ 2147483647 w 580"/>
              <a:gd name="T23" fmla="*/ 0 h 481"/>
              <a:gd name="T24" fmla="*/ 2147483647 w 580"/>
              <a:gd name="T25" fmla="*/ 2147483647 h 481"/>
              <a:gd name="T26" fmla="*/ 2147483647 w 580"/>
              <a:gd name="T27" fmla="*/ 2147483647 h 481"/>
              <a:gd name="T28" fmla="*/ 2147483647 w 580"/>
              <a:gd name="T29" fmla="*/ 2147483647 h 481"/>
              <a:gd name="T30" fmla="*/ 2147483647 w 580"/>
              <a:gd name="T31" fmla="*/ 2147483647 h 481"/>
              <a:gd name="T32" fmla="*/ 2147483647 w 580"/>
              <a:gd name="T33" fmla="*/ 2147483647 h 481"/>
              <a:gd name="T34" fmla="*/ 2147483647 w 580"/>
              <a:gd name="T35" fmla="*/ 2147483647 h 481"/>
              <a:gd name="T36" fmla="*/ 2147483647 w 580"/>
              <a:gd name="T37" fmla="*/ 2147483647 h 481"/>
              <a:gd name="T38" fmla="*/ 2147483647 w 580"/>
              <a:gd name="T39" fmla="*/ 2147483647 h 481"/>
              <a:gd name="T40" fmla="*/ 2147483647 w 580"/>
              <a:gd name="T41" fmla="*/ 2147483647 h 481"/>
              <a:gd name="T42" fmla="*/ 2147483647 w 580"/>
              <a:gd name="T43" fmla="*/ 2147483647 h 481"/>
              <a:gd name="T44" fmla="*/ 2147483647 w 580"/>
              <a:gd name="T45" fmla="*/ 2147483647 h 481"/>
              <a:gd name="T46" fmla="*/ 2147483647 w 580"/>
              <a:gd name="T47" fmla="*/ 2147483647 h 481"/>
              <a:gd name="T48" fmla="*/ 2147483647 w 580"/>
              <a:gd name="T49" fmla="*/ 2147483647 h 481"/>
              <a:gd name="T50" fmla="*/ 2147483647 w 580"/>
              <a:gd name="T51" fmla="*/ 2147483647 h 481"/>
              <a:gd name="T52" fmla="*/ 2147483647 w 580"/>
              <a:gd name="T53" fmla="*/ 2147483647 h 4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0"/>
              <a:gd name="T82" fmla="*/ 0 h 481"/>
              <a:gd name="T83" fmla="*/ 580 w 580"/>
              <a:gd name="T84" fmla="*/ 481 h 48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0" h="481">
                <a:moveTo>
                  <a:pt x="2" y="481"/>
                </a:moveTo>
                <a:lnTo>
                  <a:pt x="3" y="431"/>
                </a:lnTo>
                <a:lnTo>
                  <a:pt x="1" y="383"/>
                </a:lnTo>
                <a:lnTo>
                  <a:pt x="1" y="335"/>
                </a:lnTo>
                <a:lnTo>
                  <a:pt x="0" y="287"/>
                </a:lnTo>
                <a:lnTo>
                  <a:pt x="1" y="239"/>
                </a:lnTo>
                <a:lnTo>
                  <a:pt x="1" y="191"/>
                </a:lnTo>
                <a:lnTo>
                  <a:pt x="1" y="144"/>
                </a:lnTo>
                <a:lnTo>
                  <a:pt x="1" y="95"/>
                </a:lnTo>
                <a:lnTo>
                  <a:pt x="0" y="47"/>
                </a:lnTo>
                <a:lnTo>
                  <a:pt x="2" y="1"/>
                </a:lnTo>
                <a:lnTo>
                  <a:pt x="296" y="0"/>
                </a:lnTo>
                <a:lnTo>
                  <a:pt x="340" y="4"/>
                </a:lnTo>
                <a:lnTo>
                  <a:pt x="383" y="13"/>
                </a:lnTo>
                <a:lnTo>
                  <a:pt x="431" y="30"/>
                </a:lnTo>
                <a:cubicBezTo>
                  <a:pt x="448" y="38"/>
                  <a:pt x="470" y="53"/>
                  <a:pt x="484" y="63"/>
                </a:cubicBezTo>
                <a:lnTo>
                  <a:pt x="514" y="88"/>
                </a:lnTo>
                <a:cubicBezTo>
                  <a:pt x="525" y="100"/>
                  <a:pt x="540" y="117"/>
                  <a:pt x="550" y="135"/>
                </a:cubicBezTo>
                <a:cubicBezTo>
                  <a:pt x="560" y="153"/>
                  <a:pt x="569" y="178"/>
                  <a:pt x="574" y="195"/>
                </a:cubicBezTo>
                <a:lnTo>
                  <a:pt x="580" y="238"/>
                </a:lnTo>
                <a:lnTo>
                  <a:pt x="574" y="288"/>
                </a:lnTo>
                <a:cubicBezTo>
                  <a:pt x="570" y="305"/>
                  <a:pt x="564" y="322"/>
                  <a:pt x="556" y="339"/>
                </a:cubicBezTo>
                <a:cubicBezTo>
                  <a:pt x="548" y="356"/>
                  <a:pt x="540" y="371"/>
                  <a:pt x="523" y="388"/>
                </a:cubicBezTo>
                <a:cubicBezTo>
                  <a:pt x="506" y="405"/>
                  <a:pt x="473" y="428"/>
                  <a:pt x="452" y="442"/>
                </a:cubicBezTo>
                <a:cubicBezTo>
                  <a:pt x="431" y="456"/>
                  <a:pt x="416" y="464"/>
                  <a:pt x="394" y="471"/>
                </a:cubicBezTo>
                <a:cubicBezTo>
                  <a:pt x="372" y="478"/>
                  <a:pt x="385" y="479"/>
                  <a:pt x="320" y="481"/>
                </a:cubicBezTo>
                <a:lnTo>
                  <a:pt x="2" y="481"/>
                </a:lnTo>
                <a:close/>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81" name="Freeform 28"/>
          <p:cNvSpPr/>
          <p:nvPr/>
        </p:nvSpPr>
        <p:spPr bwMode="auto">
          <a:xfrm>
            <a:off x="5569757" y="4251325"/>
            <a:ext cx="228600" cy="838200"/>
          </a:xfrm>
          <a:custGeom>
            <a:avLst/>
            <a:gdLst>
              <a:gd name="T0" fmla="*/ 0 w 96"/>
              <a:gd name="T1" fmla="*/ 0 h 528"/>
              <a:gd name="T2" fmla="*/ 0 w 96"/>
              <a:gd name="T3" fmla="*/ 2147483647 h 528"/>
              <a:gd name="T4" fmla="*/ 2147483647 w 96"/>
              <a:gd name="T5" fmla="*/ 2147483647 h 528"/>
              <a:gd name="T6" fmla="*/ 0 60000 65536"/>
              <a:gd name="T7" fmla="*/ 0 60000 65536"/>
              <a:gd name="T8" fmla="*/ 0 60000 65536"/>
              <a:gd name="T9" fmla="*/ 0 w 96"/>
              <a:gd name="T10" fmla="*/ 0 h 528"/>
              <a:gd name="T11" fmla="*/ 96 w 96"/>
              <a:gd name="T12" fmla="*/ 528 h 528"/>
            </a:gdLst>
            <a:ahLst/>
            <a:cxnLst>
              <a:cxn ang="T6">
                <a:pos x="T0" y="T1"/>
              </a:cxn>
              <a:cxn ang="T7">
                <a:pos x="T2" y="T3"/>
              </a:cxn>
              <a:cxn ang="T8">
                <a:pos x="T4" y="T5"/>
              </a:cxn>
            </a:cxnLst>
            <a:rect l="T9" t="T10" r="T11" b="T12"/>
            <a:pathLst>
              <a:path w="96" h="528">
                <a:moveTo>
                  <a:pt x="0" y="0"/>
                </a:moveTo>
                <a:lnTo>
                  <a:pt x="0" y="528"/>
                </a:lnTo>
                <a:lnTo>
                  <a:pt x="96" y="528"/>
                </a:lnTo>
              </a:path>
            </a:pathLst>
          </a:custGeom>
          <a:noFill/>
          <a:ln w="19050">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82" name="Line 29"/>
          <p:cNvSpPr>
            <a:spLocks noChangeShapeType="1"/>
          </p:cNvSpPr>
          <p:nvPr/>
        </p:nvSpPr>
        <p:spPr bwMode="auto">
          <a:xfrm>
            <a:off x="6179357" y="5165725"/>
            <a:ext cx="457200"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783" name="Text Box 30"/>
          <p:cNvSpPr txBox="1">
            <a:spLocks noChangeArrowheads="1"/>
          </p:cNvSpPr>
          <p:nvPr/>
        </p:nvSpPr>
        <p:spPr bwMode="auto">
          <a:xfrm>
            <a:off x="5526895" y="4344988"/>
            <a:ext cx="10429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000" i="0" u="none" strike="noStrike" kern="1200" cap="none" spc="0" normalizeH="0" baseline="0" noProof="0" dirty="0">
                <a:ln>
                  <a:noFill/>
                </a:ln>
                <a:solidFill>
                  <a:srgbClr val="00B0F0"/>
                </a:solidFill>
                <a:effectLst/>
                <a:uLnTx/>
                <a:uFillTx/>
                <a:latin typeface="+mn-lt"/>
                <a:ea typeface="MS PGothic" panose="020B0600070205080204" charset="-128"/>
                <a:cs typeface="+mn-cs"/>
              </a:rPr>
              <a:t>taken?</a:t>
            </a:r>
            <a:endParaRPr kumimoji="0" lang="en-US" altLang="en-US" sz="200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33" name="Text Box 17"/>
          <p:cNvSpPr txBox="1">
            <a:spLocks noChangeArrowheads="1"/>
          </p:cNvSpPr>
          <p:nvPr/>
        </p:nvSpPr>
        <p:spPr bwMode="auto">
          <a:xfrm>
            <a:off x="4709333" y="1543843"/>
            <a:ext cx="2830647" cy="461665"/>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400" b="0" i="0" u="none" strike="noStrike" kern="1200" cap="none" spc="0" normalizeH="0" baseline="0" noProof="0" dirty="0">
                <a:ln>
                  <a:noFill/>
                </a:ln>
                <a:solidFill>
                  <a:srgbClr val="000000"/>
                </a:solidFill>
                <a:effectLst/>
                <a:uLnTx/>
                <a:uFillTx/>
                <a:latin typeface="+mn-lt"/>
                <a:ea typeface="MS PGothic" panose="020B0600070205080204" charset="-128"/>
                <a:cs typeface="+mn-cs"/>
              </a:rPr>
              <a:t>Program Counter</a:t>
            </a:r>
            <a:endParaRPr kumimoji="0" lang="en-US" altLang="en-US" sz="24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p:txBody>
      </p:sp>
      <p:sp>
        <p:nvSpPr>
          <p:cNvPr id="34" name="TextBox 21"/>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endParaRPr lang="en-US" altLang="zh-CN" sz="1500" dirty="0">
              <a:solidFill>
                <a:srgbClr val="00B0F0"/>
              </a:solidFill>
            </a:endParaRPr>
          </a:p>
          <a:p>
            <a:pPr algn="r">
              <a:spcBef>
                <a:spcPct val="0"/>
              </a:spcBef>
              <a:buFontTx/>
              <a:buNone/>
            </a:pPr>
            <a:r>
              <a:rPr lang="en-US" altLang="zh-CN" sz="1500" dirty="0">
                <a:solidFill>
                  <a:srgbClr val="00B0F0"/>
                </a:solidFill>
              </a:rPr>
              <a:t>onur-digitaldesign_comparch-2021-lecture18-branch-prediction-ii-afterlecture.pdf</a:t>
            </a:r>
            <a:endParaRPr lang="en-US" altLang="zh-CN" sz="1500" dirty="0">
              <a:solidFill>
                <a:srgbClr val="00B0F0"/>
              </a:solidFill>
            </a:endParaRPr>
          </a:p>
        </p:txBody>
      </p:sp>
      <p:sp>
        <p:nvSpPr>
          <p:cNvPr id="35" name="Text Box 6"/>
          <p:cNvSpPr txBox="1">
            <a:spLocks noChangeArrowheads="1"/>
          </p:cNvSpPr>
          <p:nvPr/>
        </p:nvSpPr>
        <p:spPr bwMode="auto">
          <a:xfrm>
            <a:off x="3200400" y="1912203"/>
            <a:ext cx="61442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en-US" dirty="0">
                <a:solidFill>
                  <a:srgbClr val="FFC000"/>
                </a:solidFill>
                <a:latin typeface="+mn-lt"/>
              </a:rPr>
              <a:t>u</a:t>
            </a:r>
            <a:r>
              <a:rPr kumimoji="0" lang="en-US" altLang="en-US" b="0" i="0" u="none" strike="noStrike" kern="1200" cap="none" spc="0" normalizeH="0" baseline="0" noProof="0" dirty="0">
                <a:ln>
                  <a:noFill/>
                </a:ln>
                <a:solidFill>
                  <a:srgbClr val="FFC000"/>
                </a:solidFill>
                <a:effectLst/>
                <a:uLnTx/>
                <a:uFillTx/>
                <a:latin typeface="+mn-lt"/>
                <a:ea typeface="MS PGothic" panose="020B0600070205080204" charset="-128"/>
                <a:cs typeface="+mn-cs"/>
              </a:rPr>
              <a:t>pate 1-bit BHT with correct outcome after each execution of a branch</a:t>
            </a:r>
            <a:endParaRPr kumimoji="0" lang="en-US" altLang="en-US" b="0" i="0" u="none" strike="noStrike" kern="1200" cap="none" spc="0" normalizeH="0" baseline="0" noProof="0" dirty="0">
              <a:ln>
                <a:noFill/>
              </a:ln>
              <a:solidFill>
                <a:srgbClr val="FFC000"/>
              </a:solidFill>
              <a:effectLst/>
              <a:uLnTx/>
              <a:uFillTx/>
              <a:latin typeface="+mn-lt"/>
              <a:ea typeface="MS PGothic" panose="020B0600070205080204" charset="-128"/>
              <a:cs typeface="+mn-c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09222" y="0"/>
            <a:ext cx="8325556" cy="6858000"/>
          </a:xfrm>
          <a:prstGeom prst="rect">
            <a:avLst/>
          </a:prstGeom>
        </p:spPr>
      </p:pic>
      <p:sp>
        <p:nvSpPr>
          <p:cNvPr id="6" name="Content Placeholder 2"/>
          <p:cNvSpPr>
            <a:spLocks noGrp="1"/>
          </p:cNvSpPr>
          <p:nvPr>
            <p:ph idx="1"/>
          </p:nvPr>
        </p:nvSpPr>
        <p:spPr>
          <a:xfrm>
            <a:off x="0" y="1"/>
            <a:ext cx="9144000" cy="1981200"/>
          </a:xfrm>
          <a:solidFill>
            <a:schemeClr val="bg1">
              <a:alpha val="75000"/>
            </a:schemeClr>
          </a:solidFill>
        </p:spPr>
        <p:txBody>
          <a:bodyPr/>
          <a:lstStyle/>
          <a:p>
            <a:pPr marL="0" indent="0">
              <a:buNone/>
            </a:pPr>
            <a:r>
              <a:rPr lang="en-US" sz="2800" dirty="0">
                <a:solidFill>
                  <a:srgbClr val="FFC000"/>
                </a:solidFill>
              </a:rPr>
              <a:t>hold effective address related info;</a:t>
            </a:r>
            <a:endParaRPr lang="en-US" sz="2800" dirty="0">
              <a:solidFill>
                <a:srgbClr val="FFC000"/>
              </a:solidFill>
            </a:endParaRPr>
          </a:p>
          <a:p>
            <a:pPr marL="0" indent="0">
              <a:buNone/>
            </a:pPr>
            <a:r>
              <a:rPr lang="en-US" sz="2800" dirty="0">
                <a:solidFill>
                  <a:srgbClr val="FFC000"/>
                </a:solidFill>
              </a:rPr>
              <a:t>track outstanding loads that are waiting on mem;</a:t>
            </a:r>
            <a:endParaRPr lang="en-US" sz="2800" dirty="0">
              <a:solidFill>
                <a:srgbClr val="FFC000"/>
              </a:solidFill>
            </a:endParaRPr>
          </a:p>
          <a:p>
            <a:pPr marL="0" indent="0">
              <a:buNone/>
            </a:pPr>
            <a:r>
              <a:rPr lang="en-US" sz="2800" dirty="0">
                <a:solidFill>
                  <a:srgbClr val="FFC000"/>
                </a:solidFill>
              </a:rPr>
              <a:t>hold results of completed loads that are waiting for CDB (common data bus, broadcast);</a:t>
            </a:r>
            <a:endParaRPr lang="en-US" sz="2800" dirty="0">
              <a:solidFill>
                <a:srgbClr val="FFC000"/>
              </a:solidFill>
            </a:endParaRPr>
          </a:p>
          <a:p>
            <a:pPr marL="0" indent="0">
              <a:buNone/>
            </a:pPr>
            <a:endParaRPr lang="en-US" sz="2800" dirty="0">
              <a:solidFill>
                <a:srgbClr val="00B0F0"/>
              </a:solidFill>
            </a:endParaRPr>
          </a:p>
        </p:txBody>
      </p:sp>
      <p:sp>
        <p:nvSpPr>
          <p:cNvPr id="8" name="椭圆 8"/>
          <p:cNvSpPr/>
          <p:nvPr/>
        </p:nvSpPr>
        <p:spPr>
          <a:xfrm>
            <a:off x="1600200" y="2743200"/>
            <a:ext cx="1905000" cy="13716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09222" y="0"/>
            <a:ext cx="8325556" cy="6858000"/>
          </a:xfrm>
          <a:prstGeom prst="rect">
            <a:avLst/>
          </a:prstGeom>
        </p:spPr>
      </p:pic>
      <p:sp>
        <p:nvSpPr>
          <p:cNvPr id="6" name="Content Placeholder 2"/>
          <p:cNvSpPr>
            <a:spLocks noGrp="1"/>
          </p:cNvSpPr>
          <p:nvPr>
            <p:ph idx="1"/>
          </p:nvPr>
        </p:nvSpPr>
        <p:spPr>
          <a:xfrm>
            <a:off x="0" y="0"/>
            <a:ext cx="9144000" cy="2438399"/>
          </a:xfrm>
          <a:solidFill>
            <a:schemeClr val="bg1">
              <a:alpha val="75000"/>
            </a:schemeClr>
          </a:solidFill>
        </p:spPr>
        <p:txBody>
          <a:bodyPr/>
          <a:lstStyle/>
          <a:p>
            <a:pPr marL="0" indent="0">
              <a:buNone/>
            </a:pPr>
            <a:r>
              <a:rPr lang="en-US" sz="2800" dirty="0">
                <a:solidFill>
                  <a:srgbClr val="FFC000"/>
                </a:solidFill>
              </a:rPr>
              <a:t>hold effective address related info;</a:t>
            </a:r>
            <a:endParaRPr lang="en-US" sz="2800" dirty="0">
              <a:solidFill>
                <a:srgbClr val="FFC000"/>
              </a:solidFill>
            </a:endParaRPr>
          </a:p>
          <a:p>
            <a:pPr marL="0" indent="0">
              <a:buNone/>
            </a:pPr>
            <a:r>
              <a:rPr lang="en-US" sz="2800" dirty="0">
                <a:solidFill>
                  <a:srgbClr val="FFC000"/>
                </a:solidFill>
              </a:rPr>
              <a:t>hold </a:t>
            </a:r>
            <a:r>
              <a:rPr lang="en-US" sz="2800" dirty="0" err="1">
                <a:solidFill>
                  <a:srgbClr val="FFC000"/>
                </a:solidFill>
              </a:rPr>
              <a:t>dest</a:t>
            </a:r>
            <a:r>
              <a:rPr lang="en-US" sz="2800" dirty="0">
                <a:solidFill>
                  <a:srgbClr val="FFC000"/>
                </a:solidFill>
              </a:rPr>
              <a:t> mem </a:t>
            </a:r>
            <a:r>
              <a:rPr lang="en-US" sz="2800" dirty="0" err="1">
                <a:solidFill>
                  <a:srgbClr val="FFC000"/>
                </a:solidFill>
              </a:rPr>
              <a:t>addr</a:t>
            </a:r>
            <a:r>
              <a:rPr lang="en-US" sz="2800" dirty="0">
                <a:solidFill>
                  <a:srgbClr val="FFC000"/>
                </a:solidFill>
              </a:rPr>
              <a:t> of outstanding stores that are waiting for data value to store;</a:t>
            </a:r>
            <a:endParaRPr lang="en-US" sz="2800" dirty="0">
              <a:solidFill>
                <a:srgbClr val="FFC000"/>
              </a:solidFill>
            </a:endParaRPr>
          </a:p>
          <a:p>
            <a:pPr marL="0" indent="0">
              <a:buNone/>
            </a:pPr>
            <a:r>
              <a:rPr lang="en-US" sz="2800" dirty="0">
                <a:solidFill>
                  <a:srgbClr val="FFC000"/>
                </a:solidFill>
              </a:rPr>
              <a:t>hold address and value to store until memory is available;</a:t>
            </a:r>
            <a:endParaRPr lang="en-US" sz="2800" dirty="0">
              <a:solidFill>
                <a:srgbClr val="FFC000"/>
              </a:solidFill>
            </a:endParaRPr>
          </a:p>
          <a:p>
            <a:pPr marL="0" indent="0">
              <a:buNone/>
            </a:pPr>
            <a:endParaRPr lang="en-US" sz="2800" dirty="0">
              <a:solidFill>
                <a:srgbClr val="00B0F0"/>
              </a:solidFill>
            </a:endParaRPr>
          </a:p>
        </p:txBody>
      </p:sp>
      <p:sp>
        <p:nvSpPr>
          <p:cNvPr id="8" name="椭圆 8"/>
          <p:cNvSpPr/>
          <p:nvPr/>
        </p:nvSpPr>
        <p:spPr>
          <a:xfrm>
            <a:off x="228600" y="2743200"/>
            <a:ext cx="1905000" cy="13716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09222" y="0"/>
            <a:ext cx="8325556" cy="6858000"/>
          </a:xfrm>
          <a:prstGeom prst="rect">
            <a:avLst/>
          </a:prstGeom>
        </p:spPr>
      </p:pic>
      <p:sp>
        <p:nvSpPr>
          <p:cNvPr id="5" name="椭圆 8"/>
          <p:cNvSpPr/>
          <p:nvPr/>
        </p:nvSpPr>
        <p:spPr>
          <a:xfrm>
            <a:off x="2667000" y="4495800"/>
            <a:ext cx="5410200" cy="1508629"/>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Content Placeholder 2"/>
          <p:cNvSpPr>
            <a:spLocks noGrp="1"/>
          </p:cNvSpPr>
          <p:nvPr>
            <p:ph idx="1"/>
          </p:nvPr>
        </p:nvSpPr>
        <p:spPr>
          <a:xfrm>
            <a:off x="0" y="1"/>
            <a:ext cx="9144000" cy="1676399"/>
          </a:xfrm>
          <a:solidFill>
            <a:schemeClr val="bg1">
              <a:alpha val="75000"/>
            </a:schemeClr>
          </a:solidFill>
        </p:spPr>
        <p:txBody>
          <a:bodyPr/>
          <a:lstStyle/>
          <a:p>
            <a:pPr marL="0" indent="0">
              <a:buNone/>
            </a:pPr>
            <a:r>
              <a:rPr lang="en-US" sz="2800" dirty="0">
                <a:solidFill>
                  <a:srgbClr val="FFC000"/>
                </a:solidFill>
              </a:rPr>
              <a:t>hold operation info;</a:t>
            </a:r>
            <a:endParaRPr lang="en-US" sz="2800" dirty="0">
              <a:solidFill>
                <a:srgbClr val="FFC000"/>
              </a:solidFill>
            </a:endParaRPr>
          </a:p>
          <a:p>
            <a:pPr marL="0" indent="0">
              <a:buNone/>
            </a:pPr>
            <a:r>
              <a:rPr lang="en-US" sz="2800" dirty="0">
                <a:solidFill>
                  <a:srgbClr val="FFC000"/>
                </a:solidFill>
              </a:rPr>
              <a:t>hold actual operands;</a:t>
            </a:r>
            <a:endParaRPr lang="en-US" sz="2800" dirty="0">
              <a:solidFill>
                <a:srgbClr val="FFC000"/>
              </a:solidFill>
            </a:endParaRPr>
          </a:p>
          <a:p>
            <a:pPr marL="0" indent="0">
              <a:buNone/>
            </a:pPr>
            <a:r>
              <a:rPr lang="en-US" sz="2800" dirty="0">
                <a:solidFill>
                  <a:srgbClr val="FFC000"/>
                </a:solidFill>
              </a:rPr>
              <a:t>hold info for detecting and resolving hazards;</a:t>
            </a:r>
            <a:endParaRPr lang="en-US" sz="2800" dirty="0">
              <a:solidFill>
                <a:srgbClr val="FFC000"/>
              </a:solidFill>
            </a:endParaRPr>
          </a:p>
          <a:p>
            <a:pPr marL="0" indent="0">
              <a:buNone/>
            </a:pPr>
            <a:endParaRPr lang="en-US" sz="280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09222" y="0"/>
            <a:ext cx="8325556" cy="6858000"/>
          </a:xfrm>
          <a:prstGeom prst="rect">
            <a:avLst/>
          </a:prstGeom>
        </p:spPr>
      </p:pic>
      <p:sp>
        <p:nvSpPr>
          <p:cNvPr id="5" name="椭圆 8"/>
          <p:cNvSpPr/>
          <p:nvPr/>
        </p:nvSpPr>
        <p:spPr>
          <a:xfrm>
            <a:off x="2667000" y="5715000"/>
            <a:ext cx="5410200" cy="822829"/>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Content Placeholder 2"/>
          <p:cNvSpPr>
            <a:spLocks noGrp="1"/>
          </p:cNvSpPr>
          <p:nvPr>
            <p:ph idx="1"/>
          </p:nvPr>
        </p:nvSpPr>
        <p:spPr>
          <a:xfrm>
            <a:off x="0" y="1"/>
            <a:ext cx="9372600" cy="1676399"/>
          </a:xfrm>
          <a:solidFill>
            <a:schemeClr val="bg1">
              <a:alpha val="75000"/>
            </a:schemeClr>
          </a:solidFill>
        </p:spPr>
        <p:txBody>
          <a:bodyPr/>
          <a:lstStyle/>
          <a:p>
            <a:pPr marL="0" indent="0">
              <a:buNone/>
            </a:pPr>
            <a:r>
              <a:rPr lang="en-US" sz="2800" dirty="0">
                <a:solidFill>
                  <a:srgbClr val="00B0F0"/>
                </a:solidFill>
              </a:rPr>
              <a:t>execute upon FP units and operands are available;</a:t>
            </a:r>
            <a:endParaRPr lang="en-US" sz="2800" dirty="0">
              <a:solidFill>
                <a:srgbClr val="00B0F0"/>
              </a:solidFill>
            </a:endParaRPr>
          </a:p>
          <a:p>
            <a:pPr marL="0" indent="0">
              <a:buNone/>
            </a:pPr>
            <a:r>
              <a:rPr lang="en-US" sz="2800" b="1" dirty="0">
                <a:solidFill>
                  <a:srgbClr val="00B0F0"/>
                </a:solidFill>
              </a:rPr>
              <a:t>get actual operands</a:t>
            </a:r>
            <a:r>
              <a:rPr lang="en-US" sz="2400" b="1" dirty="0">
                <a:solidFill>
                  <a:srgbClr val="00B0F0"/>
                </a:solidFill>
              </a:rPr>
              <a:t> </a:t>
            </a:r>
            <a:r>
              <a:rPr lang="en-US" sz="2800" b="1" dirty="0">
                <a:solidFill>
                  <a:srgbClr val="00B0F0"/>
                </a:solidFill>
              </a:rPr>
              <a:t>from</a:t>
            </a:r>
            <a:r>
              <a:rPr lang="en-US" sz="1600" b="1" dirty="0">
                <a:solidFill>
                  <a:srgbClr val="00B0F0"/>
                </a:solidFill>
              </a:rPr>
              <a:t> </a:t>
            </a:r>
            <a:r>
              <a:rPr lang="en-US" sz="2800" b="1" dirty="0">
                <a:solidFill>
                  <a:srgbClr val="00B0F0"/>
                </a:solidFill>
              </a:rPr>
              <a:t>reservation</a:t>
            </a:r>
            <a:r>
              <a:rPr lang="en-US" sz="1600" b="1" dirty="0">
                <a:solidFill>
                  <a:srgbClr val="00B0F0"/>
                </a:solidFill>
              </a:rPr>
              <a:t> </a:t>
            </a:r>
            <a:r>
              <a:rPr lang="en-US" sz="2800" b="1" dirty="0">
                <a:solidFill>
                  <a:srgbClr val="00B0F0"/>
                </a:solidFill>
              </a:rPr>
              <a:t>stations (instead of registers);</a:t>
            </a:r>
            <a:endParaRPr lang="en-US" sz="2800" b="1"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09222" y="0"/>
            <a:ext cx="8325556" cy="6858000"/>
          </a:xfrm>
          <a:prstGeom prst="rect">
            <a:avLst/>
          </a:prstGeom>
        </p:spPr>
      </p:pic>
      <p:sp>
        <p:nvSpPr>
          <p:cNvPr id="5" name="椭圆 8"/>
          <p:cNvSpPr/>
          <p:nvPr/>
        </p:nvSpPr>
        <p:spPr>
          <a:xfrm>
            <a:off x="228600" y="5486400"/>
            <a:ext cx="3048000" cy="1051429"/>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Content Placeholder 2"/>
          <p:cNvSpPr>
            <a:spLocks noGrp="1"/>
          </p:cNvSpPr>
          <p:nvPr>
            <p:ph idx="1"/>
          </p:nvPr>
        </p:nvSpPr>
        <p:spPr>
          <a:xfrm>
            <a:off x="0" y="1"/>
            <a:ext cx="9372600" cy="1051429"/>
          </a:xfrm>
          <a:solidFill>
            <a:schemeClr val="bg1">
              <a:alpha val="75000"/>
            </a:schemeClr>
          </a:solidFill>
        </p:spPr>
        <p:txBody>
          <a:bodyPr/>
          <a:lstStyle/>
          <a:p>
            <a:pPr marL="0" indent="0">
              <a:buNone/>
            </a:pPr>
            <a:r>
              <a:rPr lang="en-US" sz="2800" dirty="0">
                <a:solidFill>
                  <a:srgbClr val="00B0F0"/>
                </a:solidFill>
              </a:rPr>
              <a:t>load upon memory and address are available;</a:t>
            </a:r>
            <a:endParaRPr lang="en-US" sz="2800" dirty="0">
              <a:solidFill>
                <a:srgbClr val="00B0F0"/>
              </a:solidFill>
            </a:endParaRPr>
          </a:p>
          <a:p>
            <a:pPr marL="0" indent="0">
              <a:buNone/>
            </a:pPr>
            <a:r>
              <a:rPr lang="en-US" sz="2800" dirty="0">
                <a:solidFill>
                  <a:srgbClr val="00B0F0"/>
                </a:solidFill>
              </a:rPr>
              <a:t>store upon memory, data, address are available;</a:t>
            </a:r>
            <a:endParaRPr lang="en-US" sz="280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09222" y="0"/>
            <a:ext cx="8325556" cy="6858000"/>
          </a:xfrm>
          <a:prstGeom prst="rect">
            <a:avLst/>
          </a:prstGeom>
        </p:spPr>
      </p:pic>
      <p:sp>
        <p:nvSpPr>
          <p:cNvPr id="5" name="椭圆 8"/>
          <p:cNvSpPr/>
          <p:nvPr/>
        </p:nvSpPr>
        <p:spPr>
          <a:xfrm>
            <a:off x="228600" y="5486400"/>
            <a:ext cx="3048000" cy="1051429"/>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Content Placeholder 2"/>
          <p:cNvSpPr>
            <a:spLocks noGrp="1"/>
          </p:cNvSpPr>
          <p:nvPr>
            <p:ph idx="1"/>
          </p:nvPr>
        </p:nvSpPr>
        <p:spPr>
          <a:xfrm>
            <a:off x="0" y="1"/>
            <a:ext cx="9372600" cy="1051429"/>
          </a:xfrm>
          <a:solidFill>
            <a:schemeClr val="bg1">
              <a:alpha val="75000"/>
            </a:schemeClr>
          </a:solidFill>
        </p:spPr>
        <p:txBody>
          <a:bodyPr/>
          <a:lstStyle/>
          <a:p>
            <a:pPr marL="0" indent="0">
              <a:buNone/>
            </a:pPr>
            <a:r>
              <a:rPr lang="en-US" sz="2800" dirty="0">
                <a:solidFill>
                  <a:srgbClr val="00B0F0"/>
                </a:solidFill>
              </a:rPr>
              <a:t>for all load/store and FP operations</a:t>
            </a:r>
            <a:endParaRPr lang="en-US" sz="2800" dirty="0">
              <a:solidFill>
                <a:srgbClr val="00B0F0"/>
              </a:solidFill>
            </a:endParaRPr>
          </a:p>
        </p:txBody>
      </p:sp>
      <p:sp>
        <p:nvSpPr>
          <p:cNvPr id="7" name="椭圆 8"/>
          <p:cNvSpPr/>
          <p:nvPr/>
        </p:nvSpPr>
        <p:spPr>
          <a:xfrm>
            <a:off x="2667000" y="5715000"/>
            <a:ext cx="5410200" cy="822829"/>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09222" y="0"/>
            <a:ext cx="8325556" cy="6858000"/>
          </a:xfrm>
          <a:prstGeom prst="rect">
            <a:avLst/>
          </a:prstGeom>
        </p:spPr>
      </p:pic>
      <p:sp>
        <p:nvSpPr>
          <p:cNvPr id="5" name="椭圆 8"/>
          <p:cNvSpPr/>
          <p:nvPr/>
        </p:nvSpPr>
        <p:spPr>
          <a:xfrm>
            <a:off x="4191000" y="6400800"/>
            <a:ext cx="3200400" cy="43489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Content Placeholder 2"/>
          <p:cNvSpPr>
            <a:spLocks noGrp="1"/>
          </p:cNvSpPr>
          <p:nvPr>
            <p:ph idx="1"/>
          </p:nvPr>
        </p:nvSpPr>
        <p:spPr>
          <a:xfrm>
            <a:off x="0" y="1"/>
            <a:ext cx="9372600" cy="1600199"/>
          </a:xfrm>
          <a:solidFill>
            <a:schemeClr val="bg1">
              <a:alpha val="75000"/>
            </a:schemeClr>
          </a:solidFill>
        </p:spPr>
        <p:txBody>
          <a:bodyPr/>
          <a:lstStyle/>
          <a:p>
            <a:pPr marL="0" indent="0">
              <a:buNone/>
            </a:pPr>
            <a:r>
              <a:rPr lang="en-US" sz="2800" dirty="0">
                <a:solidFill>
                  <a:srgbClr val="00B0F0"/>
                </a:solidFill>
              </a:rPr>
              <a:t>for all load/store and FP operations</a:t>
            </a:r>
            <a:endParaRPr lang="en-US" sz="2800" dirty="0">
              <a:solidFill>
                <a:srgbClr val="00B0F0"/>
              </a:solidFill>
            </a:endParaRPr>
          </a:p>
          <a:p>
            <a:pPr marL="0" indent="0">
              <a:buNone/>
            </a:pPr>
            <a:r>
              <a:rPr lang="en-US" sz="2800" dirty="0">
                <a:solidFill>
                  <a:srgbClr val="00B0F0"/>
                </a:solidFill>
              </a:rPr>
              <a:t>results are put on </a:t>
            </a:r>
            <a:r>
              <a:rPr lang="en-US" sz="2800" b="1" dirty="0">
                <a:solidFill>
                  <a:srgbClr val="00B0F0"/>
                </a:solidFill>
              </a:rPr>
              <a:t>CDB</a:t>
            </a:r>
            <a:r>
              <a:rPr lang="en-US" sz="2800" dirty="0">
                <a:solidFill>
                  <a:srgbClr val="00B0F0"/>
                </a:solidFill>
              </a:rPr>
              <a:t>, which </a:t>
            </a:r>
            <a:r>
              <a:rPr lang="en-US" sz="2800" b="1" dirty="0">
                <a:solidFill>
                  <a:srgbClr val="00B0F0"/>
                </a:solidFill>
              </a:rPr>
              <a:t>broadcasts</a:t>
            </a:r>
            <a:r>
              <a:rPr lang="en-US" sz="2800" dirty="0">
                <a:solidFill>
                  <a:srgbClr val="00B0F0"/>
                </a:solidFill>
              </a:rPr>
              <a:t> results to FP registers, reservation stations, store buffers</a:t>
            </a:r>
            <a:endParaRPr lang="en-US" sz="2800" dirty="0">
              <a:solidFill>
                <a:srgbClr val="00B0F0"/>
              </a:solidFill>
            </a:endParaRPr>
          </a:p>
          <a:p>
            <a:pPr marL="0" indent="0">
              <a:buNone/>
            </a:pPr>
            <a:endParaRPr lang="en-US" sz="2800" dirty="0">
              <a:solidFill>
                <a:srgbClr val="00B0F0"/>
              </a:solidFill>
            </a:endParaRPr>
          </a:p>
        </p:txBody>
      </p:sp>
      <p:sp>
        <p:nvSpPr>
          <p:cNvPr id="7" name="椭圆 8"/>
          <p:cNvSpPr/>
          <p:nvPr/>
        </p:nvSpPr>
        <p:spPr>
          <a:xfrm>
            <a:off x="4191000" y="6400800"/>
            <a:ext cx="3200400" cy="43489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Tomasulo’s Algorithm</a:t>
            </a:r>
            <a:endParaRPr lang="en-US" dirty="0"/>
          </a:p>
        </p:txBody>
      </p:sp>
      <p:sp>
        <p:nvSpPr>
          <p:cNvPr id="3" name="Content Placeholder 2"/>
          <p:cNvSpPr>
            <a:spLocks noGrp="1"/>
          </p:cNvSpPr>
          <p:nvPr>
            <p:ph idx="1"/>
          </p:nvPr>
        </p:nvSpPr>
        <p:spPr>
          <a:xfrm>
            <a:off x="457200" y="1600200"/>
            <a:ext cx="8915400" cy="4525963"/>
          </a:xfrm>
        </p:spPr>
        <p:txBody>
          <a:bodyPr/>
          <a:lstStyle/>
          <a:p>
            <a:pPr marL="0" indent="0">
              <a:buNone/>
            </a:pPr>
            <a:r>
              <a:rPr lang="en-US" dirty="0">
                <a:solidFill>
                  <a:srgbClr val="00B0F0"/>
                </a:solidFill>
              </a:rPr>
              <a:t>Two major advantages </a:t>
            </a:r>
            <a:r>
              <a:rPr lang="en-US" dirty="0"/>
              <a:t>over scoreboard:</a:t>
            </a:r>
            <a:endParaRPr lang="en-US" dirty="0"/>
          </a:p>
          <a:p>
            <a:r>
              <a:rPr lang="en-US" dirty="0"/>
              <a:t>Distribution of hazard detection logic</a:t>
            </a:r>
            <a:r>
              <a:rPr lang="en-US" dirty="0"/>
              <a:t> across load/store buffers and reservation stations</a:t>
            </a:r>
            <a:endParaRPr lang="en-US" dirty="0"/>
          </a:p>
          <a:p>
            <a:r>
              <a:rPr lang="en-US" dirty="0"/>
              <a:t>E</a:t>
            </a:r>
            <a:r>
              <a:rPr lang="en-US" dirty="0"/>
              <a:t>limination of stalls for WAW a</a:t>
            </a:r>
            <a:r>
              <a:rPr lang="en-US" dirty="0" err="1"/>
              <a:t>nd</a:t>
            </a:r>
            <a:r>
              <a:rPr lang="en-US" dirty="0"/>
              <a:t> WAR hazards through</a:t>
            </a:r>
            <a:endParaRPr lang="en-US" dirty="0"/>
          </a:p>
        </p:txBody>
      </p:sp>
      <p:sp>
        <p:nvSpPr>
          <p:cNvPr id="4" name="Title 1"/>
          <p:cNvSpPr txBox="1"/>
          <p:nvPr/>
        </p:nvSpPr>
        <p:spPr bwMode="auto">
          <a:xfrm>
            <a:off x="4287600" y="3945600"/>
            <a:ext cx="417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a:r>
              <a:rPr lang="en-US" sz="3200" b="0" kern="0" dirty="0"/>
              <a:t>Register</a:t>
            </a:r>
            <a:r>
              <a:rPr lang="zh-CN" altLang="en-US" sz="3200" b="0" kern="0" dirty="0"/>
              <a:t> </a:t>
            </a:r>
            <a:r>
              <a:rPr lang="en-US" altLang="zh-CN" sz="3200" b="0" kern="0" dirty="0"/>
              <a:t>Renaming</a:t>
            </a:r>
            <a:endParaRPr lang="en-US" sz="3200" b="0" kern="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kern="0" dirty="0"/>
              <a:t>Register</a:t>
            </a:r>
            <a:r>
              <a:rPr lang="zh-CN" altLang="en-US" kern="0" dirty="0"/>
              <a:t> </a:t>
            </a:r>
            <a:r>
              <a:rPr lang="en-US" altLang="zh-CN" kern="0" dirty="0"/>
              <a:t>Renaming</a:t>
            </a:r>
            <a:endParaRPr lang="en-US" kern="0" dirty="0"/>
          </a:p>
        </p:txBody>
      </p:sp>
      <p:sp>
        <p:nvSpPr>
          <p:cNvPr id="3" name="Content Placeholder 2"/>
          <p:cNvSpPr>
            <a:spLocks noGrp="1"/>
          </p:cNvSpPr>
          <p:nvPr>
            <p:ph idx="1"/>
          </p:nvPr>
        </p:nvSpPr>
        <p:spPr>
          <a:xfrm>
            <a:off x="457200" y="1600200"/>
            <a:ext cx="8915400" cy="4525963"/>
          </a:xfrm>
        </p:spPr>
        <p:txBody>
          <a:bodyPr/>
          <a:lstStyle/>
          <a:p>
            <a:r>
              <a:rPr lang="en-US" dirty="0"/>
              <a:t>Eliminate WAW and WAR hazards</a:t>
            </a:r>
            <a:endParaRPr lang="en-US" dirty="0"/>
          </a:p>
          <a:p>
            <a:r>
              <a:rPr lang="en-US" dirty="0"/>
              <a:t>Rename related destination registers, including those with a pending read or write for an earlier instruction</a:t>
            </a:r>
            <a:endParaRPr lang="en-US" dirty="0"/>
          </a:p>
          <a:p>
            <a:r>
              <a:rPr lang="en-US" dirty="0"/>
              <a:t>Enable out-of-order write that does not affect any instructions depending on an earlier value of an operand</a:t>
            </a:r>
            <a:endParaRPr lang="en-US" dirty="0"/>
          </a:p>
          <a:p>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Renaming</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US" dirty="0">
              <a:solidFill>
                <a:srgbClr val="00B0F0"/>
              </a:solidFill>
            </a:endParaRPr>
          </a:p>
          <a:p>
            <a:pPr eaLnBrk="1" hangingPunct="1">
              <a:buFontTx/>
              <a:buNone/>
              <a:defRPr/>
            </a:pPr>
            <a:r>
              <a:rPr lang="en-US" altLang="zh-CN" dirty="0"/>
              <a:t>    </a:t>
            </a:r>
            <a:endParaRPr lang="en-US" altLang="zh-CN" dirty="0"/>
          </a:p>
          <a:p>
            <a:pPr eaLnBrk="1" hangingPunct="1">
              <a:buFontTx/>
              <a:buNone/>
              <a:defRPr/>
            </a:pPr>
            <a:endParaRPr lang="en-US" altLang="zh-CN" dirty="0"/>
          </a:p>
          <a:p>
            <a:pPr eaLnBrk="1" hangingPunct="1">
              <a:buFontTx/>
              <a:buNone/>
              <a:defRPr/>
            </a:pPr>
            <a:endParaRPr lang="en-US" altLang="zh-CN" dirty="0"/>
          </a:p>
          <a:p>
            <a:pPr marL="0" indent="0">
              <a:buNone/>
            </a:pPr>
            <a:endParaRPr lang="en-US" dirty="0"/>
          </a:p>
        </p:txBody>
      </p:sp>
      <p:sp>
        <p:nvSpPr>
          <p:cNvPr id="4" name="Content Placeholder 2"/>
          <p:cNvSpPr txBox="1"/>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endParaRPr lang="en-US" altLang="zh-CN" kern="0" dirty="0"/>
          </a:p>
          <a:p>
            <a:pPr eaLnBrk="1" hangingPunct="1">
              <a:buFontTx/>
              <a:buNone/>
              <a:defRPr/>
            </a:pPr>
            <a:r>
              <a:rPr lang="en-US" altLang="zh-CN" kern="0" dirty="0" err="1"/>
              <a:t>fmul.d</a:t>
            </a:r>
            <a:r>
              <a:rPr lang="en-US" altLang="zh-CN" kern="0" dirty="0"/>
              <a:t> </a:t>
            </a:r>
            <a:endParaRPr lang="en-US" altLang="zh-CN" kern="0" dirty="0"/>
          </a:p>
          <a:p>
            <a:pPr eaLnBrk="1" hangingPunct="1">
              <a:buFontTx/>
              <a:buNone/>
              <a:defRPr/>
            </a:pPr>
            <a:endParaRPr lang="en-US" altLang="zh-CN" kern="0" dirty="0"/>
          </a:p>
          <a:p>
            <a:pPr marL="0" indent="0">
              <a:buFontTx/>
              <a:buNone/>
            </a:pPr>
            <a:endParaRPr lang="en-US" kern="0" dirty="0"/>
          </a:p>
        </p:txBody>
      </p:sp>
      <p:sp>
        <p:nvSpPr>
          <p:cNvPr id="5" name="Content Placeholder 2"/>
          <p:cNvSpPr txBox="1"/>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endParaRPr lang="en-US" altLang="zh-CN" kern="0" dirty="0"/>
          </a:p>
          <a:p>
            <a:pPr eaLnBrk="1" hangingPunct="1">
              <a:buFontTx/>
              <a:buNone/>
              <a:defRPr/>
            </a:pPr>
            <a:r>
              <a:rPr lang="en-US" altLang="zh-CN" kern="0" dirty="0"/>
              <a:t>f6, f0, f8 </a:t>
            </a:r>
            <a:endParaRPr lang="en-US" altLang="zh-CN" kern="0" dirty="0"/>
          </a:p>
          <a:p>
            <a:pPr eaLnBrk="1" hangingPunct="1">
              <a:buFontTx/>
              <a:buNone/>
              <a:defRPr/>
            </a:pPr>
            <a:r>
              <a:rPr lang="en-US" altLang="zh-CN" kern="0" dirty="0"/>
              <a:t>f6, 0(x1)</a:t>
            </a:r>
            <a:endParaRPr lang="en-US" altLang="zh-CN" kern="0" dirty="0"/>
          </a:p>
          <a:p>
            <a:pPr eaLnBrk="1" hangingPunct="1">
              <a:buFontTx/>
              <a:buNone/>
              <a:defRPr/>
            </a:pPr>
            <a:r>
              <a:rPr lang="en-US" altLang="zh-CN" kern="0" dirty="0"/>
              <a:t>f8, f10, f14</a:t>
            </a:r>
            <a:endParaRPr lang="en-US" altLang="zh-CN" kern="0" dirty="0"/>
          </a:p>
          <a:p>
            <a:pPr eaLnBrk="1" hangingPunct="1">
              <a:buFontTx/>
              <a:buNone/>
              <a:defRPr/>
            </a:pPr>
            <a:r>
              <a:rPr lang="en-US" altLang="zh-CN" kern="0" dirty="0"/>
              <a:t>f6, f10, f8</a:t>
            </a:r>
            <a:endParaRPr lang="en-US" altLang="zh-CN" kern="0" dirty="0"/>
          </a:p>
          <a:p>
            <a:pPr eaLnBrk="1" hangingPunct="1">
              <a:buFontTx/>
              <a:buNone/>
              <a:defRPr/>
            </a:pPr>
            <a:endParaRPr lang="en-US" altLang="zh-CN" kern="0" dirty="0"/>
          </a:p>
          <a:p>
            <a:pPr marL="0" indent="0">
              <a:buFontTx/>
              <a:buNone/>
            </a:pPr>
            <a:endParaRPr lang="en-US" kern="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altLang="en-US" dirty="0">
                <a:ea typeface="MS PGothic" panose="020B0600070205080204" charset="-128"/>
              </a:rPr>
              <a:t>1-bit Predictor</a:t>
            </a:r>
            <a:endParaRPr lang="en-US" altLang="en-US" dirty="0">
              <a:ea typeface="MS PGothic" panose="020B0600070205080204" charset="-128"/>
            </a:endParaRPr>
          </a:p>
        </p:txBody>
      </p:sp>
      <p:sp>
        <p:nvSpPr>
          <p:cNvPr id="19" name="Oval 3"/>
          <p:cNvSpPr>
            <a:spLocks noChangeArrowheads="1"/>
          </p:cNvSpPr>
          <p:nvPr/>
        </p:nvSpPr>
        <p:spPr bwMode="auto">
          <a:xfrm rot="5400000">
            <a:off x="5729287" y="2576513"/>
            <a:ext cx="1457325" cy="1485900"/>
          </a:xfrm>
          <a:prstGeom prst="ellipse">
            <a:avLst/>
          </a:prstGeom>
          <a:solidFill>
            <a:srgbClr val="92D050"/>
          </a:solidFill>
          <a:ln w="19050">
            <a:solidFill>
              <a:srgbClr val="92D050"/>
            </a:solidFill>
            <a:round/>
          </a:ln>
        </p:spPr>
        <p:txBody>
          <a:bodyPr rot="10800000" vert="eaVert" wrap="none"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mn-lt"/>
                <a:ea typeface="MS PGothic" panose="020B0600070205080204" charset="-128"/>
                <a:cs typeface="Calibri" panose="020F0502020204030204" charset="0"/>
              </a:rPr>
              <a:t>predict</a:t>
            </a:r>
            <a:endParaRPr kumimoji="0" lang="en-US" sz="2400" b="0" i="0" u="none" strike="noStrike" kern="0" cap="none" spc="0" normalizeH="0" baseline="0" noProof="0">
              <a:ln>
                <a:noFill/>
              </a:ln>
              <a:solidFill>
                <a:srgbClr val="000000"/>
              </a:solidFill>
              <a:effectLst/>
              <a:uLnTx/>
              <a:uFillTx/>
              <a:latin typeface="+mn-lt"/>
              <a:ea typeface="MS PGothic" panose="020B0600070205080204" charset="-128"/>
              <a:cs typeface="Calibri" panose="020F0502020204030204" charset="0"/>
            </a:endParaRPr>
          </a:p>
          <a:p>
            <a:pPr marL="0" marR="0" lvl="0" indent="0" algn="ctr" defTabSz="914400" rtl="0" eaLnBrk="0" fontAlgn="auto" latinLnBrk="0" hangingPunct="0">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mn-lt"/>
                <a:ea typeface="MS PGothic" panose="020B0600070205080204" charset="-128"/>
                <a:cs typeface="Calibri" panose="020F0502020204030204" charset="0"/>
              </a:rPr>
              <a:t>taken</a:t>
            </a:r>
            <a:endParaRPr kumimoji="0" lang="en-US" sz="2400" b="0" i="0" u="none" strike="noStrike" kern="0" cap="none" spc="0" normalizeH="0" baseline="0" noProof="0">
              <a:ln>
                <a:noFill/>
              </a:ln>
              <a:solidFill>
                <a:srgbClr val="000000"/>
              </a:solidFill>
              <a:effectLst/>
              <a:uLnTx/>
              <a:uFillTx/>
              <a:latin typeface="+mn-lt"/>
              <a:ea typeface="MS PGothic" panose="020B0600070205080204" charset="-128"/>
              <a:cs typeface="Calibri" panose="020F0502020204030204" charset="0"/>
            </a:endParaRPr>
          </a:p>
        </p:txBody>
      </p:sp>
      <p:sp>
        <p:nvSpPr>
          <p:cNvPr id="20" name="Oval 4"/>
          <p:cNvSpPr>
            <a:spLocks noChangeArrowheads="1"/>
          </p:cNvSpPr>
          <p:nvPr/>
        </p:nvSpPr>
        <p:spPr bwMode="auto">
          <a:xfrm rot="5400000">
            <a:off x="2033587" y="2652713"/>
            <a:ext cx="1457325" cy="1485900"/>
          </a:xfrm>
          <a:prstGeom prst="ellipse">
            <a:avLst/>
          </a:prstGeom>
          <a:solidFill>
            <a:srgbClr val="00B0F0"/>
          </a:solidFill>
          <a:ln w="19050">
            <a:solidFill>
              <a:srgbClr val="00B0F0"/>
            </a:solidFill>
            <a:round/>
          </a:ln>
        </p:spPr>
        <p:txBody>
          <a:bodyPr rot="10800000" vert="eaVert" wrap="none"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mn-lt"/>
                <a:ea typeface="MS PGothic" panose="020B0600070205080204" charset="-128"/>
                <a:cs typeface="Calibri" panose="020F0502020204030204" charset="0"/>
              </a:rPr>
              <a:t>predict</a:t>
            </a:r>
            <a:endParaRPr kumimoji="0" lang="en-US" sz="2400" b="0" i="0" u="none" strike="noStrike" kern="0" cap="none" spc="0" normalizeH="0" baseline="0" noProof="0" dirty="0">
              <a:ln>
                <a:noFill/>
              </a:ln>
              <a:solidFill>
                <a:srgbClr val="000000"/>
              </a:solidFill>
              <a:effectLst/>
              <a:uLnTx/>
              <a:uFillTx/>
              <a:latin typeface="+mn-lt"/>
              <a:ea typeface="MS PGothic" panose="020B0600070205080204" charset="-128"/>
              <a:cs typeface="Calibri" panose="020F0502020204030204" charset="0"/>
            </a:endParaRPr>
          </a:p>
          <a:p>
            <a:pPr marL="0" marR="0" lvl="0" indent="0" algn="ctr" defTabSz="914400" rtl="0" eaLnBrk="0" fontAlgn="auto" latinLnBrk="0" hangingPunct="0">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mn-lt"/>
                <a:ea typeface="MS PGothic" panose="020B0600070205080204" charset="-128"/>
                <a:cs typeface="Calibri" panose="020F0502020204030204" charset="0"/>
              </a:rPr>
              <a:t>not</a:t>
            </a:r>
            <a:endParaRPr kumimoji="0" lang="en-US" sz="2400" b="0" i="0" u="none" strike="noStrike" kern="0" cap="none" spc="0" normalizeH="0" baseline="0" noProof="0" dirty="0">
              <a:ln>
                <a:noFill/>
              </a:ln>
              <a:solidFill>
                <a:srgbClr val="000000"/>
              </a:solidFill>
              <a:effectLst/>
              <a:uLnTx/>
              <a:uFillTx/>
              <a:latin typeface="+mn-lt"/>
              <a:ea typeface="MS PGothic" panose="020B0600070205080204" charset="-128"/>
              <a:cs typeface="Calibri" panose="020F0502020204030204" charset="0"/>
            </a:endParaRPr>
          </a:p>
          <a:p>
            <a:pPr marL="0" marR="0" lvl="0" indent="0" algn="ctr" defTabSz="914400" rtl="0" eaLnBrk="0" fontAlgn="auto" latinLnBrk="0" hangingPunct="0">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mn-lt"/>
                <a:ea typeface="MS PGothic" panose="020B0600070205080204" charset="-128"/>
                <a:cs typeface="Calibri" panose="020F0502020204030204" charset="0"/>
              </a:rPr>
              <a:t>taken</a:t>
            </a:r>
            <a:endParaRPr kumimoji="0" lang="en-US" sz="2400" b="0" i="0" u="none" strike="noStrike" kern="0" cap="none" spc="0" normalizeH="0" baseline="0" noProof="0" dirty="0">
              <a:ln>
                <a:noFill/>
              </a:ln>
              <a:solidFill>
                <a:srgbClr val="000000"/>
              </a:solidFill>
              <a:effectLst/>
              <a:uLnTx/>
              <a:uFillTx/>
              <a:latin typeface="+mn-lt"/>
              <a:ea typeface="MS PGothic" panose="020B0600070205080204" charset="-128"/>
              <a:cs typeface="Calibri" panose="020F0502020204030204" charset="0"/>
            </a:endParaRPr>
          </a:p>
        </p:txBody>
      </p:sp>
      <p:grpSp>
        <p:nvGrpSpPr>
          <p:cNvPr id="21" name="Group 5"/>
          <p:cNvGrpSpPr/>
          <p:nvPr/>
        </p:nvGrpSpPr>
        <p:grpSpPr bwMode="auto">
          <a:xfrm>
            <a:off x="2762252" y="4057646"/>
            <a:ext cx="3695700" cy="1122364"/>
            <a:chOff x="1740" y="2556"/>
            <a:chExt cx="2328" cy="707"/>
          </a:xfrm>
        </p:grpSpPr>
        <p:cxnSp>
          <p:nvCxnSpPr>
            <p:cNvPr id="75792" name="AutoShape 6"/>
            <p:cNvCxnSpPr>
              <a:cxnSpLocks noChangeShapeType="1"/>
              <a:stCxn id="19" idx="6"/>
              <a:endCxn id="20" idx="6"/>
            </p:cNvCxnSpPr>
            <p:nvPr/>
          </p:nvCxnSpPr>
          <p:spPr bwMode="auto">
            <a:xfrm rot="5400000">
              <a:off x="2880" y="1416"/>
              <a:ext cx="48" cy="2328"/>
            </a:xfrm>
            <a:prstGeom prst="curvedConnector3">
              <a:avLst>
                <a:gd name="adj1" fmla="val 387500"/>
              </a:avLst>
            </a:prstGeom>
            <a:noFill/>
            <a:ln w="38100">
              <a:solidFill>
                <a:srgbClr val="00B0F0"/>
              </a:solidFill>
              <a:round/>
              <a:tailEnd type="triangle" w="med" len="med"/>
            </a:ln>
            <a:extLst>
              <a:ext uri="{909E8E84-426E-40DD-AFC4-6F175D3DCCD1}">
                <a14:hiddenFill xmlns:a14="http://schemas.microsoft.com/office/drawing/2010/main">
                  <a:noFill/>
                </a14:hiddenFill>
              </a:ext>
            </a:extLst>
          </p:spPr>
        </p:cxnSp>
        <p:sp>
          <p:nvSpPr>
            <p:cNvPr id="23" name="Text Box 7"/>
            <p:cNvSpPr txBox="1">
              <a:spLocks noChangeArrowheads="1"/>
            </p:cNvSpPr>
            <p:nvPr/>
          </p:nvSpPr>
          <p:spPr bwMode="auto">
            <a:xfrm>
              <a:off x="2334" y="2740"/>
              <a:ext cx="1049" cy="523"/>
            </a:xfrm>
            <a:prstGeom prst="rect">
              <a:avLst/>
            </a:prstGeom>
            <a:noFill/>
            <a:ln>
              <a:noFill/>
            </a:ln>
          </p:spPr>
          <p:txBody>
            <a:bodyPr wrap="none">
              <a:spAutoFit/>
            </a:bodyPr>
            <a:lstStyle>
              <a:lvl1pPr>
                <a:defRPr sz="2400" i="1">
                  <a:solidFill>
                    <a:schemeClr val="accent1"/>
                  </a:solidFill>
                  <a:latin typeface="Comic Sans MS" panose="030F0702030302020204" charset="0"/>
                  <a:ea typeface="MS PGothic" panose="020B0600070205080204" charset="-128"/>
                </a:defRPr>
              </a:lvl1pPr>
              <a:lvl2pPr marL="742950" indent="-285750">
                <a:defRPr sz="2400" i="1">
                  <a:solidFill>
                    <a:schemeClr val="accent1"/>
                  </a:solidFill>
                  <a:latin typeface="Comic Sans MS" panose="030F0702030302020204" charset="0"/>
                  <a:ea typeface="MS PGothic" panose="020B0600070205080204" charset="-128"/>
                </a:defRPr>
              </a:lvl2pPr>
              <a:lvl3pPr marL="1143000" indent="-228600">
                <a:defRPr sz="2400" i="1">
                  <a:solidFill>
                    <a:schemeClr val="accent1"/>
                  </a:solidFill>
                  <a:latin typeface="Comic Sans MS" panose="030F0702030302020204" charset="0"/>
                  <a:ea typeface="MS PGothic" panose="020B0600070205080204" charset="-128"/>
                </a:defRPr>
              </a:lvl3pPr>
              <a:lvl4pPr marL="1600200" indent="-228600">
                <a:defRPr sz="2400" i="1">
                  <a:solidFill>
                    <a:schemeClr val="accent1"/>
                  </a:solidFill>
                  <a:latin typeface="Comic Sans MS" panose="030F0702030302020204" charset="0"/>
                  <a:ea typeface="MS PGothic" panose="020B0600070205080204" charset="-128"/>
                </a:defRPr>
              </a:lvl4pPr>
              <a:lvl5pPr marL="2057400" indent="-228600">
                <a:defRPr sz="2400" i="1">
                  <a:solidFill>
                    <a:schemeClr val="accent1"/>
                  </a:solidFill>
                  <a:latin typeface="Comic Sans MS" panose="030F0702030302020204" charset="0"/>
                  <a:ea typeface="MS PGothic" panose="020B0600070205080204" charset="-128"/>
                </a:defRPr>
              </a:lvl5pPr>
              <a:lvl6pPr marL="25146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6pPr>
              <a:lvl7pPr marL="29718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7pPr>
              <a:lvl8pPr marL="34290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8pPr>
              <a:lvl9pPr marL="38862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9p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B0F0"/>
                  </a:solidFill>
                  <a:effectLst/>
                  <a:uLnTx/>
                  <a:uFillTx/>
                  <a:latin typeface="+mn-lt"/>
                  <a:ea typeface="MS PGothic" panose="020B0600070205080204" charset="-128"/>
                  <a:cs typeface="Calibri" panose="020F0502020204030204" charset="0"/>
                </a:rPr>
                <a:t>actually</a:t>
              </a:r>
              <a:endParaRPr kumimoji="0" lang="en-US" sz="2400" b="0" i="0" u="none" strike="noStrike" kern="0" cap="none" spc="0" normalizeH="0" baseline="0" noProof="0" dirty="0">
                <a:ln>
                  <a:noFill/>
                </a:ln>
                <a:solidFill>
                  <a:srgbClr val="00B0F0"/>
                </a:solidFill>
                <a:effectLst/>
                <a:uLnTx/>
                <a:uFillTx/>
                <a:latin typeface="+mn-lt"/>
                <a:ea typeface="MS PGothic" panose="020B0600070205080204" charset="-128"/>
                <a:cs typeface="Calibri" panose="020F0502020204030204" charset="0"/>
              </a:endParaRPr>
            </a:p>
            <a:p>
              <a:pPr marL="0" marR="0" lvl="0" indent="0" algn="ctr" defTabSz="914400" rtl="0" eaLnBrk="0" fontAlgn="auto" latinLnBrk="0" hangingPunct="0">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B0F0"/>
                  </a:solidFill>
                  <a:effectLst/>
                  <a:uLnTx/>
                  <a:uFillTx/>
                  <a:latin typeface="+mn-lt"/>
                  <a:ea typeface="MS PGothic" panose="020B0600070205080204" charset="-128"/>
                  <a:cs typeface="Calibri" panose="020F0502020204030204" charset="0"/>
                </a:rPr>
                <a:t>not taken</a:t>
              </a:r>
              <a:endParaRPr kumimoji="0" lang="en-US" sz="2400" b="0" i="0" u="none" strike="noStrike" kern="0" cap="none" spc="0" normalizeH="0" baseline="0" noProof="0" dirty="0">
                <a:ln>
                  <a:noFill/>
                </a:ln>
                <a:solidFill>
                  <a:srgbClr val="00B0F0"/>
                </a:solidFill>
                <a:effectLst/>
                <a:uLnTx/>
                <a:uFillTx/>
                <a:latin typeface="+mn-lt"/>
                <a:ea typeface="MS PGothic" panose="020B0600070205080204" charset="-128"/>
                <a:cs typeface="Calibri" panose="020F0502020204030204" charset="0"/>
              </a:endParaRPr>
            </a:p>
          </p:txBody>
        </p:sp>
      </p:grpSp>
      <p:grpSp>
        <p:nvGrpSpPr>
          <p:cNvPr id="24" name="Group 8"/>
          <p:cNvGrpSpPr/>
          <p:nvPr/>
        </p:nvGrpSpPr>
        <p:grpSpPr bwMode="auto">
          <a:xfrm>
            <a:off x="2762252" y="1606550"/>
            <a:ext cx="3695700" cy="1050925"/>
            <a:chOff x="1740" y="1012"/>
            <a:chExt cx="2328" cy="662"/>
          </a:xfrm>
        </p:grpSpPr>
        <p:cxnSp>
          <p:nvCxnSpPr>
            <p:cNvPr id="75790" name="AutoShape 9"/>
            <p:cNvCxnSpPr>
              <a:cxnSpLocks noChangeShapeType="1"/>
              <a:stCxn id="20" idx="2"/>
              <a:endCxn id="19" idx="2"/>
            </p:cNvCxnSpPr>
            <p:nvPr/>
          </p:nvCxnSpPr>
          <p:spPr bwMode="auto">
            <a:xfrm rot="-5400000">
              <a:off x="2880" y="486"/>
              <a:ext cx="48" cy="2328"/>
            </a:xfrm>
            <a:prstGeom prst="curvedConnector3">
              <a:avLst>
                <a:gd name="adj1" fmla="val 387500"/>
              </a:avLst>
            </a:prstGeom>
            <a:noFill/>
            <a:ln w="38100">
              <a:solidFill>
                <a:srgbClr val="92D050"/>
              </a:solidFill>
              <a:round/>
              <a:tailEnd type="triangle" w="med" len="med"/>
            </a:ln>
            <a:extLst>
              <a:ext uri="{909E8E84-426E-40DD-AFC4-6F175D3DCCD1}">
                <a14:hiddenFill xmlns:a14="http://schemas.microsoft.com/office/drawing/2010/main">
                  <a:noFill/>
                </a14:hiddenFill>
              </a:ext>
            </a:extLst>
          </p:spPr>
        </p:cxnSp>
        <p:sp>
          <p:nvSpPr>
            <p:cNvPr id="26" name="Text Box 10"/>
            <p:cNvSpPr txBox="1">
              <a:spLocks noChangeArrowheads="1"/>
            </p:cNvSpPr>
            <p:nvPr/>
          </p:nvSpPr>
          <p:spPr bwMode="auto">
            <a:xfrm>
              <a:off x="2418" y="1012"/>
              <a:ext cx="872" cy="523"/>
            </a:xfrm>
            <a:prstGeom prst="rect">
              <a:avLst/>
            </a:prstGeom>
            <a:noFill/>
            <a:ln>
              <a:noFill/>
            </a:ln>
          </p:spPr>
          <p:txBody>
            <a:bodyPr wrap="none">
              <a:spAutoFit/>
            </a:bodyPr>
            <a:lstStyle>
              <a:lvl1pPr>
                <a:defRPr sz="2400" i="1">
                  <a:solidFill>
                    <a:schemeClr val="accent1"/>
                  </a:solidFill>
                  <a:latin typeface="Comic Sans MS" panose="030F0702030302020204" charset="0"/>
                  <a:ea typeface="MS PGothic" panose="020B0600070205080204" charset="-128"/>
                </a:defRPr>
              </a:lvl1pPr>
              <a:lvl2pPr marL="742950" indent="-285750">
                <a:defRPr sz="2400" i="1">
                  <a:solidFill>
                    <a:schemeClr val="accent1"/>
                  </a:solidFill>
                  <a:latin typeface="Comic Sans MS" panose="030F0702030302020204" charset="0"/>
                  <a:ea typeface="MS PGothic" panose="020B0600070205080204" charset="-128"/>
                </a:defRPr>
              </a:lvl2pPr>
              <a:lvl3pPr marL="1143000" indent="-228600">
                <a:defRPr sz="2400" i="1">
                  <a:solidFill>
                    <a:schemeClr val="accent1"/>
                  </a:solidFill>
                  <a:latin typeface="Comic Sans MS" panose="030F0702030302020204" charset="0"/>
                  <a:ea typeface="MS PGothic" panose="020B0600070205080204" charset="-128"/>
                </a:defRPr>
              </a:lvl3pPr>
              <a:lvl4pPr marL="1600200" indent="-228600">
                <a:defRPr sz="2400" i="1">
                  <a:solidFill>
                    <a:schemeClr val="accent1"/>
                  </a:solidFill>
                  <a:latin typeface="Comic Sans MS" panose="030F0702030302020204" charset="0"/>
                  <a:ea typeface="MS PGothic" panose="020B0600070205080204" charset="-128"/>
                </a:defRPr>
              </a:lvl4pPr>
              <a:lvl5pPr marL="2057400" indent="-228600">
                <a:defRPr sz="2400" i="1">
                  <a:solidFill>
                    <a:schemeClr val="accent1"/>
                  </a:solidFill>
                  <a:latin typeface="Comic Sans MS" panose="030F0702030302020204" charset="0"/>
                  <a:ea typeface="MS PGothic" panose="020B0600070205080204" charset="-128"/>
                </a:defRPr>
              </a:lvl5pPr>
              <a:lvl6pPr marL="25146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6pPr>
              <a:lvl7pPr marL="29718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7pPr>
              <a:lvl8pPr marL="34290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8pPr>
              <a:lvl9pPr marL="38862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9p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92D050"/>
                  </a:solidFill>
                  <a:effectLst/>
                  <a:uLnTx/>
                  <a:uFillTx/>
                  <a:latin typeface="+mn-lt"/>
                  <a:ea typeface="MS PGothic" panose="020B0600070205080204" charset="-128"/>
                  <a:cs typeface="Calibri" panose="020F0502020204030204" charset="0"/>
                </a:rPr>
                <a:t>actually</a:t>
              </a:r>
              <a:endParaRPr kumimoji="0" lang="en-US" sz="2400" b="0" i="0" u="none" strike="noStrike" kern="0" cap="none" spc="0" normalizeH="0" baseline="0" noProof="0" dirty="0">
                <a:ln>
                  <a:noFill/>
                </a:ln>
                <a:solidFill>
                  <a:srgbClr val="92D050"/>
                </a:solidFill>
                <a:effectLst/>
                <a:uLnTx/>
                <a:uFillTx/>
                <a:latin typeface="+mn-lt"/>
                <a:ea typeface="MS PGothic" panose="020B0600070205080204" charset="-128"/>
                <a:cs typeface="Calibri" panose="020F0502020204030204" charset="0"/>
              </a:endParaRPr>
            </a:p>
            <a:p>
              <a:pPr marL="0" marR="0" lvl="0" indent="0" algn="ctr" defTabSz="914400" rtl="0" eaLnBrk="0" fontAlgn="auto" latinLnBrk="0" hangingPunct="0">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92D050"/>
                  </a:solidFill>
                  <a:effectLst/>
                  <a:uLnTx/>
                  <a:uFillTx/>
                  <a:latin typeface="+mn-lt"/>
                  <a:ea typeface="MS PGothic" panose="020B0600070205080204" charset="-128"/>
                  <a:cs typeface="Calibri" panose="020F0502020204030204" charset="0"/>
                </a:rPr>
                <a:t>taken</a:t>
              </a:r>
              <a:endParaRPr kumimoji="0" lang="en-US" sz="2400" b="0" i="0" u="none" strike="noStrike" kern="0" cap="none" spc="0" normalizeH="0" baseline="0" noProof="0" dirty="0">
                <a:ln>
                  <a:noFill/>
                </a:ln>
                <a:solidFill>
                  <a:srgbClr val="92D050"/>
                </a:solidFill>
                <a:effectLst/>
                <a:uLnTx/>
                <a:uFillTx/>
                <a:latin typeface="+mn-lt"/>
                <a:ea typeface="MS PGothic" panose="020B0600070205080204" charset="-128"/>
                <a:cs typeface="Calibri" panose="020F0502020204030204" charset="0"/>
              </a:endParaRPr>
            </a:p>
          </p:txBody>
        </p:sp>
      </p:grpSp>
      <p:grpSp>
        <p:nvGrpSpPr>
          <p:cNvPr id="27" name="Group 11"/>
          <p:cNvGrpSpPr/>
          <p:nvPr/>
        </p:nvGrpSpPr>
        <p:grpSpPr bwMode="auto">
          <a:xfrm>
            <a:off x="6991352" y="2803525"/>
            <a:ext cx="2160588" cy="1030288"/>
            <a:chOff x="4404" y="1766"/>
            <a:chExt cx="1361" cy="649"/>
          </a:xfrm>
        </p:grpSpPr>
        <p:cxnSp>
          <p:nvCxnSpPr>
            <p:cNvPr id="75788" name="AutoShape 12"/>
            <p:cNvCxnSpPr>
              <a:cxnSpLocks noChangeShapeType="1"/>
              <a:stCxn id="19" idx="7"/>
              <a:endCxn id="19" idx="1"/>
            </p:cNvCxnSpPr>
            <p:nvPr/>
          </p:nvCxnSpPr>
          <p:spPr bwMode="auto">
            <a:xfrm flipV="1">
              <a:off x="4404" y="1766"/>
              <a:ext cx="1" cy="649"/>
            </a:xfrm>
            <a:prstGeom prst="curvedConnector3">
              <a:avLst>
                <a:gd name="adj1" fmla="val 46800014"/>
              </a:avLst>
            </a:prstGeom>
            <a:noFill/>
            <a:ln w="38100">
              <a:solidFill>
                <a:srgbClr val="92D050"/>
              </a:solidFill>
              <a:round/>
              <a:tailEnd type="triangle" w="med" len="med"/>
            </a:ln>
            <a:extLst>
              <a:ext uri="{909E8E84-426E-40DD-AFC4-6F175D3DCCD1}">
                <a14:hiddenFill xmlns:a14="http://schemas.microsoft.com/office/drawing/2010/main">
                  <a:noFill/>
                </a14:hiddenFill>
              </a:ext>
            </a:extLst>
          </p:spPr>
        </p:cxnSp>
        <p:sp>
          <p:nvSpPr>
            <p:cNvPr id="29" name="Text Box 13"/>
            <p:cNvSpPr txBox="1">
              <a:spLocks noChangeArrowheads="1"/>
            </p:cNvSpPr>
            <p:nvPr/>
          </p:nvSpPr>
          <p:spPr bwMode="auto">
            <a:xfrm>
              <a:off x="4893" y="1838"/>
              <a:ext cx="872" cy="523"/>
            </a:xfrm>
            <a:prstGeom prst="rect">
              <a:avLst/>
            </a:prstGeom>
            <a:noFill/>
            <a:ln>
              <a:noFill/>
            </a:ln>
          </p:spPr>
          <p:txBody>
            <a:bodyPr wrap="none">
              <a:spAutoFit/>
            </a:bodyPr>
            <a:lstStyle>
              <a:lvl1pPr>
                <a:defRPr sz="2400" i="1">
                  <a:solidFill>
                    <a:schemeClr val="accent1"/>
                  </a:solidFill>
                  <a:latin typeface="Comic Sans MS" panose="030F0702030302020204" charset="0"/>
                  <a:ea typeface="MS PGothic" panose="020B0600070205080204" charset="-128"/>
                </a:defRPr>
              </a:lvl1pPr>
              <a:lvl2pPr marL="742950" indent="-285750">
                <a:defRPr sz="2400" i="1">
                  <a:solidFill>
                    <a:schemeClr val="accent1"/>
                  </a:solidFill>
                  <a:latin typeface="Comic Sans MS" panose="030F0702030302020204" charset="0"/>
                  <a:ea typeface="MS PGothic" panose="020B0600070205080204" charset="-128"/>
                </a:defRPr>
              </a:lvl2pPr>
              <a:lvl3pPr marL="1143000" indent="-228600">
                <a:defRPr sz="2400" i="1">
                  <a:solidFill>
                    <a:schemeClr val="accent1"/>
                  </a:solidFill>
                  <a:latin typeface="Comic Sans MS" panose="030F0702030302020204" charset="0"/>
                  <a:ea typeface="MS PGothic" panose="020B0600070205080204" charset="-128"/>
                </a:defRPr>
              </a:lvl3pPr>
              <a:lvl4pPr marL="1600200" indent="-228600">
                <a:defRPr sz="2400" i="1">
                  <a:solidFill>
                    <a:schemeClr val="accent1"/>
                  </a:solidFill>
                  <a:latin typeface="Comic Sans MS" panose="030F0702030302020204" charset="0"/>
                  <a:ea typeface="MS PGothic" panose="020B0600070205080204" charset="-128"/>
                </a:defRPr>
              </a:lvl4pPr>
              <a:lvl5pPr marL="2057400" indent="-228600">
                <a:defRPr sz="2400" i="1">
                  <a:solidFill>
                    <a:schemeClr val="accent1"/>
                  </a:solidFill>
                  <a:latin typeface="Comic Sans MS" panose="030F0702030302020204" charset="0"/>
                  <a:ea typeface="MS PGothic" panose="020B0600070205080204" charset="-128"/>
                </a:defRPr>
              </a:lvl5pPr>
              <a:lvl6pPr marL="25146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6pPr>
              <a:lvl7pPr marL="29718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7pPr>
              <a:lvl8pPr marL="34290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8pPr>
              <a:lvl9pPr marL="38862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9p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92D050"/>
                  </a:solidFill>
                  <a:effectLst/>
                  <a:uLnTx/>
                  <a:uFillTx/>
                  <a:latin typeface="+mn-lt"/>
                  <a:ea typeface="MS PGothic" panose="020B0600070205080204" charset="-128"/>
                  <a:cs typeface="Calibri" panose="020F0502020204030204" charset="0"/>
                </a:rPr>
                <a:t>actually</a:t>
              </a:r>
              <a:endParaRPr kumimoji="0" lang="en-US" sz="2400" b="0" i="0" u="none" strike="noStrike" kern="0" cap="none" spc="0" normalizeH="0" baseline="0" noProof="0" dirty="0">
                <a:ln>
                  <a:noFill/>
                </a:ln>
                <a:solidFill>
                  <a:srgbClr val="92D050"/>
                </a:solidFill>
                <a:effectLst/>
                <a:uLnTx/>
                <a:uFillTx/>
                <a:latin typeface="+mn-lt"/>
                <a:ea typeface="MS PGothic" panose="020B0600070205080204" charset="-128"/>
                <a:cs typeface="Calibri" panose="020F0502020204030204" charset="0"/>
              </a:endParaRPr>
            </a:p>
            <a:p>
              <a:pPr marL="0" marR="0" lvl="0" indent="0" algn="ctr" defTabSz="914400" rtl="0" eaLnBrk="0" fontAlgn="auto" latinLnBrk="0" hangingPunct="0">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92D050"/>
                  </a:solidFill>
                  <a:effectLst/>
                  <a:uLnTx/>
                  <a:uFillTx/>
                  <a:latin typeface="+mn-lt"/>
                  <a:ea typeface="MS PGothic" panose="020B0600070205080204" charset="-128"/>
                  <a:cs typeface="Calibri" panose="020F0502020204030204" charset="0"/>
                </a:rPr>
                <a:t>taken</a:t>
              </a:r>
              <a:endParaRPr kumimoji="0" lang="en-US" sz="2400" b="0" i="0" u="none" strike="noStrike" kern="0" cap="none" spc="0" normalizeH="0" baseline="0" noProof="0" dirty="0">
                <a:ln>
                  <a:noFill/>
                </a:ln>
                <a:solidFill>
                  <a:srgbClr val="92D050"/>
                </a:solidFill>
                <a:effectLst/>
                <a:uLnTx/>
                <a:uFillTx/>
                <a:latin typeface="+mn-lt"/>
                <a:ea typeface="MS PGothic" panose="020B0600070205080204" charset="-128"/>
                <a:cs typeface="Calibri" panose="020F0502020204030204" charset="0"/>
              </a:endParaRPr>
            </a:p>
          </p:txBody>
        </p:sp>
      </p:grpSp>
      <p:grpSp>
        <p:nvGrpSpPr>
          <p:cNvPr id="30" name="Group 14"/>
          <p:cNvGrpSpPr/>
          <p:nvPr/>
        </p:nvGrpSpPr>
        <p:grpSpPr bwMode="auto">
          <a:xfrm>
            <a:off x="-68263" y="2879725"/>
            <a:ext cx="2297114" cy="1030288"/>
            <a:chOff x="-43" y="1814"/>
            <a:chExt cx="1447" cy="649"/>
          </a:xfrm>
        </p:grpSpPr>
        <p:cxnSp>
          <p:nvCxnSpPr>
            <p:cNvPr id="75786" name="AutoShape 15"/>
            <p:cNvCxnSpPr>
              <a:cxnSpLocks noChangeShapeType="1"/>
              <a:stCxn id="20" idx="5"/>
              <a:endCxn id="20" idx="3"/>
            </p:cNvCxnSpPr>
            <p:nvPr/>
          </p:nvCxnSpPr>
          <p:spPr bwMode="auto">
            <a:xfrm rot="10800000" flipH="1">
              <a:off x="1403" y="1814"/>
              <a:ext cx="1" cy="649"/>
            </a:xfrm>
            <a:prstGeom prst="curvedConnector3">
              <a:avLst>
                <a:gd name="adj1" fmla="val -46700014"/>
              </a:avLst>
            </a:prstGeom>
            <a:noFill/>
            <a:ln w="38100">
              <a:solidFill>
                <a:srgbClr val="00B0F0"/>
              </a:solidFill>
              <a:round/>
              <a:tailEnd type="triangle" w="med" len="med"/>
            </a:ln>
            <a:extLst>
              <a:ext uri="{909E8E84-426E-40DD-AFC4-6F175D3DCCD1}">
                <a14:hiddenFill xmlns:a14="http://schemas.microsoft.com/office/drawing/2010/main">
                  <a:noFill/>
                </a14:hiddenFill>
              </a:ext>
            </a:extLst>
          </p:spPr>
        </p:cxnSp>
        <p:sp>
          <p:nvSpPr>
            <p:cNvPr id="32" name="Text Box 16"/>
            <p:cNvSpPr txBox="1">
              <a:spLocks noChangeArrowheads="1"/>
            </p:cNvSpPr>
            <p:nvPr/>
          </p:nvSpPr>
          <p:spPr bwMode="auto">
            <a:xfrm>
              <a:off x="-43" y="1828"/>
              <a:ext cx="1049" cy="523"/>
            </a:xfrm>
            <a:prstGeom prst="rect">
              <a:avLst/>
            </a:prstGeom>
            <a:noFill/>
            <a:ln>
              <a:noFill/>
            </a:ln>
          </p:spPr>
          <p:txBody>
            <a:bodyPr wrap="none">
              <a:spAutoFit/>
            </a:bodyPr>
            <a:lstStyle>
              <a:lvl1pPr>
                <a:defRPr sz="2400" i="1">
                  <a:solidFill>
                    <a:schemeClr val="accent1"/>
                  </a:solidFill>
                  <a:latin typeface="Comic Sans MS" panose="030F0702030302020204" charset="0"/>
                  <a:ea typeface="MS PGothic" panose="020B0600070205080204" charset="-128"/>
                </a:defRPr>
              </a:lvl1pPr>
              <a:lvl2pPr marL="742950" indent="-285750">
                <a:defRPr sz="2400" i="1">
                  <a:solidFill>
                    <a:schemeClr val="accent1"/>
                  </a:solidFill>
                  <a:latin typeface="Comic Sans MS" panose="030F0702030302020204" charset="0"/>
                  <a:ea typeface="MS PGothic" panose="020B0600070205080204" charset="-128"/>
                </a:defRPr>
              </a:lvl2pPr>
              <a:lvl3pPr marL="1143000" indent="-228600">
                <a:defRPr sz="2400" i="1">
                  <a:solidFill>
                    <a:schemeClr val="accent1"/>
                  </a:solidFill>
                  <a:latin typeface="Comic Sans MS" panose="030F0702030302020204" charset="0"/>
                  <a:ea typeface="MS PGothic" panose="020B0600070205080204" charset="-128"/>
                </a:defRPr>
              </a:lvl3pPr>
              <a:lvl4pPr marL="1600200" indent="-228600">
                <a:defRPr sz="2400" i="1">
                  <a:solidFill>
                    <a:schemeClr val="accent1"/>
                  </a:solidFill>
                  <a:latin typeface="Comic Sans MS" panose="030F0702030302020204" charset="0"/>
                  <a:ea typeface="MS PGothic" panose="020B0600070205080204" charset="-128"/>
                </a:defRPr>
              </a:lvl4pPr>
              <a:lvl5pPr marL="2057400" indent="-228600">
                <a:defRPr sz="2400" i="1">
                  <a:solidFill>
                    <a:schemeClr val="accent1"/>
                  </a:solidFill>
                  <a:latin typeface="Comic Sans MS" panose="030F0702030302020204" charset="0"/>
                  <a:ea typeface="MS PGothic" panose="020B0600070205080204" charset="-128"/>
                </a:defRPr>
              </a:lvl5pPr>
              <a:lvl6pPr marL="25146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6pPr>
              <a:lvl7pPr marL="29718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7pPr>
              <a:lvl8pPr marL="34290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8pPr>
              <a:lvl9pPr marL="38862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9p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B0F0"/>
                  </a:solidFill>
                  <a:effectLst/>
                  <a:uLnTx/>
                  <a:uFillTx/>
                  <a:latin typeface="+mn-lt"/>
                  <a:ea typeface="MS PGothic" panose="020B0600070205080204" charset="-128"/>
                  <a:cs typeface="Calibri" panose="020F0502020204030204" charset="0"/>
                </a:rPr>
                <a:t>actually</a:t>
              </a:r>
              <a:endParaRPr kumimoji="0" lang="en-US" sz="2400" b="0" i="0" u="none" strike="noStrike" kern="0" cap="none" spc="0" normalizeH="0" baseline="0" noProof="0">
                <a:ln>
                  <a:noFill/>
                </a:ln>
                <a:solidFill>
                  <a:srgbClr val="00B0F0"/>
                </a:solidFill>
                <a:effectLst/>
                <a:uLnTx/>
                <a:uFillTx/>
                <a:latin typeface="+mn-lt"/>
                <a:ea typeface="MS PGothic" panose="020B0600070205080204" charset="-128"/>
                <a:cs typeface="Calibri" panose="020F0502020204030204" charset="0"/>
              </a:endParaRPr>
            </a:p>
            <a:p>
              <a:pPr marL="0" marR="0" lvl="0" indent="0" algn="ctr" defTabSz="914400" rtl="0" eaLnBrk="0" fontAlgn="auto" latinLnBrk="0" hangingPunct="0">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B0F0"/>
                  </a:solidFill>
                  <a:effectLst/>
                  <a:uLnTx/>
                  <a:uFillTx/>
                  <a:latin typeface="+mn-lt"/>
                  <a:ea typeface="MS PGothic" panose="020B0600070205080204" charset="-128"/>
                  <a:cs typeface="Calibri" panose="020F0502020204030204" charset="0"/>
                </a:rPr>
                <a:t>not taken</a:t>
              </a:r>
              <a:endParaRPr kumimoji="0" lang="en-US" sz="2400" b="0" i="0" u="none" strike="noStrike" kern="0" cap="none" spc="0" normalizeH="0" baseline="0" noProof="0">
                <a:ln>
                  <a:noFill/>
                </a:ln>
                <a:solidFill>
                  <a:srgbClr val="00B0F0"/>
                </a:solidFill>
                <a:effectLst/>
                <a:uLnTx/>
                <a:uFillTx/>
                <a:latin typeface="+mn-lt"/>
                <a:ea typeface="MS PGothic" panose="020B0600070205080204" charset="-128"/>
                <a:cs typeface="Calibri" panose="020F0502020204030204" charset="0"/>
              </a:endParaRPr>
            </a:p>
          </p:txBody>
        </p:sp>
      </p:grpSp>
      <p:sp>
        <p:nvSpPr>
          <p:cNvPr id="22" name="TextBox 21"/>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endParaRPr lang="en-US" altLang="zh-CN" sz="1500" dirty="0">
              <a:solidFill>
                <a:srgbClr val="00B0F0"/>
              </a:solidFill>
            </a:endParaRPr>
          </a:p>
          <a:p>
            <a:pPr algn="r">
              <a:spcBef>
                <a:spcPct val="0"/>
              </a:spcBef>
              <a:buFontTx/>
              <a:buNone/>
            </a:pPr>
            <a:r>
              <a:rPr lang="en-US" altLang="zh-CN" sz="1500" dirty="0">
                <a:solidFill>
                  <a:srgbClr val="00B0F0"/>
                </a:solidFill>
              </a:rPr>
              <a:t>onur-digitaldesign_comparch-2021-lecture18-branch-prediction-ii-afterlecture.pdf</a:t>
            </a:r>
            <a:endParaRPr lang="en-US" altLang="zh-CN" sz="1500" dirty="0">
              <a:solidFill>
                <a:srgbClr val="00B0F0"/>
              </a:solidFill>
            </a:endParaRPr>
          </a:p>
        </p:txBody>
      </p:sp>
      <p:sp>
        <p:nvSpPr>
          <p:cNvPr id="36" name="Title 1"/>
          <p:cNvSpPr txBox="1"/>
          <p:nvPr/>
        </p:nvSpPr>
        <p:spPr bwMode="auto">
          <a:xfrm>
            <a:off x="-1" y="4953000"/>
            <a:ext cx="91519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altLang="en-US" sz="3200" b="0" kern="0" dirty="0">
                <a:ea typeface="MS PGothic" panose="020B0600070205080204" charset="-128"/>
              </a:rPr>
              <a:t>finite state machine</a:t>
            </a:r>
            <a:endParaRPr lang="en-US" altLang="en-US" sz="3200" b="0" kern="0" dirty="0">
              <a:ea typeface="MS PGothic" panose="020B060007020508020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RAW Hazard</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US" dirty="0">
              <a:solidFill>
                <a:srgbClr val="00B0F0"/>
              </a:solidFill>
            </a:endParaRPr>
          </a:p>
          <a:p>
            <a:pPr eaLnBrk="1" hangingPunct="1">
              <a:buFontTx/>
              <a:buNone/>
              <a:defRPr/>
            </a:pPr>
            <a:r>
              <a:rPr lang="en-US" altLang="zh-CN" dirty="0"/>
              <a:t>    </a:t>
            </a:r>
            <a:endParaRPr lang="en-US" altLang="zh-CN" dirty="0"/>
          </a:p>
          <a:p>
            <a:pPr eaLnBrk="1" hangingPunct="1">
              <a:buFontTx/>
              <a:buNone/>
              <a:defRPr/>
            </a:pPr>
            <a:endParaRPr lang="en-US" altLang="zh-CN" dirty="0"/>
          </a:p>
          <a:p>
            <a:pPr eaLnBrk="1" hangingPunct="1">
              <a:buFontTx/>
              <a:buNone/>
              <a:defRPr/>
            </a:pPr>
            <a:endParaRPr lang="en-US" altLang="zh-CN" dirty="0"/>
          </a:p>
          <a:p>
            <a:pPr marL="0" indent="0">
              <a:buNone/>
            </a:pPr>
            <a:endParaRPr lang="en-US" dirty="0"/>
          </a:p>
        </p:txBody>
      </p:sp>
      <p:sp>
        <p:nvSpPr>
          <p:cNvPr id="4" name="Content Placeholder 2"/>
          <p:cNvSpPr txBox="1"/>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endParaRPr lang="en-US" altLang="zh-CN" kern="0" dirty="0"/>
          </a:p>
          <a:p>
            <a:pPr eaLnBrk="1" hangingPunct="1">
              <a:buFontTx/>
              <a:buNone/>
              <a:defRPr/>
            </a:pPr>
            <a:r>
              <a:rPr lang="en-US" altLang="zh-CN" kern="0" dirty="0" err="1"/>
              <a:t>fmul.d</a:t>
            </a:r>
            <a:r>
              <a:rPr lang="en-US" altLang="zh-CN" kern="0" dirty="0"/>
              <a:t> </a:t>
            </a:r>
            <a:endParaRPr lang="en-US" altLang="zh-CN" kern="0" dirty="0"/>
          </a:p>
          <a:p>
            <a:pPr eaLnBrk="1" hangingPunct="1">
              <a:buFontTx/>
              <a:buNone/>
              <a:defRPr/>
            </a:pPr>
            <a:endParaRPr lang="en-US" altLang="zh-CN" kern="0" dirty="0"/>
          </a:p>
          <a:p>
            <a:pPr marL="0" indent="0">
              <a:buFontTx/>
              <a:buNone/>
            </a:pPr>
            <a:endParaRPr lang="en-US" kern="0" dirty="0"/>
          </a:p>
        </p:txBody>
      </p:sp>
      <p:sp>
        <p:nvSpPr>
          <p:cNvPr id="5" name="Content Placeholder 2"/>
          <p:cNvSpPr txBox="1"/>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endParaRPr lang="en-US" altLang="zh-CN" kern="0" dirty="0"/>
          </a:p>
          <a:p>
            <a:pPr eaLnBrk="1" hangingPunct="1">
              <a:buFontTx/>
              <a:buNone/>
              <a:defRPr/>
            </a:pPr>
            <a:r>
              <a:rPr lang="en-US" altLang="zh-CN" kern="0" dirty="0"/>
              <a:t>f6, f0, f8 </a:t>
            </a:r>
            <a:endParaRPr lang="en-US" altLang="zh-CN" kern="0" dirty="0"/>
          </a:p>
          <a:p>
            <a:pPr eaLnBrk="1" hangingPunct="1">
              <a:buFontTx/>
              <a:buNone/>
              <a:defRPr/>
            </a:pPr>
            <a:r>
              <a:rPr lang="en-US" altLang="zh-CN" kern="0" dirty="0"/>
              <a:t>f6, 0(x1)</a:t>
            </a:r>
            <a:endParaRPr lang="en-US" altLang="zh-CN" kern="0" dirty="0"/>
          </a:p>
          <a:p>
            <a:pPr eaLnBrk="1" hangingPunct="1">
              <a:buFontTx/>
              <a:buNone/>
              <a:defRPr/>
            </a:pPr>
            <a:r>
              <a:rPr lang="en-US" altLang="zh-CN" kern="0" dirty="0"/>
              <a:t>f8, f10, f14</a:t>
            </a:r>
            <a:endParaRPr lang="en-US" altLang="zh-CN" kern="0" dirty="0"/>
          </a:p>
          <a:p>
            <a:pPr eaLnBrk="1" hangingPunct="1">
              <a:buFontTx/>
              <a:buNone/>
              <a:defRPr/>
            </a:pPr>
            <a:r>
              <a:rPr lang="en-US" altLang="zh-CN" kern="0" dirty="0"/>
              <a:t>f6, f10, f8</a:t>
            </a:r>
            <a:endParaRPr lang="en-US" altLang="zh-CN" kern="0" dirty="0"/>
          </a:p>
          <a:p>
            <a:pPr eaLnBrk="1" hangingPunct="1">
              <a:buFontTx/>
              <a:buNone/>
              <a:defRPr/>
            </a:pPr>
            <a:endParaRPr lang="en-US" altLang="zh-CN" kern="0" dirty="0"/>
          </a:p>
          <a:p>
            <a:pPr marL="0" indent="0">
              <a:buFontTx/>
              <a:buNone/>
            </a:pPr>
            <a:endParaRPr lang="en-US" kern="0" dirty="0"/>
          </a:p>
        </p:txBody>
      </p:sp>
      <p:sp>
        <p:nvSpPr>
          <p:cNvPr id="6" name="Line 15"/>
          <p:cNvSpPr>
            <a:spLocks noChangeShapeType="1"/>
          </p:cNvSpPr>
          <p:nvPr/>
        </p:nvSpPr>
        <p:spPr bwMode="auto">
          <a:xfrm>
            <a:off x="2743200" y="3200400"/>
            <a:ext cx="0" cy="3810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7" name="Line 15"/>
          <p:cNvSpPr>
            <a:spLocks noChangeShapeType="1"/>
          </p:cNvSpPr>
          <p:nvPr/>
        </p:nvSpPr>
        <p:spPr bwMode="auto">
          <a:xfrm>
            <a:off x="2743201" y="2667000"/>
            <a:ext cx="609600" cy="2286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8" name="Line 15"/>
          <p:cNvSpPr>
            <a:spLocks noChangeShapeType="1"/>
          </p:cNvSpPr>
          <p:nvPr/>
        </p:nvSpPr>
        <p:spPr bwMode="auto">
          <a:xfrm>
            <a:off x="2743199" y="4419600"/>
            <a:ext cx="1553987" cy="2286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RAW Hazard</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00B0F0"/>
                </a:solidFill>
              </a:rPr>
              <a:t>Execute an instruction only when its operands are available</a:t>
            </a:r>
            <a:endParaRPr lang="en-US" altLang="zh-CN" dirty="0"/>
          </a:p>
          <a:p>
            <a:pPr marL="0" indent="0">
              <a:buNone/>
            </a:pPr>
            <a:endParaRPr lang="en-US" dirty="0"/>
          </a:p>
        </p:txBody>
      </p:sp>
      <p:sp>
        <p:nvSpPr>
          <p:cNvPr id="4" name="Content Placeholder 2"/>
          <p:cNvSpPr txBox="1"/>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endParaRPr lang="en-US" altLang="zh-CN" kern="0" dirty="0"/>
          </a:p>
          <a:p>
            <a:pPr eaLnBrk="1" hangingPunct="1">
              <a:buFontTx/>
              <a:buNone/>
              <a:defRPr/>
            </a:pPr>
            <a:r>
              <a:rPr lang="en-US" altLang="zh-CN" kern="0" dirty="0" err="1"/>
              <a:t>fmul.d</a:t>
            </a:r>
            <a:r>
              <a:rPr lang="en-US" altLang="zh-CN" kern="0" dirty="0"/>
              <a:t> </a:t>
            </a:r>
            <a:endParaRPr lang="en-US" altLang="zh-CN" kern="0" dirty="0"/>
          </a:p>
          <a:p>
            <a:pPr eaLnBrk="1" hangingPunct="1">
              <a:buFontTx/>
              <a:buNone/>
              <a:defRPr/>
            </a:pPr>
            <a:endParaRPr lang="en-US" altLang="zh-CN" kern="0" dirty="0"/>
          </a:p>
          <a:p>
            <a:pPr marL="0" indent="0">
              <a:buFontTx/>
              <a:buNone/>
            </a:pPr>
            <a:endParaRPr lang="en-US" kern="0" dirty="0"/>
          </a:p>
        </p:txBody>
      </p:sp>
      <p:sp>
        <p:nvSpPr>
          <p:cNvPr id="5" name="Content Placeholder 2"/>
          <p:cNvSpPr txBox="1"/>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endParaRPr lang="en-US" altLang="zh-CN" kern="0" dirty="0"/>
          </a:p>
          <a:p>
            <a:pPr eaLnBrk="1" hangingPunct="1">
              <a:buFontTx/>
              <a:buNone/>
              <a:defRPr/>
            </a:pPr>
            <a:r>
              <a:rPr lang="en-US" altLang="zh-CN" kern="0" dirty="0"/>
              <a:t>f6, f0, f8 </a:t>
            </a:r>
            <a:endParaRPr lang="en-US" altLang="zh-CN" kern="0" dirty="0"/>
          </a:p>
          <a:p>
            <a:pPr eaLnBrk="1" hangingPunct="1">
              <a:buFontTx/>
              <a:buNone/>
              <a:defRPr/>
            </a:pPr>
            <a:r>
              <a:rPr lang="en-US" altLang="zh-CN" kern="0" dirty="0"/>
              <a:t>f6, 0(x1)</a:t>
            </a:r>
            <a:endParaRPr lang="en-US" altLang="zh-CN" kern="0" dirty="0"/>
          </a:p>
          <a:p>
            <a:pPr eaLnBrk="1" hangingPunct="1">
              <a:buFontTx/>
              <a:buNone/>
              <a:defRPr/>
            </a:pPr>
            <a:r>
              <a:rPr lang="en-US" altLang="zh-CN" kern="0" dirty="0"/>
              <a:t>f8, f10, f14</a:t>
            </a:r>
            <a:endParaRPr lang="en-US" altLang="zh-CN" kern="0" dirty="0"/>
          </a:p>
          <a:p>
            <a:pPr eaLnBrk="1" hangingPunct="1">
              <a:buFontTx/>
              <a:buNone/>
              <a:defRPr/>
            </a:pPr>
            <a:r>
              <a:rPr lang="en-US" altLang="zh-CN" kern="0" dirty="0"/>
              <a:t>f6, f10, f8</a:t>
            </a:r>
            <a:endParaRPr lang="en-US" altLang="zh-CN" kern="0" dirty="0"/>
          </a:p>
          <a:p>
            <a:pPr eaLnBrk="1" hangingPunct="1">
              <a:buFontTx/>
              <a:buNone/>
              <a:defRPr/>
            </a:pPr>
            <a:endParaRPr lang="en-US" altLang="zh-CN" kern="0" dirty="0"/>
          </a:p>
          <a:p>
            <a:pPr marL="0" indent="0">
              <a:buFontTx/>
              <a:buNone/>
            </a:pPr>
            <a:endParaRPr lang="en-US" kern="0" dirty="0"/>
          </a:p>
        </p:txBody>
      </p:sp>
      <p:sp>
        <p:nvSpPr>
          <p:cNvPr id="6" name="Line 15"/>
          <p:cNvSpPr>
            <a:spLocks noChangeShapeType="1"/>
          </p:cNvSpPr>
          <p:nvPr/>
        </p:nvSpPr>
        <p:spPr bwMode="auto">
          <a:xfrm>
            <a:off x="2743200" y="3200400"/>
            <a:ext cx="0" cy="3810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7" name="Line 15"/>
          <p:cNvSpPr>
            <a:spLocks noChangeShapeType="1"/>
          </p:cNvSpPr>
          <p:nvPr/>
        </p:nvSpPr>
        <p:spPr bwMode="auto">
          <a:xfrm>
            <a:off x="2743201" y="2667000"/>
            <a:ext cx="609600" cy="2286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8" name="Line 15"/>
          <p:cNvSpPr>
            <a:spLocks noChangeShapeType="1"/>
          </p:cNvSpPr>
          <p:nvPr/>
        </p:nvSpPr>
        <p:spPr bwMode="auto">
          <a:xfrm>
            <a:off x="2743199" y="4419600"/>
            <a:ext cx="1553987" cy="2286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 Hazard</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US" dirty="0">
              <a:solidFill>
                <a:srgbClr val="00B0F0"/>
              </a:solidFill>
            </a:endParaRPr>
          </a:p>
          <a:p>
            <a:pPr eaLnBrk="1" hangingPunct="1">
              <a:buFontTx/>
              <a:buNone/>
              <a:defRPr/>
            </a:pPr>
            <a:r>
              <a:rPr lang="en-US" altLang="zh-CN" dirty="0"/>
              <a:t>    </a:t>
            </a:r>
            <a:endParaRPr lang="en-US" altLang="zh-CN" dirty="0"/>
          </a:p>
          <a:p>
            <a:pPr eaLnBrk="1" hangingPunct="1">
              <a:buFontTx/>
              <a:buNone/>
              <a:defRPr/>
            </a:pPr>
            <a:endParaRPr lang="en-US" altLang="zh-CN" dirty="0"/>
          </a:p>
          <a:p>
            <a:pPr eaLnBrk="1" hangingPunct="1">
              <a:buFontTx/>
              <a:buNone/>
              <a:defRPr/>
            </a:pPr>
            <a:endParaRPr lang="en-US" altLang="zh-CN" dirty="0"/>
          </a:p>
          <a:p>
            <a:pPr marL="0" indent="0">
              <a:buNone/>
            </a:pPr>
            <a:endParaRPr lang="en-US" dirty="0"/>
          </a:p>
        </p:txBody>
      </p:sp>
      <p:sp>
        <p:nvSpPr>
          <p:cNvPr id="4" name="Content Placeholder 2"/>
          <p:cNvSpPr txBox="1"/>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endParaRPr lang="en-US" altLang="zh-CN" kern="0" dirty="0"/>
          </a:p>
          <a:p>
            <a:pPr eaLnBrk="1" hangingPunct="1">
              <a:buFontTx/>
              <a:buNone/>
              <a:defRPr/>
            </a:pPr>
            <a:r>
              <a:rPr lang="en-US" altLang="zh-CN" kern="0" dirty="0" err="1"/>
              <a:t>fmul.d</a:t>
            </a:r>
            <a:r>
              <a:rPr lang="en-US" altLang="zh-CN" kern="0" dirty="0"/>
              <a:t> </a:t>
            </a:r>
            <a:endParaRPr lang="en-US" altLang="zh-CN" kern="0" dirty="0"/>
          </a:p>
          <a:p>
            <a:pPr eaLnBrk="1" hangingPunct="1">
              <a:buFontTx/>
              <a:buNone/>
              <a:defRPr/>
            </a:pPr>
            <a:endParaRPr lang="en-US" altLang="zh-CN" kern="0" dirty="0"/>
          </a:p>
          <a:p>
            <a:pPr marL="0" indent="0">
              <a:buFontTx/>
              <a:buNone/>
            </a:pPr>
            <a:endParaRPr lang="en-US" kern="0" dirty="0"/>
          </a:p>
        </p:txBody>
      </p:sp>
      <p:sp>
        <p:nvSpPr>
          <p:cNvPr id="5" name="Content Placeholder 2"/>
          <p:cNvSpPr txBox="1"/>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endParaRPr lang="en-US" altLang="zh-CN" kern="0" dirty="0"/>
          </a:p>
          <a:p>
            <a:pPr eaLnBrk="1" hangingPunct="1">
              <a:buFontTx/>
              <a:buNone/>
              <a:defRPr/>
            </a:pPr>
            <a:r>
              <a:rPr lang="en-US" altLang="zh-CN" kern="0" dirty="0"/>
              <a:t>f6, f0, f8 </a:t>
            </a:r>
            <a:endParaRPr lang="en-US" altLang="zh-CN" kern="0" dirty="0"/>
          </a:p>
          <a:p>
            <a:pPr eaLnBrk="1" hangingPunct="1">
              <a:buFontTx/>
              <a:buNone/>
              <a:defRPr/>
            </a:pPr>
            <a:r>
              <a:rPr lang="en-US" altLang="zh-CN" kern="0" dirty="0"/>
              <a:t>f6, 0(x1)</a:t>
            </a:r>
            <a:endParaRPr lang="en-US" altLang="zh-CN" kern="0" dirty="0"/>
          </a:p>
          <a:p>
            <a:pPr eaLnBrk="1" hangingPunct="1">
              <a:buFontTx/>
              <a:buNone/>
              <a:defRPr/>
            </a:pPr>
            <a:r>
              <a:rPr lang="en-US" altLang="zh-CN" kern="0" dirty="0"/>
              <a:t>f8, f10, f14</a:t>
            </a:r>
            <a:endParaRPr lang="en-US" altLang="zh-CN" kern="0" dirty="0"/>
          </a:p>
          <a:p>
            <a:pPr eaLnBrk="1" hangingPunct="1">
              <a:buFontTx/>
              <a:buNone/>
              <a:defRPr/>
            </a:pPr>
            <a:r>
              <a:rPr lang="en-US" altLang="zh-CN" kern="0" dirty="0"/>
              <a:t>f6, f10, f8</a:t>
            </a:r>
            <a:endParaRPr lang="en-US" altLang="zh-CN" kern="0" dirty="0"/>
          </a:p>
          <a:p>
            <a:pPr eaLnBrk="1" hangingPunct="1">
              <a:buFontTx/>
              <a:buNone/>
              <a:defRPr/>
            </a:pPr>
            <a:endParaRPr lang="en-US" altLang="zh-CN" kern="0" dirty="0"/>
          </a:p>
          <a:p>
            <a:pPr marL="0" indent="0">
              <a:buFontTx/>
              <a:buNone/>
            </a:pPr>
            <a:endParaRPr lang="en-US" kern="0" dirty="0"/>
          </a:p>
        </p:txBody>
      </p:sp>
      <p:sp>
        <p:nvSpPr>
          <p:cNvPr id="7" name="Freeform 6"/>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00B0F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00B0F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WAW Hazard</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US" dirty="0">
              <a:solidFill>
                <a:srgbClr val="00B0F0"/>
              </a:solidFill>
            </a:endParaRPr>
          </a:p>
          <a:p>
            <a:pPr eaLnBrk="1" hangingPunct="1">
              <a:buFontTx/>
              <a:buNone/>
              <a:defRPr/>
            </a:pPr>
            <a:r>
              <a:rPr lang="en-US" altLang="zh-CN" dirty="0"/>
              <a:t>    </a:t>
            </a:r>
            <a:endParaRPr lang="en-US" altLang="zh-CN" dirty="0"/>
          </a:p>
          <a:p>
            <a:pPr eaLnBrk="1" hangingPunct="1">
              <a:buFontTx/>
              <a:buNone/>
              <a:defRPr/>
            </a:pPr>
            <a:endParaRPr lang="en-US" altLang="zh-CN" dirty="0"/>
          </a:p>
          <a:p>
            <a:pPr eaLnBrk="1" hangingPunct="1">
              <a:buFontTx/>
              <a:buNone/>
              <a:defRPr/>
            </a:pPr>
            <a:endParaRPr lang="en-US" altLang="zh-CN" dirty="0"/>
          </a:p>
          <a:p>
            <a:pPr marL="0" indent="0">
              <a:buNone/>
            </a:pPr>
            <a:endParaRPr lang="en-US" dirty="0"/>
          </a:p>
        </p:txBody>
      </p:sp>
      <p:sp>
        <p:nvSpPr>
          <p:cNvPr id="4" name="Content Placeholder 2"/>
          <p:cNvSpPr txBox="1"/>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endParaRPr lang="en-US" altLang="zh-CN" kern="0" dirty="0"/>
          </a:p>
          <a:p>
            <a:pPr eaLnBrk="1" hangingPunct="1">
              <a:buFontTx/>
              <a:buNone/>
              <a:defRPr/>
            </a:pPr>
            <a:r>
              <a:rPr lang="en-US" altLang="zh-CN" kern="0" dirty="0" err="1"/>
              <a:t>fmul.d</a:t>
            </a:r>
            <a:r>
              <a:rPr lang="en-US" altLang="zh-CN" kern="0" dirty="0"/>
              <a:t> </a:t>
            </a:r>
            <a:endParaRPr lang="en-US" altLang="zh-CN" kern="0" dirty="0"/>
          </a:p>
          <a:p>
            <a:pPr eaLnBrk="1" hangingPunct="1">
              <a:buFontTx/>
              <a:buNone/>
              <a:defRPr/>
            </a:pPr>
            <a:endParaRPr lang="en-US" altLang="zh-CN" kern="0" dirty="0"/>
          </a:p>
          <a:p>
            <a:pPr marL="0" indent="0">
              <a:buFontTx/>
              <a:buNone/>
            </a:pPr>
            <a:endParaRPr lang="en-US" kern="0" dirty="0"/>
          </a:p>
        </p:txBody>
      </p:sp>
      <p:sp>
        <p:nvSpPr>
          <p:cNvPr id="5" name="Content Placeholder 2"/>
          <p:cNvSpPr txBox="1"/>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endParaRPr lang="en-US" altLang="zh-CN" kern="0" dirty="0"/>
          </a:p>
          <a:p>
            <a:pPr eaLnBrk="1" hangingPunct="1">
              <a:buFontTx/>
              <a:buNone/>
              <a:defRPr/>
            </a:pPr>
            <a:r>
              <a:rPr lang="en-US" altLang="zh-CN" kern="0" dirty="0"/>
              <a:t>f6, f0, f8 </a:t>
            </a:r>
            <a:endParaRPr lang="en-US" altLang="zh-CN" kern="0" dirty="0"/>
          </a:p>
          <a:p>
            <a:pPr eaLnBrk="1" hangingPunct="1">
              <a:buFontTx/>
              <a:buNone/>
              <a:defRPr/>
            </a:pPr>
            <a:r>
              <a:rPr lang="en-US" altLang="zh-CN" kern="0" dirty="0"/>
              <a:t>f6, 0(x1)</a:t>
            </a:r>
            <a:endParaRPr lang="en-US" altLang="zh-CN" kern="0" dirty="0"/>
          </a:p>
          <a:p>
            <a:pPr eaLnBrk="1" hangingPunct="1">
              <a:buFontTx/>
              <a:buNone/>
              <a:defRPr/>
            </a:pPr>
            <a:r>
              <a:rPr lang="en-US" altLang="zh-CN" kern="0" dirty="0"/>
              <a:t>f8, f10, f14</a:t>
            </a:r>
            <a:endParaRPr lang="en-US" altLang="zh-CN" kern="0" dirty="0"/>
          </a:p>
          <a:p>
            <a:pPr eaLnBrk="1" hangingPunct="1">
              <a:buFontTx/>
              <a:buNone/>
              <a:defRPr/>
            </a:pPr>
            <a:r>
              <a:rPr lang="en-US" altLang="zh-CN" kern="0" dirty="0"/>
              <a:t>f6, f10, f8</a:t>
            </a:r>
            <a:endParaRPr lang="en-US" altLang="zh-CN" kern="0" dirty="0"/>
          </a:p>
          <a:p>
            <a:pPr eaLnBrk="1" hangingPunct="1">
              <a:buFontTx/>
              <a:buNone/>
              <a:defRPr/>
            </a:pPr>
            <a:endParaRPr lang="en-US" altLang="zh-CN" kern="0" dirty="0"/>
          </a:p>
          <a:p>
            <a:pPr marL="0" indent="0">
              <a:buFontTx/>
              <a:buNone/>
            </a:pPr>
            <a:endParaRPr lang="en-US" kern="0" dirty="0"/>
          </a:p>
        </p:txBody>
      </p:sp>
      <p:sp>
        <p:nvSpPr>
          <p:cNvPr id="27" name="Freeform 26"/>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00B0F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WAR</a:t>
            </a:r>
            <a:r>
              <a:rPr lang="en-US" dirty="0"/>
              <a:t>/</a:t>
            </a:r>
            <a:r>
              <a:rPr lang="en-US" dirty="0">
                <a:solidFill>
                  <a:srgbClr val="FFC000"/>
                </a:solidFill>
              </a:rPr>
              <a:t>WAW</a:t>
            </a:r>
            <a:r>
              <a:rPr lang="en-US" dirty="0"/>
              <a:t> Hazard</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US" dirty="0">
              <a:solidFill>
                <a:srgbClr val="00B0F0"/>
              </a:solidFill>
            </a:endParaRPr>
          </a:p>
          <a:p>
            <a:pPr eaLnBrk="1" hangingPunct="1">
              <a:buFontTx/>
              <a:buNone/>
              <a:defRPr/>
            </a:pPr>
            <a:r>
              <a:rPr lang="en-US" altLang="zh-CN" dirty="0"/>
              <a:t>    </a:t>
            </a:r>
            <a:endParaRPr lang="en-US" altLang="zh-CN" dirty="0"/>
          </a:p>
          <a:p>
            <a:pPr eaLnBrk="1" hangingPunct="1">
              <a:buFontTx/>
              <a:buNone/>
              <a:defRPr/>
            </a:pPr>
            <a:endParaRPr lang="en-US" altLang="zh-CN" dirty="0"/>
          </a:p>
          <a:p>
            <a:pPr eaLnBrk="1" hangingPunct="1">
              <a:buFontTx/>
              <a:buNone/>
              <a:defRPr/>
            </a:pPr>
            <a:endParaRPr lang="en-US" altLang="zh-CN" dirty="0"/>
          </a:p>
          <a:p>
            <a:pPr marL="0" indent="0">
              <a:buNone/>
            </a:pPr>
            <a:endParaRPr lang="en-US" dirty="0"/>
          </a:p>
        </p:txBody>
      </p:sp>
      <p:sp>
        <p:nvSpPr>
          <p:cNvPr id="4" name="Content Placeholder 2"/>
          <p:cNvSpPr txBox="1"/>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endParaRPr lang="en-US" altLang="zh-CN" kern="0" dirty="0"/>
          </a:p>
          <a:p>
            <a:pPr eaLnBrk="1" hangingPunct="1">
              <a:buFontTx/>
              <a:buNone/>
              <a:defRPr/>
            </a:pPr>
            <a:r>
              <a:rPr lang="en-US" altLang="zh-CN" kern="0" dirty="0" err="1"/>
              <a:t>fmul.d</a:t>
            </a:r>
            <a:r>
              <a:rPr lang="en-US" altLang="zh-CN" kern="0" dirty="0"/>
              <a:t> </a:t>
            </a:r>
            <a:endParaRPr lang="en-US" altLang="zh-CN" kern="0" dirty="0"/>
          </a:p>
          <a:p>
            <a:pPr eaLnBrk="1" hangingPunct="1">
              <a:buFontTx/>
              <a:buNone/>
              <a:defRPr/>
            </a:pPr>
            <a:endParaRPr lang="en-US" altLang="zh-CN" kern="0" dirty="0"/>
          </a:p>
          <a:p>
            <a:pPr marL="0" indent="0">
              <a:buFontTx/>
              <a:buNone/>
            </a:pPr>
            <a:endParaRPr lang="en-US" kern="0" dirty="0"/>
          </a:p>
        </p:txBody>
      </p:sp>
      <p:sp>
        <p:nvSpPr>
          <p:cNvPr id="5" name="Content Placeholder 2"/>
          <p:cNvSpPr txBox="1"/>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endParaRPr lang="en-US" altLang="zh-CN" kern="0" dirty="0"/>
          </a:p>
          <a:p>
            <a:pPr eaLnBrk="1" hangingPunct="1">
              <a:buFontTx/>
              <a:buNone/>
              <a:defRPr/>
            </a:pPr>
            <a:r>
              <a:rPr lang="en-US" altLang="zh-CN" kern="0" dirty="0"/>
              <a:t>f6, f0, f8 </a:t>
            </a:r>
            <a:endParaRPr lang="en-US" altLang="zh-CN" kern="0" dirty="0"/>
          </a:p>
          <a:p>
            <a:pPr eaLnBrk="1" hangingPunct="1">
              <a:buFontTx/>
              <a:buNone/>
              <a:defRPr/>
            </a:pPr>
            <a:r>
              <a:rPr lang="en-US" altLang="zh-CN" kern="0" dirty="0"/>
              <a:t>f6, 0(x1)</a:t>
            </a:r>
            <a:endParaRPr lang="en-US" altLang="zh-CN" kern="0" dirty="0"/>
          </a:p>
          <a:p>
            <a:pPr eaLnBrk="1" hangingPunct="1">
              <a:buFontTx/>
              <a:buNone/>
              <a:defRPr/>
            </a:pPr>
            <a:r>
              <a:rPr lang="en-US" altLang="zh-CN" kern="0" dirty="0"/>
              <a:t>f8, f10, f14</a:t>
            </a:r>
            <a:endParaRPr lang="en-US" altLang="zh-CN" kern="0" dirty="0"/>
          </a:p>
          <a:p>
            <a:pPr eaLnBrk="1" hangingPunct="1">
              <a:buFontTx/>
              <a:buNone/>
              <a:defRPr/>
            </a:pPr>
            <a:r>
              <a:rPr lang="en-US" altLang="zh-CN" kern="0" dirty="0"/>
              <a:t>f6, f10, f8</a:t>
            </a:r>
            <a:endParaRPr lang="en-US" altLang="zh-CN" kern="0" dirty="0"/>
          </a:p>
          <a:p>
            <a:pPr eaLnBrk="1" hangingPunct="1">
              <a:buFontTx/>
              <a:buNone/>
              <a:defRPr/>
            </a:pPr>
            <a:endParaRPr lang="en-US" altLang="zh-CN" kern="0" dirty="0"/>
          </a:p>
          <a:p>
            <a:pPr marL="0" indent="0">
              <a:buFontTx/>
              <a:buNone/>
            </a:pPr>
            <a:endParaRPr lang="en-US" kern="0" dirty="0"/>
          </a:p>
        </p:txBody>
      </p:sp>
      <p:sp>
        <p:nvSpPr>
          <p:cNvPr id="27" name="Freeform 26"/>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7" grpId="0" animBg="1"/>
      <p:bldP spid="8"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rename registers?</a:t>
            </a:r>
            <a:endParaRPr lang="en-US" altLang="zh-CN"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rename registers?</a:t>
            </a:r>
            <a:endParaRPr lang="en-US" altLang="zh-CN" dirty="0"/>
          </a:p>
        </p:txBody>
      </p:sp>
      <p:sp>
        <p:nvSpPr>
          <p:cNvPr id="3" name="Rectangle 4"/>
          <p:cNvSpPr>
            <a:spLocks noChangeArrowheads="1"/>
          </p:cNvSpPr>
          <p:nvPr/>
        </p:nvSpPr>
        <p:spPr bwMode="auto">
          <a:xfrm>
            <a:off x="0" y="3733800"/>
            <a:ext cx="929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an extended set of physical registers is used to hold both the </a:t>
            </a:r>
            <a:r>
              <a:rPr lang="en-US" altLang="zh-CN" b="1" dirty="0">
                <a:solidFill>
                  <a:srgbClr val="00B0F0"/>
                </a:solidFill>
              </a:rPr>
              <a:t>architecturally visible</a:t>
            </a:r>
            <a:endParaRPr lang="en-US" altLang="zh-CN" b="1" dirty="0">
              <a:solidFill>
                <a:srgbClr val="00B0F0"/>
              </a:solidFill>
            </a:endParaRPr>
          </a:p>
        </p:txBody>
      </p:sp>
      <p:sp>
        <p:nvSpPr>
          <p:cNvPr id="4" name="Rectangle 4"/>
          <p:cNvSpPr>
            <a:spLocks noChangeArrowheads="1"/>
          </p:cNvSpPr>
          <p:nvPr/>
        </p:nvSpPr>
        <p:spPr bwMode="auto">
          <a:xfrm>
            <a:off x="-1860" y="4724400"/>
            <a:ext cx="92963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b="1" dirty="0">
                <a:solidFill>
                  <a:srgbClr val="00B0F0"/>
                </a:solidFill>
              </a:rPr>
              <a:t>registers</a:t>
            </a:r>
            <a:r>
              <a:rPr lang="en-US" altLang="zh-CN" dirty="0">
                <a:solidFill>
                  <a:srgbClr val="00B0F0"/>
                </a:solidFill>
              </a:rPr>
              <a:t> (x0,…x31 and f0,…f31) as well as temporary values;</a:t>
            </a:r>
            <a:endParaRPr lang="en-US" altLang="zh-CN" dirty="0">
              <a:solidFill>
                <a:srgbClr val="00B0F0"/>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rename registers?</a:t>
            </a:r>
            <a:endParaRPr lang="en-US" altLang="zh-CN" dirty="0"/>
          </a:p>
        </p:txBody>
      </p:sp>
      <p:sp>
        <p:nvSpPr>
          <p:cNvPr id="3" name="Rectangle 4"/>
          <p:cNvSpPr>
            <a:spLocks noChangeArrowheads="1"/>
          </p:cNvSpPr>
          <p:nvPr/>
        </p:nvSpPr>
        <p:spPr bwMode="auto">
          <a:xfrm>
            <a:off x="0" y="3733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if a given physical register does not appear as a source and it is not designated as arch,</a:t>
            </a:r>
            <a:endParaRPr lang="en-US" altLang="zh-CN" dirty="0">
              <a:solidFill>
                <a:srgbClr val="00B0F0"/>
              </a:solidFill>
            </a:endParaRPr>
          </a:p>
        </p:txBody>
      </p:sp>
      <p:sp>
        <p:nvSpPr>
          <p:cNvPr id="4" name="Rectangle 4"/>
          <p:cNvSpPr>
            <a:spLocks noChangeArrowheads="1"/>
          </p:cNvSpPr>
          <p:nvPr/>
        </p:nvSpPr>
        <p:spPr bwMode="auto">
          <a:xfrm>
            <a:off x="-1859" y="4724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alternatively, another instruction that writes the same architectural reg commits,</a:t>
            </a:r>
            <a:endParaRPr lang="en-US" altLang="zh-CN" dirty="0">
              <a:solidFill>
                <a:srgbClr val="00B0F0"/>
              </a:solidFill>
            </a:endParaRPr>
          </a:p>
        </p:txBody>
      </p:sp>
      <p:sp>
        <p:nvSpPr>
          <p:cNvPr id="5" name="Rectangle 4"/>
          <p:cNvSpPr>
            <a:spLocks noChangeArrowheads="1"/>
          </p:cNvSpPr>
          <p:nvPr/>
        </p:nvSpPr>
        <p:spPr bwMode="auto">
          <a:xfrm>
            <a:off x="0" y="5715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it may be reclaimed and reallocated;</a:t>
            </a:r>
            <a:endParaRPr lang="en-US" altLang="zh-CN" dirty="0">
              <a:solidFill>
                <a:srgbClr val="00B0F0"/>
              </a:solidFill>
            </a:endParaRPr>
          </a:p>
          <a:p>
            <a:pPr eaLnBrk="1" hangingPunct="1">
              <a:spcBef>
                <a:spcPct val="0"/>
              </a:spcBef>
              <a:buFontTx/>
              <a:buNone/>
            </a:pPr>
            <a:endParaRPr lang="en-US" altLang="zh-CN" dirty="0">
              <a:solidFill>
                <a:srgbClr val="00B0F0"/>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WAR</a:t>
            </a:r>
            <a:r>
              <a:rPr lang="en-US" dirty="0"/>
              <a:t>/</a:t>
            </a:r>
            <a:r>
              <a:rPr lang="en-US" dirty="0">
                <a:solidFill>
                  <a:srgbClr val="FFC000"/>
                </a:solidFill>
              </a:rPr>
              <a:t>WAW</a:t>
            </a:r>
            <a:r>
              <a:rPr lang="en-US" dirty="0"/>
              <a:t> Hazard</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endParaRPr lang="en-US" altLang="zh-CN" dirty="0">
              <a:solidFill>
                <a:srgbClr val="92D050"/>
              </a:solidFill>
            </a:endParaRPr>
          </a:p>
          <a:p>
            <a:pPr>
              <a:defRPr/>
            </a:pPr>
            <a:r>
              <a:rPr lang="en-US" altLang="zh-CN" dirty="0">
                <a:solidFill>
                  <a:srgbClr val="FFC000"/>
                </a:solidFill>
              </a:rPr>
              <a:t>WAW: rename former</a:t>
            </a:r>
            <a:r>
              <a:rPr lang="en-US" altLang="zh-CN" dirty="0"/>
              <a:t>  </a:t>
            </a:r>
            <a:endParaRPr lang="en-US" dirty="0"/>
          </a:p>
        </p:txBody>
      </p:sp>
      <p:sp>
        <p:nvSpPr>
          <p:cNvPr id="4" name="Content Placeholder 2"/>
          <p:cNvSpPr txBox="1"/>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endParaRPr lang="en-US" altLang="zh-CN" kern="0" dirty="0"/>
          </a:p>
          <a:p>
            <a:pPr eaLnBrk="1" hangingPunct="1">
              <a:buFontTx/>
              <a:buNone/>
              <a:defRPr/>
            </a:pPr>
            <a:r>
              <a:rPr lang="en-US" altLang="zh-CN" kern="0" dirty="0" err="1"/>
              <a:t>fmul.d</a:t>
            </a:r>
            <a:r>
              <a:rPr lang="en-US" altLang="zh-CN" kern="0" dirty="0"/>
              <a:t> </a:t>
            </a:r>
            <a:endParaRPr lang="en-US" altLang="zh-CN" kern="0" dirty="0"/>
          </a:p>
          <a:p>
            <a:pPr eaLnBrk="1" hangingPunct="1">
              <a:buFontTx/>
              <a:buNone/>
              <a:defRPr/>
            </a:pPr>
            <a:endParaRPr lang="en-US" altLang="zh-CN" kern="0" dirty="0"/>
          </a:p>
          <a:p>
            <a:pPr marL="0" indent="0">
              <a:buFontTx/>
              <a:buNone/>
            </a:pPr>
            <a:endParaRPr lang="en-US" kern="0" dirty="0"/>
          </a:p>
        </p:txBody>
      </p:sp>
      <p:sp>
        <p:nvSpPr>
          <p:cNvPr id="5" name="Content Placeholder 2"/>
          <p:cNvSpPr txBox="1"/>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endParaRPr lang="en-US" altLang="zh-CN" kern="0" dirty="0"/>
          </a:p>
          <a:p>
            <a:pPr eaLnBrk="1" hangingPunct="1">
              <a:buFontTx/>
              <a:buNone/>
              <a:defRPr/>
            </a:pPr>
            <a:r>
              <a:rPr lang="en-US" altLang="zh-CN" kern="0" dirty="0"/>
              <a:t>f6, f0, f8 </a:t>
            </a:r>
            <a:endParaRPr lang="en-US" altLang="zh-CN" kern="0" dirty="0"/>
          </a:p>
          <a:p>
            <a:pPr eaLnBrk="1" hangingPunct="1">
              <a:buFontTx/>
              <a:buNone/>
              <a:defRPr/>
            </a:pPr>
            <a:r>
              <a:rPr lang="en-US" altLang="zh-CN" kern="0" dirty="0"/>
              <a:t>f6, 0(x1)</a:t>
            </a:r>
            <a:endParaRPr lang="en-US" altLang="zh-CN" kern="0" dirty="0"/>
          </a:p>
          <a:p>
            <a:pPr eaLnBrk="1" hangingPunct="1">
              <a:buFontTx/>
              <a:buNone/>
              <a:defRPr/>
            </a:pPr>
            <a:r>
              <a:rPr lang="en-US" altLang="zh-CN" kern="0" dirty="0"/>
              <a:t>f8, f10, f14</a:t>
            </a:r>
            <a:endParaRPr lang="en-US" altLang="zh-CN" kern="0" dirty="0"/>
          </a:p>
          <a:p>
            <a:pPr eaLnBrk="1" hangingPunct="1">
              <a:buFontTx/>
              <a:buNone/>
              <a:defRPr/>
            </a:pPr>
            <a:r>
              <a:rPr lang="en-US" altLang="zh-CN" kern="0" dirty="0"/>
              <a:t>f6, f10, f8</a:t>
            </a:r>
            <a:endParaRPr lang="en-US" altLang="zh-CN" kern="0" dirty="0"/>
          </a:p>
          <a:p>
            <a:pPr eaLnBrk="1" hangingPunct="1">
              <a:buFontTx/>
              <a:buNone/>
              <a:defRPr/>
            </a:pPr>
            <a:endParaRPr lang="en-US" altLang="zh-CN" kern="0" dirty="0"/>
          </a:p>
          <a:p>
            <a:pPr marL="0" indent="0">
              <a:buFontTx/>
              <a:buNone/>
            </a:pPr>
            <a:endParaRPr lang="en-US" kern="0" dirty="0"/>
          </a:p>
        </p:txBody>
      </p:sp>
      <p:sp>
        <p:nvSpPr>
          <p:cNvPr id="27" name="Freeform 26"/>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orizontal Scroll 5"/>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p:nvPr/>
        </p:nvSpPr>
        <p:spPr bwMode="auto">
          <a:xfrm>
            <a:off x="5945255" y="2258122"/>
            <a:ext cx="3088989" cy="106680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kern="0" dirty="0">
                <a:solidFill>
                  <a:srgbClr val="00B0F0"/>
                </a:solidFill>
              </a:rPr>
              <a:t>guarantee   program order</a:t>
            </a:r>
            <a:endParaRPr lang="en-US" sz="2800" kern="0" dirty="0">
              <a:solidFill>
                <a:srgbClr val="00B0F0"/>
              </a:solidFill>
            </a:endParaRPr>
          </a:p>
          <a:p>
            <a:pPr marL="0" indent="0">
              <a:buFontTx/>
              <a:buNone/>
            </a:pPr>
            <a:endParaRPr lang="en-US" sz="2800" kern="0" dirty="0">
              <a:solidFill>
                <a:srgbClr val="00B0F0"/>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WAR</a:t>
            </a:r>
            <a:r>
              <a:rPr lang="en-US" dirty="0"/>
              <a:t>/</a:t>
            </a:r>
            <a:r>
              <a:rPr lang="en-US" dirty="0">
                <a:solidFill>
                  <a:srgbClr val="FFC000"/>
                </a:solidFill>
              </a:rPr>
              <a:t>WAW</a:t>
            </a:r>
            <a:r>
              <a:rPr lang="en-US" dirty="0"/>
              <a:t> Hazard</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endParaRPr lang="en-US" altLang="zh-CN" dirty="0">
              <a:solidFill>
                <a:srgbClr val="92D050"/>
              </a:solidFill>
            </a:endParaRPr>
          </a:p>
          <a:p>
            <a:pPr>
              <a:defRPr/>
            </a:pPr>
            <a:r>
              <a:rPr lang="en-US" altLang="zh-CN" dirty="0">
                <a:solidFill>
                  <a:srgbClr val="FFC000"/>
                </a:solidFill>
              </a:rPr>
              <a:t>WAW: rename former</a:t>
            </a:r>
            <a:endParaRPr lang="en-US" altLang="zh-CN" dirty="0">
              <a:solidFill>
                <a:srgbClr val="FFC000"/>
              </a:solidFill>
            </a:endParaRPr>
          </a:p>
          <a:p>
            <a:pPr>
              <a:defRPr/>
            </a:pPr>
            <a:r>
              <a:rPr lang="en-US" altLang="zh-CN" dirty="0">
                <a:solidFill>
                  <a:srgbClr val="00B0F0"/>
                </a:solidFill>
              </a:rPr>
              <a:t>after rename </a:t>
            </a:r>
            <a:r>
              <a:rPr lang="en-US" altLang="zh-CN" dirty="0" err="1">
                <a:solidFill>
                  <a:srgbClr val="00B0F0"/>
                </a:solidFill>
              </a:rPr>
              <a:t>dest</a:t>
            </a:r>
            <a:r>
              <a:rPr lang="en-US" altLang="zh-CN" dirty="0">
                <a:solidFill>
                  <a:srgbClr val="00B0F0"/>
                </a:solidFill>
              </a:rPr>
              <a:t>, rename later source</a:t>
            </a:r>
            <a:endParaRPr lang="en-US" dirty="0"/>
          </a:p>
        </p:txBody>
      </p:sp>
      <p:sp>
        <p:nvSpPr>
          <p:cNvPr id="4" name="Content Placeholder 2"/>
          <p:cNvSpPr txBox="1"/>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endParaRPr lang="en-US" altLang="zh-CN" kern="0" dirty="0"/>
          </a:p>
          <a:p>
            <a:pPr eaLnBrk="1" hangingPunct="1">
              <a:buFontTx/>
              <a:buNone/>
              <a:defRPr/>
            </a:pPr>
            <a:r>
              <a:rPr lang="en-US" altLang="zh-CN" kern="0" dirty="0" err="1"/>
              <a:t>fmul.d</a:t>
            </a:r>
            <a:r>
              <a:rPr lang="en-US" altLang="zh-CN" kern="0" dirty="0"/>
              <a:t> </a:t>
            </a:r>
            <a:endParaRPr lang="en-US" altLang="zh-CN" kern="0" dirty="0"/>
          </a:p>
          <a:p>
            <a:pPr eaLnBrk="1" hangingPunct="1">
              <a:buFontTx/>
              <a:buNone/>
              <a:defRPr/>
            </a:pPr>
            <a:endParaRPr lang="en-US" altLang="zh-CN" kern="0" dirty="0"/>
          </a:p>
          <a:p>
            <a:pPr marL="0" indent="0">
              <a:buFontTx/>
              <a:buNone/>
            </a:pPr>
            <a:endParaRPr lang="en-US" kern="0" dirty="0"/>
          </a:p>
        </p:txBody>
      </p:sp>
      <p:sp>
        <p:nvSpPr>
          <p:cNvPr id="5" name="Content Placeholder 2"/>
          <p:cNvSpPr txBox="1"/>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endParaRPr lang="en-US" altLang="zh-CN" kern="0" dirty="0"/>
          </a:p>
          <a:p>
            <a:pPr eaLnBrk="1" hangingPunct="1">
              <a:buFontTx/>
              <a:buNone/>
              <a:defRPr/>
            </a:pPr>
            <a:r>
              <a:rPr lang="en-US" altLang="zh-CN" kern="0" dirty="0"/>
              <a:t>f6, f0, f8 </a:t>
            </a:r>
            <a:endParaRPr lang="en-US" altLang="zh-CN" kern="0" dirty="0"/>
          </a:p>
          <a:p>
            <a:pPr eaLnBrk="1" hangingPunct="1">
              <a:buFontTx/>
              <a:buNone/>
              <a:defRPr/>
            </a:pPr>
            <a:r>
              <a:rPr lang="en-US" altLang="zh-CN" kern="0" dirty="0"/>
              <a:t>f6, 0(x1)</a:t>
            </a:r>
            <a:endParaRPr lang="en-US" altLang="zh-CN" kern="0" dirty="0"/>
          </a:p>
          <a:p>
            <a:pPr eaLnBrk="1" hangingPunct="1">
              <a:buFontTx/>
              <a:buNone/>
              <a:defRPr/>
            </a:pPr>
            <a:r>
              <a:rPr lang="en-US" altLang="zh-CN" kern="0" dirty="0"/>
              <a:t>f8, f10, f14</a:t>
            </a:r>
            <a:endParaRPr lang="en-US" altLang="zh-CN" kern="0" dirty="0"/>
          </a:p>
          <a:p>
            <a:pPr eaLnBrk="1" hangingPunct="1">
              <a:buFontTx/>
              <a:buNone/>
              <a:defRPr/>
            </a:pPr>
            <a:r>
              <a:rPr lang="en-US" altLang="zh-CN" kern="0" dirty="0"/>
              <a:t>f6, f10, f8</a:t>
            </a:r>
            <a:endParaRPr lang="en-US" altLang="zh-CN" kern="0" dirty="0"/>
          </a:p>
          <a:p>
            <a:pPr eaLnBrk="1" hangingPunct="1">
              <a:buFontTx/>
              <a:buNone/>
              <a:defRPr/>
            </a:pPr>
            <a:endParaRPr lang="en-US" altLang="zh-CN" kern="0" dirty="0"/>
          </a:p>
          <a:p>
            <a:pPr marL="0" indent="0">
              <a:buFontTx/>
              <a:buNone/>
            </a:pPr>
            <a:endParaRPr lang="en-US" kern="0" dirty="0"/>
          </a:p>
        </p:txBody>
      </p:sp>
      <p:sp>
        <p:nvSpPr>
          <p:cNvPr id="27" name="Freeform 26"/>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orizontal Scroll 5"/>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p:nvPr/>
        </p:nvSpPr>
        <p:spPr bwMode="auto">
          <a:xfrm>
            <a:off x="5945255" y="2258122"/>
            <a:ext cx="3088989" cy="106680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kern="0" dirty="0">
                <a:solidFill>
                  <a:srgbClr val="00B0F0"/>
                </a:solidFill>
              </a:rPr>
              <a:t>guarantee   program order</a:t>
            </a:r>
            <a:endParaRPr lang="en-US" sz="2800" kern="0" dirty="0">
              <a:solidFill>
                <a:srgbClr val="00B0F0"/>
              </a:solidFill>
            </a:endParaRPr>
          </a:p>
          <a:p>
            <a:pPr marL="0" indent="0">
              <a:buFontTx/>
              <a:buNone/>
            </a:pPr>
            <a:endParaRPr lang="en-US" sz="2800" kern="0" dirty="0">
              <a:solidFill>
                <a:srgbClr val="00B0F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dirty="0">
                <a:ea typeface="MS PGothic" panose="020B0600070205080204" charset="-128"/>
              </a:rPr>
              <a:t>1-bit Predictor</a:t>
            </a:r>
            <a:endParaRPr lang="en-US" altLang="en-US" dirty="0"/>
          </a:p>
        </p:txBody>
      </p:sp>
      <p:sp>
        <p:nvSpPr>
          <p:cNvPr id="302082" name="Content Placeholder 2"/>
          <p:cNvSpPr>
            <a:spLocks noGrp="1" noChangeArrowheads="1"/>
          </p:cNvSpPr>
          <p:nvPr>
            <p:ph idx="1"/>
          </p:nvPr>
        </p:nvSpPr>
        <p:spPr>
          <a:xfrm>
            <a:off x="457200" y="1600200"/>
            <a:ext cx="8763000" cy="4525963"/>
          </a:xfrm>
        </p:spPr>
        <p:txBody>
          <a:bodyPr/>
          <a:lstStyle/>
          <a:p>
            <a:r>
              <a:rPr lang="en-US" altLang="en-US" dirty="0"/>
              <a:t>Example 1:                                            a loop branch that is taken nine times in a row and then is not taken once;    assume predictor initialized as untaken;</a:t>
            </a:r>
            <a:endParaRPr lang="en-US" altLang="en-US" dirty="0"/>
          </a:p>
          <a:p>
            <a:r>
              <a:rPr lang="en-US" altLang="en-US" dirty="0"/>
              <a:t>prediction accuracy using 1-bit prediction?</a:t>
            </a:r>
            <a:endParaRPr lang="en-US" alt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WAR</a:t>
            </a:r>
            <a:r>
              <a:rPr lang="en-US" dirty="0"/>
              <a:t>/</a:t>
            </a:r>
            <a:r>
              <a:rPr lang="en-US" dirty="0">
                <a:solidFill>
                  <a:srgbClr val="FFC000"/>
                </a:solidFill>
              </a:rPr>
              <a:t>WAW</a:t>
            </a:r>
            <a:r>
              <a:rPr lang="en-US" dirty="0"/>
              <a:t> Hazard</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endParaRPr lang="en-US" altLang="zh-CN" dirty="0">
              <a:solidFill>
                <a:srgbClr val="92D050"/>
              </a:solidFill>
            </a:endParaRPr>
          </a:p>
          <a:p>
            <a:pPr>
              <a:defRPr/>
            </a:pPr>
            <a:r>
              <a:rPr lang="en-US" altLang="zh-CN" dirty="0">
                <a:solidFill>
                  <a:srgbClr val="FFC000"/>
                </a:solidFill>
              </a:rPr>
              <a:t>WAW: rename former</a:t>
            </a:r>
            <a:endParaRPr lang="en-US" altLang="zh-CN" dirty="0">
              <a:solidFill>
                <a:srgbClr val="FFC000"/>
              </a:solidFill>
            </a:endParaRPr>
          </a:p>
          <a:p>
            <a:pPr>
              <a:defRPr/>
            </a:pPr>
            <a:r>
              <a:rPr lang="en-US" altLang="zh-CN" dirty="0">
                <a:solidFill>
                  <a:srgbClr val="00B0F0"/>
                </a:solidFill>
              </a:rPr>
              <a:t>after rename </a:t>
            </a:r>
            <a:r>
              <a:rPr lang="en-US" altLang="zh-CN" dirty="0" err="1">
                <a:solidFill>
                  <a:srgbClr val="00B0F0"/>
                </a:solidFill>
              </a:rPr>
              <a:t>dest</a:t>
            </a:r>
            <a:r>
              <a:rPr lang="en-US" altLang="zh-CN" dirty="0">
                <a:solidFill>
                  <a:srgbClr val="00B0F0"/>
                </a:solidFill>
              </a:rPr>
              <a:t>, rename later source</a:t>
            </a:r>
            <a:endParaRPr lang="en-US" dirty="0"/>
          </a:p>
        </p:txBody>
      </p:sp>
      <p:sp>
        <p:nvSpPr>
          <p:cNvPr id="4" name="Content Placeholder 2"/>
          <p:cNvSpPr txBox="1"/>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endParaRPr lang="en-US" altLang="zh-CN" kern="0" dirty="0"/>
          </a:p>
          <a:p>
            <a:pPr eaLnBrk="1" hangingPunct="1">
              <a:buFontTx/>
              <a:buNone/>
              <a:defRPr/>
            </a:pPr>
            <a:r>
              <a:rPr lang="en-US" altLang="zh-CN" kern="0" dirty="0" err="1"/>
              <a:t>fmul.d</a:t>
            </a:r>
            <a:r>
              <a:rPr lang="en-US" altLang="zh-CN" kern="0" dirty="0"/>
              <a:t> </a:t>
            </a:r>
            <a:endParaRPr lang="en-US" altLang="zh-CN" kern="0" dirty="0"/>
          </a:p>
          <a:p>
            <a:pPr eaLnBrk="1" hangingPunct="1">
              <a:buFontTx/>
              <a:buNone/>
              <a:defRPr/>
            </a:pPr>
            <a:endParaRPr lang="en-US" altLang="zh-CN" kern="0" dirty="0"/>
          </a:p>
          <a:p>
            <a:pPr marL="0" indent="0">
              <a:buFontTx/>
              <a:buNone/>
            </a:pPr>
            <a:endParaRPr lang="en-US" kern="0" dirty="0"/>
          </a:p>
        </p:txBody>
      </p:sp>
      <p:sp>
        <p:nvSpPr>
          <p:cNvPr id="5" name="Content Placeholder 2"/>
          <p:cNvSpPr txBox="1"/>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endParaRPr lang="en-US" altLang="zh-CN" kern="0" dirty="0"/>
          </a:p>
          <a:p>
            <a:pPr eaLnBrk="1" hangingPunct="1">
              <a:buFontTx/>
              <a:buNone/>
              <a:defRPr/>
            </a:pPr>
            <a:r>
              <a:rPr lang="en-US" altLang="zh-CN" kern="0" dirty="0"/>
              <a:t>f6, f0, f8 </a:t>
            </a:r>
            <a:endParaRPr lang="en-US" altLang="zh-CN" kern="0" dirty="0"/>
          </a:p>
          <a:p>
            <a:pPr eaLnBrk="1" hangingPunct="1">
              <a:buFontTx/>
              <a:buNone/>
              <a:defRPr/>
            </a:pPr>
            <a:r>
              <a:rPr lang="en-US" altLang="zh-CN" kern="0" dirty="0"/>
              <a:t>f6, 0(x1)</a:t>
            </a:r>
            <a:endParaRPr lang="en-US" altLang="zh-CN" kern="0" dirty="0"/>
          </a:p>
          <a:p>
            <a:pPr eaLnBrk="1" hangingPunct="1">
              <a:buFontTx/>
              <a:buNone/>
              <a:defRPr/>
            </a:pPr>
            <a:r>
              <a:rPr lang="en-US" altLang="zh-CN" kern="0" dirty="0">
                <a:solidFill>
                  <a:srgbClr val="92D050"/>
                </a:solidFill>
              </a:rPr>
              <a:t>T</a:t>
            </a:r>
            <a:r>
              <a:rPr lang="en-US" altLang="zh-CN" kern="0" dirty="0"/>
              <a:t>, f10, f14</a:t>
            </a:r>
            <a:endParaRPr lang="en-US" altLang="zh-CN" kern="0" dirty="0"/>
          </a:p>
          <a:p>
            <a:pPr eaLnBrk="1" hangingPunct="1">
              <a:buFontTx/>
              <a:buNone/>
              <a:defRPr/>
            </a:pPr>
            <a:r>
              <a:rPr lang="en-US" altLang="zh-CN" kern="0" dirty="0"/>
              <a:t>f6, f10, </a:t>
            </a:r>
            <a:r>
              <a:rPr lang="en-US" altLang="zh-CN" kern="0" dirty="0">
                <a:solidFill>
                  <a:srgbClr val="92D050"/>
                </a:solidFill>
              </a:rPr>
              <a:t>T</a:t>
            </a:r>
            <a:endParaRPr lang="en-US" altLang="zh-CN" kern="0" dirty="0">
              <a:solidFill>
                <a:srgbClr val="92D050"/>
              </a:solidFill>
            </a:endParaRPr>
          </a:p>
          <a:p>
            <a:pPr eaLnBrk="1" hangingPunct="1">
              <a:buFontTx/>
              <a:buNone/>
              <a:defRPr/>
            </a:pPr>
            <a:endParaRPr lang="en-US" altLang="zh-CN" kern="0" dirty="0"/>
          </a:p>
          <a:p>
            <a:pPr marL="0" indent="0">
              <a:buFontTx/>
              <a:buNone/>
            </a:pPr>
            <a:endParaRPr lang="en-US" kern="0" dirty="0"/>
          </a:p>
        </p:txBody>
      </p:sp>
      <p:sp>
        <p:nvSpPr>
          <p:cNvPr id="27" name="Freeform 26"/>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orizontal Scroll 5"/>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p:nvPr/>
        </p:nvSpPr>
        <p:spPr bwMode="auto">
          <a:xfrm>
            <a:off x="5945255" y="2258122"/>
            <a:ext cx="3088989" cy="106680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kern="0" dirty="0">
                <a:solidFill>
                  <a:srgbClr val="00B0F0"/>
                </a:solidFill>
              </a:rPr>
              <a:t>guarantee   program order</a:t>
            </a:r>
            <a:endParaRPr lang="en-US" sz="2800" kern="0" dirty="0">
              <a:solidFill>
                <a:srgbClr val="00B0F0"/>
              </a:solidFill>
            </a:endParaRPr>
          </a:p>
          <a:p>
            <a:pPr marL="0" indent="0">
              <a:buFontTx/>
              <a:buNone/>
            </a:pPr>
            <a:endParaRPr lang="en-US" sz="2800" kern="0" dirty="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withEffect">
                                  <p:stCondLst>
                                    <p:cond delay="0"/>
                                  </p:stCondLst>
                                  <p:childTnLst>
                                    <p:animEffect transition="out" filter="wipe(down)">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WAR</a:t>
            </a:r>
            <a:r>
              <a:rPr lang="en-US" dirty="0"/>
              <a:t>/</a:t>
            </a:r>
            <a:r>
              <a:rPr lang="en-US" dirty="0">
                <a:solidFill>
                  <a:srgbClr val="FFC000"/>
                </a:solidFill>
              </a:rPr>
              <a:t>WAW</a:t>
            </a:r>
            <a:r>
              <a:rPr lang="en-US" dirty="0"/>
              <a:t> Hazard</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endParaRPr lang="en-US" altLang="zh-CN" dirty="0">
              <a:solidFill>
                <a:srgbClr val="92D050"/>
              </a:solidFill>
            </a:endParaRPr>
          </a:p>
          <a:p>
            <a:pPr>
              <a:defRPr/>
            </a:pPr>
            <a:r>
              <a:rPr lang="en-US" altLang="zh-CN" dirty="0">
                <a:solidFill>
                  <a:srgbClr val="FFC000"/>
                </a:solidFill>
              </a:rPr>
              <a:t>WAW: rename former</a:t>
            </a:r>
            <a:endParaRPr lang="en-US" altLang="zh-CN" dirty="0">
              <a:solidFill>
                <a:srgbClr val="FFC000"/>
              </a:solidFill>
            </a:endParaRPr>
          </a:p>
          <a:p>
            <a:pPr>
              <a:defRPr/>
            </a:pPr>
            <a:r>
              <a:rPr lang="en-US" altLang="zh-CN" dirty="0">
                <a:solidFill>
                  <a:srgbClr val="00B0F0"/>
                </a:solidFill>
              </a:rPr>
              <a:t>after rename </a:t>
            </a:r>
            <a:r>
              <a:rPr lang="en-US" altLang="zh-CN" dirty="0" err="1">
                <a:solidFill>
                  <a:srgbClr val="00B0F0"/>
                </a:solidFill>
              </a:rPr>
              <a:t>dest</a:t>
            </a:r>
            <a:r>
              <a:rPr lang="en-US" altLang="zh-CN" dirty="0">
                <a:solidFill>
                  <a:srgbClr val="00B0F0"/>
                </a:solidFill>
              </a:rPr>
              <a:t>, rename later source</a:t>
            </a:r>
            <a:endParaRPr lang="en-US" dirty="0"/>
          </a:p>
        </p:txBody>
      </p:sp>
      <p:sp>
        <p:nvSpPr>
          <p:cNvPr id="4" name="Content Placeholder 2"/>
          <p:cNvSpPr txBox="1"/>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endParaRPr lang="en-US" altLang="zh-CN" kern="0" dirty="0"/>
          </a:p>
          <a:p>
            <a:pPr eaLnBrk="1" hangingPunct="1">
              <a:buFontTx/>
              <a:buNone/>
              <a:defRPr/>
            </a:pPr>
            <a:r>
              <a:rPr lang="en-US" altLang="zh-CN" kern="0" dirty="0" err="1"/>
              <a:t>fmul.d</a:t>
            </a:r>
            <a:r>
              <a:rPr lang="en-US" altLang="zh-CN" kern="0" dirty="0"/>
              <a:t> </a:t>
            </a:r>
            <a:endParaRPr lang="en-US" altLang="zh-CN" kern="0" dirty="0"/>
          </a:p>
          <a:p>
            <a:pPr eaLnBrk="1" hangingPunct="1">
              <a:buFontTx/>
              <a:buNone/>
              <a:defRPr/>
            </a:pPr>
            <a:endParaRPr lang="en-US" altLang="zh-CN" kern="0" dirty="0"/>
          </a:p>
          <a:p>
            <a:pPr marL="0" indent="0">
              <a:buFontTx/>
              <a:buNone/>
            </a:pPr>
            <a:endParaRPr lang="en-US" kern="0" dirty="0"/>
          </a:p>
        </p:txBody>
      </p:sp>
      <p:sp>
        <p:nvSpPr>
          <p:cNvPr id="5" name="Content Placeholder 2"/>
          <p:cNvSpPr txBox="1"/>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endParaRPr lang="en-US" altLang="zh-CN" kern="0" dirty="0"/>
          </a:p>
          <a:p>
            <a:pPr eaLnBrk="1" hangingPunct="1">
              <a:buFontTx/>
              <a:buNone/>
              <a:defRPr/>
            </a:pPr>
            <a:r>
              <a:rPr lang="en-US" altLang="zh-CN" kern="0" dirty="0">
                <a:solidFill>
                  <a:srgbClr val="FFC000"/>
                </a:solidFill>
              </a:rPr>
              <a:t>S</a:t>
            </a:r>
            <a:r>
              <a:rPr lang="en-US" altLang="zh-CN" kern="0" dirty="0"/>
              <a:t>, f0, f8 </a:t>
            </a:r>
            <a:endParaRPr lang="en-US" altLang="zh-CN" kern="0" dirty="0"/>
          </a:p>
          <a:p>
            <a:pPr eaLnBrk="1" hangingPunct="1">
              <a:buFontTx/>
              <a:buNone/>
              <a:defRPr/>
            </a:pPr>
            <a:r>
              <a:rPr lang="en-US" altLang="zh-CN" kern="0" dirty="0">
                <a:solidFill>
                  <a:srgbClr val="FFC000"/>
                </a:solidFill>
              </a:rPr>
              <a:t>S</a:t>
            </a:r>
            <a:r>
              <a:rPr lang="en-US" altLang="zh-CN" kern="0" dirty="0"/>
              <a:t>, 0(x1)</a:t>
            </a:r>
            <a:endParaRPr lang="en-US" altLang="zh-CN" kern="0" dirty="0"/>
          </a:p>
          <a:p>
            <a:pPr eaLnBrk="1" hangingPunct="1">
              <a:buFontTx/>
              <a:buNone/>
              <a:defRPr/>
            </a:pPr>
            <a:r>
              <a:rPr lang="en-US" altLang="zh-CN" kern="0" dirty="0">
                <a:solidFill>
                  <a:srgbClr val="92D050"/>
                </a:solidFill>
              </a:rPr>
              <a:t>T</a:t>
            </a:r>
            <a:r>
              <a:rPr lang="en-US" altLang="zh-CN" kern="0" dirty="0"/>
              <a:t>, f10, f14</a:t>
            </a:r>
            <a:endParaRPr lang="en-US" altLang="zh-CN" kern="0" dirty="0"/>
          </a:p>
          <a:p>
            <a:pPr eaLnBrk="1" hangingPunct="1">
              <a:buFontTx/>
              <a:buNone/>
              <a:defRPr/>
            </a:pPr>
            <a:r>
              <a:rPr lang="en-US" altLang="zh-CN" kern="0" dirty="0"/>
              <a:t>f6, f10, </a:t>
            </a:r>
            <a:r>
              <a:rPr lang="en-US" altLang="zh-CN" kern="0" dirty="0">
                <a:solidFill>
                  <a:srgbClr val="92D050"/>
                </a:solidFill>
              </a:rPr>
              <a:t>T</a:t>
            </a:r>
            <a:endParaRPr lang="en-US" altLang="zh-CN" kern="0" dirty="0">
              <a:solidFill>
                <a:srgbClr val="92D050"/>
              </a:solidFill>
            </a:endParaRPr>
          </a:p>
          <a:p>
            <a:pPr eaLnBrk="1" hangingPunct="1">
              <a:buFontTx/>
              <a:buNone/>
              <a:defRPr/>
            </a:pPr>
            <a:endParaRPr lang="en-US" altLang="zh-CN" kern="0" dirty="0"/>
          </a:p>
          <a:p>
            <a:pPr marL="0" indent="0">
              <a:buFontTx/>
              <a:buNone/>
            </a:pPr>
            <a:endParaRPr lang="en-US" kern="0" dirty="0"/>
          </a:p>
        </p:txBody>
      </p:sp>
      <p:sp>
        <p:nvSpPr>
          <p:cNvPr id="27" name="Freeform 26"/>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orizontal Scroll 5"/>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p:nvPr/>
        </p:nvSpPr>
        <p:spPr bwMode="auto">
          <a:xfrm>
            <a:off x="5945255" y="2258122"/>
            <a:ext cx="3088989" cy="106680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kern="0" dirty="0">
                <a:solidFill>
                  <a:srgbClr val="00B0F0"/>
                </a:solidFill>
              </a:rPr>
              <a:t>guarantee   program order</a:t>
            </a:r>
            <a:endParaRPr lang="en-US" sz="2800" kern="0" dirty="0">
              <a:solidFill>
                <a:srgbClr val="00B0F0"/>
              </a:solidFill>
            </a:endParaRPr>
          </a:p>
          <a:p>
            <a:pPr marL="0" indent="0">
              <a:buFontTx/>
              <a:buNone/>
            </a:pPr>
            <a:endParaRPr lang="en-US" sz="2800" kern="0" dirty="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withEffect">
                                  <p:stCondLst>
                                    <p:cond delay="0"/>
                                  </p:stCondLst>
                                  <p:childTnLst>
                                    <p:animEffect transition="out" filter="wipe(down)">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WAR</a:t>
            </a:r>
            <a:r>
              <a:rPr lang="en-US" dirty="0"/>
              <a:t>/</a:t>
            </a:r>
            <a:r>
              <a:rPr lang="en-US" dirty="0">
                <a:solidFill>
                  <a:srgbClr val="FFC000"/>
                </a:solidFill>
              </a:rPr>
              <a:t>WAW</a:t>
            </a:r>
            <a:r>
              <a:rPr lang="en-US" dirty="0"/>
              <a:t> Hazard</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endParaRPr lang="en-US" altLang="zh-CN" dirty="0">
              <a:solidFill>
                <a:srgbClr val="92D050"/>
              </a:solidFill>
            </a:endParaRPr>
          </a:p>
          <a:p>
            <a:pPr>
              <a:defRPr/>
            </a:pPr>
            <a:r>
              <a:rPr lang="en-US" altLang="zh-CN" dirty="0">
                <a:solidFill>
                  <a:srgbClr val="FFC000"/>
                </a:solidFill>
              </a:rPr>
              <a:t>WAW: rename former</a:t>
            </a:r>
            <a:endParaRPr lang="en-US" altLang="zh-CN" dirty="0">
              <a:solidFill>
                <a:srgbClr val="FFC000"/>
              </a:solidFill>
            </a:endParaRPr>
          </a:p>
          <a:p>
            <a:pPr>
              <a:defRPr/>
            </a:pPr>
            <a:r>
              <a:rPr lang="en-US" altLang="zh-CN" dirty="0">
                <a:solidFill>
                  <a:srgbClr val="00B0F0"/>
                </a:solidFill>
              </a:rPr>
              <a:t>after rename </a:t>
            </a:r>
            <a:r>
              <a:rPr lang="en-US" altLang="zh-CN" dirty="0" err="1">
                <a:solidFill>
                  <a:srgbClr val="00B0F0"/>
                </a:solidFill>
              </a:rPr>
              <a:t>dest</a:t>
            </a:r>
            <a:r>
              <a:rPr lang="en-US" altLang="zh-CN" dirty="0">
                <a:solidFill>
                  <a:srgbClr val="00B0F0"/>
                </a:solidFill>
              </a:rPr>
              <a:t>, rename later source</a:t>
            </a:r>
            <a:endParaRPr lang="en-US" dirty="0"/>
          </a:p>
        </p:txBody>
      </p:sp>
      <p:sp>
        <p:nvSpPr>
          <p:cNvPr id="4" name="Content Placeholder 2"/>
          <p:cNvSpPr txBox="1"/>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endParaRPr lang="en-US" altLang="zh-CN" kern="0" dirty="0"/>
          </a:p>
          <a:p>
            <a:pPr eaLnBrk="1" hangingPunct="1">
              <a:buFontTx/>
              <a:buNone/>
              <a:defRPr/>
            </a:pPr>
            <a:r>
              <a:rPr lang="en-US" altLang="zh-CN" kern="0" dirty="0" err="1"/>
              <a:t>fmul.d</a:t>
            </a:r>
            <a:r>
              <a:rPr lang="en-US" altLang="zh-CN" kern="0" dirty="0"/>
              <a:t> </a:t>
            </a:r>
            <a:endParaRPr lang="en-US" altLang="zh-CN" kern="0" dirty="0"/>
          </a:p>
          <a:p>
            <a:pPr eaLnBrk="1" hangingPunct="1">
              <a:buFontTx/>
              <a:buNone/>
              <a:defRPr/>
            </a:pPr>
            <a:endParaRPr lang="en-US" altLang="zh-CN" kern="0" dirty="0"/>
          </a:p>
          <a:p>
            <a:pPr marL="0" indent="0">
              <a:buFontTx/>
              <a:buNone/>
            </a:pPr>
            <a:endParaRPr lang="en-US" kern="0" dirty="0"/>
          </a:p>
        </p:txBody>
      </p:sp>
      <p:sp>
        <p:nvSpPr>
          <p:cNvPr id="5" name="Content Placeholder 2"/>
          <p:cNvSpPr txBox="1"/>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endParaRPr lang="en-US" altLang="zh-CN" kern="0" dirty="0"/>
          </a:p>
          <a:p>
            <a:pPr eaLnBrk="1" hangingPunct="1">
              <a:buFontTx/>
              <a:buNone/>
              <a:defRPr/>
            </a:pPr>
            <a:r>
              <a:rPr lang="en-US" altLang="zh-CN" kern="0" dirty="0">
                <a:solidFill>
                  <a:srgbClr val="FFC000"/>
                </a:solidFill>
              </a:rPr>
              <a:t>S</a:t>
            </a:r>
            <a:r>
              <a:rPr lang="en-US" altLang="zh-CN" kern="0" dirty="0"/>
              <a:t>, f0, f8 </a:t>
            </a:r>
            <a:endParaRPr lang="en-US" altLang="zh-CN" kern="0" dirty="0"/>
          </a:p>
          <a:p>
            <a:pPr eaLnBrk="1" hangingPunct="1">
              <a:buFontTx/>
              <a:buNone/>
              <a:defRPr/>
            </a:pPr>
            <a:r>
              <a:rPr lang="en-US" altLang="zh-CN" kern="0" dirty="0">
                <a:solidFill>
                  <a:srgbClr val="FFC000"/>
                </a:solidFill>
              </a:rPr>
              <a:t>S</a:t>
            </a:r>
            <a:r>
              <a:rPr lang="en-US" altLang="zh-CN" kern="0" dirty="0"/>
              <a:t>, 0(x1)</a:t>
            </a:r>
            <a:endParaRPr lang="en-US" altLang="zh-CN" kern="0" dirty="0"/>
          </a:p>
          <a:p>
            <a:pPr eaLnBrk="1" hangingPunct="1">
              <a:buFontTx/>
              <a:buNone/>
              <a:defRPr/>
            </a:pPr>
            <a:r>
              <a:rPr lang="en-US" altLang="zh-CN" kern="0" dirty="0">
                <a:solidFill>
                  <a:srgbClr val="92D050"/>
                </a:solidFill>
              </a:rPr>
              <a:t>T</a:t>
            </a:r>
            <a:r>
              <a:rPr lang="en-US" altLang="zh-CN" kern="0" dirty="0"/>
              <a:t>, f10, f14</a:t>
            </a:r>
            <a:endParaRPr lang="en-US" altLang="zh-CN" kern="0" dirty="0"/>
          </a:p>
          <a:p>
            <a:pPr eaLnBrk="1" hangingPunct="1">
              <a:buFontTx/>
              <a:buNone/>
              <a:defRPr/>
            </a:pPr>
            <a:r>
              <a:rPr lang="en-US" altLang="zh-CN" kern="0" dirty="0"/>
              <a:t>f6, f10, </a:t>
            </a:r>
            <a:r>
              <a:rPr lang="en-US" altLang="zh-CN" kern="0" dirty="0">
                <a:solidFill>
                  <a:srgbClr val="92D050"/>
                </a:solidFill>
              </a:rPr>
              <a:t>T</a:t>
            </a:r>
            <a:endParaRPr lang="en-US" altLang="zh-CN" kern="0" dirty="0">
              <a:solidFill>
                <a:srgbClr val="92D050"/>
              </a:solidFill>
            </a:endParaRPr>
          </a:p>
          <a:p>
            <a:pPr eaLnBrk="1" hangingPunct="1">
              <a:buFontTx/>
              <a:buNone/>
              <a:defRPr/>
            </a:pPr>
            <a:endParaRPr lang="en-US" altLang="zh-CN" kern="0" dirty="0"/>
          </a:p>
          <a:p>
            <a:pPr marL="0" indent="0">
              <a:buFontTx/>
              <a:buNone/>
            </a:pPr>
            <a:endParaRPr lang="en-US" kern="0" dirty="0"/>
          </a:p>
        </p:txBody>
      </p:sp>
      <p:sp>
        <p:nvSpPr>
          <p:cNvPr id="7" name="Freeform 6"/>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orizontal Scroll 5"/>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p:nvPr/>
        </p:nvSpPr>
        <p:spPr bwMode="auto">
          <a:xfrm>
            <a:off x="5945255" y="2258122"/>
            <a:ext cx="3088989" cy="106680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kern="0" dirty="0">
                <a:solidFill>
                  <a:srgbClr val="00B0F0"/>
                </a:solidFill>
              </a:rPr>
              <a:t>guarantee   program order</a:t>
            </a:r>
            <a:endParaRPr lang="en-US" sz="2800" kern="0" dirty="0">
              <a:solidFill>
                <a:srgbClr val="00B0F0"/>
              </a:solidFill>
            </a:endParaRPr>
          </a:p>
          <a:p>
            <a:pPr marL="0" indent="0">
              <a:buFontTx/>
              <a:buNone/>
            </a:pPr>
            <a:endParaRPr lang="en-US" sz="2800" kern="0" dirty="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withEffect">
                                  <p:stCondLst>
                                    <p:cond delay="0"/>
                                  </p:stCondLst>
                                  <p:childTnLst>
                                    <p:animEffect transition="out" filter="wipe(down)">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Renaming</a:t>
            </a:r>
            <a:endParaRPr lang="en-US" dirty="0"/>
          </a:p>
        </p:txBody>
      </p:sp>
      <p:sp>
        <p:nvSpPr>
          <p:cNvPr id="3" name="Content Placeholder 2"/>
          <p:cNvSpPr>
            <a:spLocks noGrp="1"/>
          </p:cNvSpPr>
          <p:nvPr>
            <p:ph idx="1"/>
          </p:nvPr>
        </p:nvSpPr>
        <p:spPr/>
        <p:txBody>
          <a:bodyPr/>
          <a:lstStyle/>
          <a:p>
            <a:r>
              <a:rPr lang="en-US" dirty="0"/>
              <a:t>Example: s</a:t>
            </a:r>
            <a:r>
              <a:rPr lang="en-US" dirty="0"/>
              <a:t>ix-instruction code sequence</a:t>
            </a:r>
            <a:endParaRPr lang="en-US" dirty="0"/>
          </a:p>
          <a:p>
            <a:r>
              <a:rPr lang="en-US" dirty="0"/>
              <a:t>A</a:t>
            </a:r>
            <a:r>
              <a:rPr lang="en-US" dirty="0"/>
              <a:t>rchitectural registers x1, x2, and x3 are initially held by physical registers p1, p2, and p3, respectively</a:t>
            </a:r>
            <a:endParaRPr lang="en-US" dirty="0"/>
          </a:p>
          <a:p>
            <a:endParaRPr lang="en-US" dirty="0"/>
          </a:p>
        </p:txBody>
      </p:sp>
      <p:pic>
        <p:nvPicPr>
          <p:cNvPr id="4" name="Picture 3"/>
          <p:cNvPicPr>
            <a:picLocks noChangeAspect="1"/>
          </p:cNvPicPr>
          <p:nvPr/>
        </p:nvPicPr>
        <p:blipFill>
          <a:blip r:embed="rId1"/>
          <a:stretch>
            <a:fillRect/>
          </a:stretch>
        </p:blipFill>
        <p:spPr>
          <a:xfrm>
            <a:off x="0" y="3870486"/>
            <a:ext cx="9144000" cy="2454114"/>
          </a:xfrm>
          <a:prstGeom prst="rect">
            <a:avLst/>
          </a:prstGeom>
        </p:spPr>
      </p:pic>
      <p:pic>
        <p:nvPicPr>
          <p:cNvPr id="5" name="Picture 4"/>
          <p:cNvPicPr>
            <a:picLocks noChangeAspect="1"/>
          </p:cNvPicPr>
          <p:nvPr/>
        </p:nvPicPr>
        <p:blipFill>
          <a:blip r:embed="rId2"/>
          <a:stretch>
            <a:fillRect/>
          </a:stretch>
        </p:blipFill>
        <p:spPr>
          <a:xfrm>
            <a:off x="6609600" y="5082000"/>
            <a:ext cx="286364" cy="252000"/>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a:t>
            </a:r>
            <a:r>
              <a:rPr lang="en-US" altLang="zh-CN" dirty="0" err="1"/>
              <a:t>tomasulo</a:t>
            </a:r>
            <a:r>
              <a:rPr lang="en-US" altLang="zh-CN" dirty="0"/>
              <a:t>?</a:t>
            </a:r>
            <a:endParaRPr lang="en-US" altLang="zh-CN"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Tomasulo’s Algorithm</a:t>
            </a:r>
            <a:endParaRPr lang="en-US" dirty="0"/>
          </a:p>
        </p:txBody>
      </p:sp>
      <p:sp>
        <p:nvSpPr>
          <p:cNvPr id="3" name="Content Placeholder 2"/>
          <p:cNvSpPr>
            <a:spLocks noGrp="1"/>
          </p:cNvSpPr>
          <p:nvPr>
            <p:ph idx="1"/>
          </p:nvPr>
        </p:nvSpPr>
        <p:spPr>
          <a:xfrm>
            <a:off x="457200" y="1600200"/>
            <a:ext cx="8686800" cy="4525963"/>
          </a:xfrm>
        </p:spPr>
        <p:txBody>
          <a:bodyPr/>
          <a:lstStyle/>
          <a:p>
            <a:r>
              <a:rPr lang="en-US" dirty="0"/>
              <a:t>Issue</a:t>
            </a:r>
            <a:endParaRPr lang="en-US" dirty="0"/>
          </a:p>
          <a:p>
            <a:r>
              <a:rPr lang="en-US" dirty="0"/>
              <a:t>Execute</a:t>
            </a:r>
            <a:endParaRPr lang="en-US" dirty="0"/>
          </a:p>
          <a:p>
            <a:r>
              <a:rPr lang="en-US" dirty="0"/>
              <a:t>Write result</a:t>
            </a:r>
            <a:endParaRPr 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Tomasulo’s Algorithm</a:t>
            </a:r>
            <a:endParaRPr lang="en-US" dirty="0"/>
          </a:p>
        </p:txBody>
      </p:sp>
      <p:sp>
        <p:nvSpPr>
          <p:cNvPr id="3" name="Content Placeholder 2"/>
          <p:cNvSpPr>
            <a:spLocks noGrp="1"/>
          </p:cNvSpPr>
          <p:nvPr>
            <p:ph idx="1"/>
          </p:nvPr>
        </p:nvSpPr>
        <p:spPr>
          <a:xfrm>
            <a:off x="457200" y="1600200"/>
            <a:ext cx="8686800" cy="4525963"/>
          </a:xfrm>
        </p:spPr>
        <p:txBody>
          <a:bodyPr/>
          <a:lstStyle/>
          <a:p>
            <a:r>
              <a:rPr lang="en-US" dirty="0">
                <a:solidFill>
                  <a:srgbClr val="00B0F0"/>
                </a:solidFill>
              </a:rPr>
              <a:t>Issue/Dispatch                                  </a:t>
            </a:r>
            <a:r>
              <a:rPr lang="en-US" dirty="0"/>
              <a:t>get next instr from instr queue head upon empty reservation-station/buffer; rename registers if necessary; </a:t>
            </a:r>
            <a:endParaRPr lang="en-US" dirty="0"/>
          </a:p>
          <a:p>
            <a:r>
              <a:rPr lang="en-US" dirty="0"/>
              <a:t>Execute</a:t>
            </a:r>
            <a:endParaRPr lang="en-US" dirty="0"/>
          </a:p>
          <a:p>
            <a:r>
              <a:rPr lang="en-US" dirty="0"/>
              <a:t>Write result</a:t>
            </a:r>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Tomasulo’s Algorithm</a:t>
            </a:r>
            <a:endParaRPr lang="en-US" dirty="0"/>
          </a:p>
        </p:txBody>
      </p:sp>
      <p:sp>
        <p:nvSpPr>
          <p:cNvPr id="3" name="Content Placeholder 2"/>
          <p:cNvSpPr>
            <a:spLocks noGrp="1"/>
          </p:cNvSpPr>
          <p:nvPr>
            <p:ph idx="1"/>
          </p:nvPr>
        </p:nvSpPr>
        <p:spPr>
          <a:xfrm>
            <a:off x="457200" y="1600200"/>
            <a:ext cx="8839200" cy="4525963"/>
          </a:xfrm>
        </p:spPr>
        <p:txBody>
          <a:bodyPr/>
          <a:lstStyle/>
          <a:p>
            <a:r>
              <a:rPr lang="en-US" dirty="0"/>
              <a:t>Issue                                 </a:t>
            </a:r>
            <a:endParaRPr lang="en-US" dirty="0"/>
          </a:p>
          <a:p>
            <a:r>
              <a:rPr lang="en-US" dirty="0">
                <a:solidFill>
                  <a:srgbClr val="00B0F0"/>
                </a:solidFill>
              </a:rPr>
              <a:t>Execute                                              </a:t>
            </a:r>
            <a:r>
              <a:rPr lang="en-US" dirty="0"/>
              <a:t>when all operands are available, execute the operation at functional unit; no instr is allowed to execute until a branch that preceds the instruction in program order has completed;</a:t>
            </a:r>
            <a:endParaRPr lang="en-US" dirty="0">
              <a:solidFill>
                <a:srgbClr val="00B0F0"/>
              </a:solidFill>
            </a:endParaRPr>
          </a:p>
          <a:p>
            <a:r>
              <a:rPr lang="en-US" dirty="0"/>
              <a:t>Write result</a:t>
            </a:r>
            <a:endParaRPr lang="en-US"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Tomasulo’s Algorithm</a:t>
            </a:r>
            <a:endParaRPr lang="en-US" dirty="0"/>
          </a:p>
        </p:txBody>
      </p:sp>
      <p:sp>
        <p:nvSpPr>
          <p:cNvPr id="3" name="Content Placeholder 2"/>
          <p:cNvSpPr>
            <a:spLocks noGrp="1"/>
          </p:cNvSpPr>
          <p:nvPr>
            <p:ph idx="1"/>
          </p:nvPr>
        </p:nvSpPr>
        <p:spPr>
          <a:xfrm>
            <a:off x="457200" y="1600200"/>
            <a:ext cx="8839200" cy="4525963"/>
          </a:xfrm>
        </p:spPr>
        <p:txBody>
          <a:bodyPr/>
          <a:lstStyle/>
          <a:p>
            <a:r>
              <a:rPr lang="en-US" dirty="0"/>
              <a:t>Issue                                 </a:t>
            </a:r>
            <a:endParaRPr lang="en-US" dirty="0"/>
          </a:p>
          <a:p>
            <a:r>
              <a:rPr lang="en-US" dirty="0"/>
              <a:t>Execute</a:t>
            </a:r>
            <a:endParaRPr lang="en-US" dirty="0"/>
          </a:p>
          <a:p>
            <a:r>
              <a:rPr lang="en-US" dirty="0">
                <a:solidFill>
                  <a:srgbClr val="00B0F0"/>
                </a:solidFill>
              </a:rPr>
              <a:t>Write result                                       </a:t>
            </a:r>
            <a:r>
              <a:rPr lang="en-US" dirty="0"/>
              <a:t>when the result is available, write it on CDB, which broadcasts it to registers, reservation stations, and store buffers</a:t>
            </a:r>
            <a:endParaRPr 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Reservation Station Status</a:t>
            </a:r>
            <a:endParaRPr lang="en-US" dirty="0"/>
          </a:p>
        </p:txBody>
      </p:sp>
      <p:sp>
        <p:nvSpPr>
          <p:cNvPr id="3" name="Content Placeholder 2"/>
          <p:cNvSpPr>
            <a:spLocks noGrp="1"/>
          </p:cNvSpPr>
          <p:nvPr>
            <p:ph idx="1"/>
          </p:nvPr>
        </p:nvSpPr>
        <p:spPr/>
        <p:txBody>
          <a:bodyPr/>
          <a:lstStyle/>
          <a:p>
            <a:r>
              <a:rPr lang="en-US" dirty="0"/>
              <a:t>S</a:t>
            </a:r>
            <a:r>
              <a:rPr lang="en-US" dirty="0"/>
              <a:t>even fields:</a:t>
            </a:r>
            <a:endParaRPr lang="en-US" dirty="0"/>
          </a:p>
        </p:txBody>
      </p:sp>
      <p:pic>
        <p:nvPicPr>
          <p:cNvPr id="4" name="Picture 3"/>
          <p:cNvPicPr>
            <a:picLocks noChangeAspect="1"/>
          </p:cNvPicPr>
          <p:nvPr/>
        </p:nvPicPr>
        <p:blipFill>
          <a:blip r:embed="rId1"/>
          <a:stretch>
            <a:fillRect/>
          </a:stretch>
        </p:blipFill>
        <p:spPr>
          <a:xfrm>
            <a:off x="0" y="2186949"/>
            <a:ext cx="9144000" cy="467105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dirty="0">
                <a:ea typeface="MS PGothic" panose="020B0600070205080204" charset="-128"/>
              </a:rPr>
              <a:t>1-bit Predictor</a:t>
            </a:r>
            <a:endParaRPr lang="en-US" altLang="en-US" dirty="0"/>
          </a:p>
        </p:txBody>
      </p:sp>
      <p:sp>
        <p:nvSpPr>
          <p:cNvPr id="302082" name="Content Placeholder 2"/>
          <p:cNvSpPr>
            <a:spLocks noGrp="1" noChangeArrowheads="1"/>
          </p:cNvSpPr>
          <p:nvPr>
            <p:ph idx="1"/>
          </p:nvPr>
        </p:nvSpPr>
        <p:spPr>
          <a:xfrm>
            <a:off x="457200" y="1600200"/>
            <a:ext cx="8763000" cy="4525963"/>
          </a:xfrm>
        </p:spPr>
        <p:txBody>
          <a:bodyPr/>
          <a:lstStyle/>
          <a:p>
            <a:r>
              <a:rPr lang="en-US" altLang="en-US" dirty="0"/>
              <a:t>Example 1:                                            a loop branch that is taken nine times in a row and then is not taken once;    assume predictor initialized as untaken;</a:t>
            </a:r>
            <a:endParaRPr lang="en-US" altLang="en-US" dirty="0"/>
          </a:p>
          <a:p>
            <a:r>
              <a:rPr lang="en-US" altLang="en-US" dirty="0"/>
              <a:t>prediction accuracy using 1-bit prediction?</a:t>
            </a:r>
            <a:endParaRPr lang="en-US" altLang="en-US" dirty="0">
              <a:solidFill>
                <a:srgbClr val="00B0F0"/>
              </a:solidFill>
            </a:endParaRPr>
          </a:p>
        </p:txBody>
      </p:sp>
      <p:graphicFrame>
        <p:nvGraphicFramePr>
          <p:cNvPr id="3"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2000" dirty="0"/>
                        <a:t>0</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update</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endParaRPr lang="en-US" sz="2000" dirty="0"/>
                    </a:p>
                  </a:txBody>
                  <a:tcPr/>
                </a:tc>
                <a:tc>
                  <a:txBody>
                    <a:bodyPr/>
                    <a:lstStyle/>
                    <a:p>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Reservation Station Status</a:t>
            </a:r>
            <a:endParaRPr lang="en-US" dirty="0"/>
          </a:p>
        </p:txBody>
      </p:sp>
      <p:sp>
        <p:nvSpPr>
          <p:cNvPr id="3" name="Content Placeholder 2"/>
          <p:cNvSpPr>
            <a:spLocks noGrp="1"/>
          </p:cNvSpPr>
          <p:nvPr>
            <p:ph idx="1"/>
          </p:nvPr>
        </p:nvSpPr>
        <p:spPr/>
        <p:txBody>
          <a:bodyPr/>
          <a:lstStyle/>
          <a:p>
            <a:r>
              <a:rPr lang="en-US" dirty="0"/>
              <a:t>S</a:t>
            </a:r>
            <a:r>
              <a:rPr lang="en-US" dirty="0"/>
              <a:t>even fields:</a:t>
            </a:r>
            <a:endParaRPr lang="en-US" dirty="0"/>
          </a:p>
        </p:txBody>
      </p:sp>
      <p:pic>
        <p:nvPicPr>
          <p:cNvPr id="4" name="Picture 3"/>
          <p:cNvPicPr>
            <a:picLocks noChangeAspect="1"/>
          </p:cNvPicPr>
          <p:nvPr/>
        </p:nvPicPr>
        <p:blipFill>
          <a:blip r:embed="rId1"/>
          <a:stretch>
            <a:fillRect/>
          </a:stretch>
        </p:blipFill>
        <p:spPr>
          <a:xfrm>
            <a:off x="0" y="2186949"/>
            <a:ext cx="9144000" cy="4671051"/>
          </a:xfrm>
          <a:prstGeom prst="rect">
            <a:avLst/>
          </a:prstGeom>
        </p:spPr>
      </p:pic>
      <p:sp>
        <p:nvSpPr>
          <p:cNvPr id="5" name="AutoShape 5"/>
          <p:cNvSpPr>
            <a:spLocks noChangeArrowheads="1"/>
          </p:cNvSpPr>
          <p:nvPr/>
        </p:nvSpPr>
        <p:spPr bwMode="auto">
          <a:xfrm>
            <a:off x="0" y="4991100"/>
            <a:ext cx="9144000" cy="10287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6" name="Content Placeholder 2"/>
          <p:cNvSpPr txBox="1"/>
          <p:nvPr/>
        </p:nvSpPr>
        <p:spPr bwMode="auto">
          <a:xfrm>
            <a:off x="4648201" y="4457700"/>
            <a:ext cx="4495799" cy="57150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r">
              <a:buFontTx/>
              <a:buNone/>
            </a:pPr>
            <a:r>
              <a:rPr lang="en-US" sz="2800" b="1" kern="0" dirty="0">
                <a:solidFill>
                  <a:srgbClr val="00B0F0"/>
                </a:solidFill>
              </a:rPr>
              <a:t>for load/store buffer</a:t>
            </a:r>
            <a:endParaRPr lang="en-US" sz="2800" b="1" kern="0" dirty="0">
              <a:solidFill>
                <a:srgbClr val="00B0F0"/>
              </a:solidFill>
            </a:endParaRPr>
          </a:p>
          <a:p>
            <a:pPr marL="0" indent="0" algn="r">
              <a:buFontTx/>
              <a:buNone/>
            </a:pPr>
            <a:endParaRPr lang="en-US" sz="2800" kern="0" dirty="0">
              <a:solidFill>
                <a:srgbClr val="00B0F0"/>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a:t>
            </a:r>
            <a:r>
              <a:rPr lang="zh-CN" altLang="en-US" dirty="0"/>
              <a:t> </a:t>
            </a:r>
            <a:r>
              <a:rPr lang="en-US" altLang="zh-CN" dirty="0"/>
              <a:t>File</a:t>
            </a:r>
            <a:r>
              <a:rPr lang="zh-CN" altLang="en-US" dirty="0"/>
              <a:t> </a:t>
            </a:r>
            <a:r>
              <a:rPr lang="en-US" altLang="zh-CN" dirty="0"/>
              <a:t>Status</a:t>
            </a:r>
            <a:endParaRPr lang="en-US" dirty="0"/>
          </a:p>
        </p:txBody>
      </p:sp>
      <p:sp>
        <p:nvSpPr>
          <p:cNvPr id="3" name="Content Placeholder 2"/>
          <p:cNvSpPr>
            <a:spLocks noGrp="1"/>
          </p:cNvSpPr>
          <p:nvPr>
            <p:ph idx="1"/>
          </p:nvPr>
        </p:nvSpPr>
        <p:spPr/>
        <p:txBody>
          <a:bodyPr/>
          <a:lstStyle/>
          <a:p>
            <a:r>
              <a:rPr lang="en-US" dirty="0"/>
              <a:t>One field                                          </a:t>
            </a:r>
            <a:r>
              <a:rPr lang="en-US" dirty="0">
                <a:solidFill>
                  <a:srgbClr val="00B0F0"/>
                </a:solidFill>
              </a:rPr>
              <a:t>Qi</a:t>
            </a:r>
            <a:r>
              <a:rPr lang="en-US" dirty="0"/>
              <a:t>: number of the researvation station that contains the operation whose result should be stored into this register;                                            set to blank or 0 if no currently active instruction is computing a result destined for this register </a:t>
            </a:r>
            <a:r>
              <a:rPr lang="en-US" dirty="0">
                <a:sym typeface="Wingdings" panose="05000000000000000000" pitchFamily="2" charset="2"/>
              </a:rPr>
              <a:t> the value is simply the register contents</a:t>
            </a:r>
            <a:r>
              <a:rPr lang="en-US" dirty="0"/>
              <a:t>                  </a:t>
            </a:r>
            <a:endParaRPr lang="en-US"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Load/Store Buffer Status</a:t>
            </a:r>
            <a:endParaRPr lang="en-US" dirty="0"/>
          </a:p>
        </p:txBody>
      </p:sp>
      <p:sp>
        <p:nvSpPr>
          <p:cNvPr id="3" name="Content Placeholder 2"/>
          <p:cNvSpPr>
            <a:spLocks noGrp="1"/>
          </p:cNvSpPr>
          <p:nvPr>
            <p:ph idx="1"/>
          </p:nvPr>
        </p:nvSpPr>
        <p:spPr/>
        <p:txBody>
          <a:bodyPr/>
          <a:lstStyle/>
          <a:p>
            <a:r>
              <a:rPr lang="en-US" dirty="0"/>
              <a:t>O</a:t>
            </a:r>
            <a:r>
              <a:rPr lang="en-US" dirty="0"/>
              <a:t>ne field                                            </a:t>
            </a:r>
            <a:r>
              <a:rPr lang="en-US" dirty="0">
                <a:solidFill>
                  <a:srgbClr val="00B0F0"/>
                </a:solidFill>
              </a:rPr>
              <a:t>A</a:t>
            </a:r>
            <a:r>
              <a:rPr lang="en-US" dirty="0"/>
              <a:t>:</a:t>
            </a:r>
            <a:r>
              <a:rPr lang="zh-CN" altLang="en-US" dirty="0"/>
              <a:t> </a:t>
            </a:r>
            <a:r>
              <a:rPr lang="en-US" altLang="zh-CN" dirty="0"/>
              <a:t>hold the result of the effective address once the first step of execution has been completed; </a:t>
            </a:r>
            <a:r>
              <a:rPr lang="zh-CN" altLang="en-US" dirty="0"/>
              <a:t>                         </a:t>
            </a:r>
            <a:r>
              <a:rPr lang="en-US" altLang="zh-CN" dirty="0"/>
              <a:t>as for load/store, effective address is computed in the execution stage</a:t>
            </a:r>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61796" name="Rectangle 4"/>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a:solidFill>
                  <a:srgbClr val="00B0F0"/>
                </a:solidFill>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3" name="Rectangle 4"/>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a:solidFill>
                  <a:srgbClr val="00B0F0"/>
                </a:solidFill>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61796" name="Rectangle 4"/>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a:solidFill>
                  <a:srgbClr val="00B0F0"/>
                </a:solidFill>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3" name="Rectangle 4"/>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a:solidFill>
                  <a:srgbClr val="00B0F0"/>
                </a:solidFill>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9" name="Rectangle 4"/>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61796" name="Rectangle 4"/>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a:solidFill>
                  <a:srgbClr val="00B0F0"/>
                </a:solidFill>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3" name="Rectangle 4"/>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a:solidFill>
                  <a:srgbClr val="00B0F0"/>
                </a:solidFill>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9" name="Rectangle 4"/>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fmul</a:t>
            </a:r>
            <a:r>
              <a:rPr lang="en-US" altLang="zh-CN" sz="3600" b="1" dirty="0">
                <a:solidFill>
                  <a:srgbClr val="FFC000"/>
                </a:solidFill>
              </a:rPr>
              <a:t>/</a:t>
            </a:r>
            <a:r>
              <a:rPr lang="en-US" altLang="zh-CN" sz="3600" b="1" dirty="0" err="1">
                <a:solidFill>
                  <a:srgbClr val="FFC000"/>
                </a:solidFill>
              </a:rPr>
              <a:t>fsub</a:t>
            </a:r>
            <a:r>
              <a:rPr lang="en-US" altLang="zh-CN" sz="3600" b="1" dirty="0">
                <a:solidFill>
                  <a:srgbClr val="FFC000"/>
                </a:solidFill>
              </a:rPr>
              <a:t>/</a:t>
            </a:r>
            <a:r>
              <a:rPr lang="en-US" altLang="zh-CN" sz="3600" b="1" dirty="0" err="1">
                <a:solidFill>
                  <a:srgbClr val="FFC000"/>
                </a:solidFill>
              </a:rPr>
              <a:t>fadd</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 cannot execute</a:t>
            </a:r>
            <a:endPar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4" name="直接连接符 7"/>
          <p:cNvCxnSpPr/>
          <p:nvPr/>
        </p:nvCxnSpPr>
        <p:spPr>
          <a:xfrm>
            <a:off x="1219200" y="3200400"/>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接连接符 7"/>
          <p:cNvCxnSpPr/>
          <p:nvPr/>
        </p:nvCxnSpPr>
        <p:spPr>
          <a:xfrm>
            <a:off x="1219200" y="35036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接连接符 7"/>
          <p:cNvCxnSpPr/>
          <p:nvPr/>
        </p:nvCxnSpPr>
        <p:spPr>
          <a:xfrm>
            <a:off x="1572600" y="41132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61796" name="Rectangle 4"/>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a:solidFill>
                  <a:srgbClr val="00B0F0"/>
                </a:solidFill>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3" name="Rectangle 4"/>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a:solidFill>
                  <a:srgbClr val="00B0F0"/>
                </a:solidFill>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9" name="Rectangle 4"/>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fmul</a:t>
            </a:r>
            <a:r>
              <a:rPr lang="en-US" altLang="zh-CN" sz="3600" b="1" dirty="0">
                <a:solidFill>
                  <a:srgbClr val="FFC000"/>
                </a:solidFill>
              </a:rPr>
              <a:t>/</a:t>
            </a:r>
            <a:r>
              <a:rPr lang="en-US" altLang="zh-CN" sz="3600" b="1" dirty="0" err="1">
                <a:solidFill>
                  <a:srgbClr val="FFC000"/>
                </a:solidFill>
              </a:rPr>
              <a:t>fsub</a:t>
            </a:r>
            <a:r>
              <a:rPr lang="en-US" altLang="zh-CN" sz="3600" b="1" dirty="0">
                <a:solidFill>
                  <a:srgbClr val="FFC000"/>
                </a:solidFill>
              </a:rPr>
              <a:t>/</a:t>
            </a:r>
            <a:r>
              <a:rPr lang="en-US" altLang="zh-CN" sz="3600" b="1" dirty="0" err="1">
                <a:solidFill>
                  <a:srgbClr val="FFC000"/>
                </a:solidFill>
              </a:rPr>
              <a:t>fadd</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 cannot execute</a:t>
            </a:r>
            <a:endPar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4" name="直接连接符 7"/>
          <p:cNvCxnSpPr/>
          <p:nvPr/>
        </p:nvCxnSpPr>
        <p:spPr>
          <a:xfrm>
            <a:off x="1219200" y="3200400"/>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接连接符 7"/>
          <p:cNvCxnSpPr/>
          <p:nvPr/>
        </p:nvCxnSpPr>
        <p:spPr>
          <a:xfrm>
            <a:off x="1219200" y="35036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接连接符 7"/>
          <p:cNvCxnSpPr/>
          <p:nvPr/>
        </p:nvCxnSpPr>
        <p:spPr>
          <a:xfrm>
            <a:off x="1572600" y="41132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Rectangle 4"/>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FFC000"/>
                </a:solidFill>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61796" name="Rectangle 4"/>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a:solidFill>
                  <a:srgbClr val="00B0F0"/>
                </a:solidFill>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3" name="Rectangle 4"/>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a:solidFill>
                  <a:srgbClr val="00B0F0"/>
                </a:solidFill>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9" name="Rectangle 4"/>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fmul</a:t>
            </a:r>
            <a:r>
              <a:rPr lang="en-US" altLang="zh-CN" sz="3600" b="1" dirty="0">
                <a:solidFill>
                  <a:srgbClr val="FFC000"/>
                </a:solidFill>
              </a:rPr>
              <a:t>/</a:t>
            </a:r>
            <a:r>
              <a:rPr lang="en-US" altLang="zh-CN" sz="3600" b="1" dirty="0" err="1">
                <a:solidFill>
                  <a:srgbClr val="FFC000"/>
                </a:solidFill>
              </a:rPr>
              <a:t>fsub</a:t>
            </a:r>
            <a:r>
              <a:rPr lang="en-US" altLang="zh-CN" sz="3600" b="1" dirty="0">
                <a:solidFill>
                  <a:srgbClr val="FFC000"/>
                </a:solidFill>
              </a:rPr>
              <a:t>/</a:t>
            </a:r>
            <a:r>
              <a:rPr lang="en-US" altLang="zh-CN" sz="3600" b="1" dirty="0" err="1">
                <a:solidFill>
                  <a:srgbClr val="FFC000"/>
                </a:solidFill>
              </a:rPr>
              <a:t>fadd</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 cannot execute</a:t>
            </a:r>
            <a:endPar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4" name="直接连接符 7"/>
          <p:cNvCxnSpPr/>
          <p:nvPr/>
        </p:nvCxnSpPr>
        <p:spPr>
          <a:xfrm>
            <a:off x="1219200" y="3200400"/>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接连接符 7"/>
          <p:cNvCxnSpPr/>
          <p:nvPr/>
        </p:nvCxnSpPr>
        <p:spPr>
          <a:xfrm>
            <a:off x="1219200" y="35036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接连接符 7"/>
          <p:cNvCxnSpPr/>
          <p:nvPr/>
        </p:nvCxnSpPr>
        <p:spPr>
          <a:xfrm>
            <a:off x="1572600" y="41132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Rectangle 4"/>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FFC000"/>
                </a:solidFill>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9" name="直接连接符 7"/>
          <p:cNvCxnSpPr/>
          <p:nvPr/>
        </p:nvCxnSpPr>
        <p:spPr>
          <a:xfrm>
            <a:off x="1219200" y="3794224"/>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0" name="Rectangle 4"/>
          <p:cNvSpPr>
            <a:spLocks noChangeArrowheads="1"/>
          </p:cNvSpPr>
          <p:nvPr/>
        </p:nvSpPr>
        <p:spPr bwMode="auto">
          <a:xfrm>
            <a:off x="0" y="5899149"/>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a:solidFill>
                  <a:srgbClr val="FFC000"/>
                </a:solidFill>
              </a:rPr>
              <a:t>f</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div cannot execute</a:t>
            </a:r>
            <a:endPar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61796" name="Rectangle 4"/>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a:solidFill>
                  <a:srgbClr val="00B0F0"/>
                </a:solidFill>
              </a:rPr>
              <a:t>f</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6 WAR: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fsub.d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fdiv.d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sym typeface="Wingdings" panose="05000000000000000000" pitchFamily="2" charset="2"/>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sym typeface="Wingdings" panose="05000000000000000000" pitchFamily="2" charset="2"/>
              </a:rPr>
              <a:t>fadd.d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3" name="Rectangle 4"/>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why co-issued?</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9" name="Rectangle 4"/>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5" name="直接连接符 7"/>
          <p:cNvCxnSpPr/>
          <p:nvPr/>
        </p:nvCxnSpPr>
        <p:spPr>
          <a:xfrm>
            <a:off x="1572600" y="3488998"/>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直接连接符 7"/>
          <p:cNvCxnSpPr/>
          <p:nvPr/>
        </p:nvCxnSpPr>
        <p:spPr>
          <a:xfrm>
            <a:off x="886800" y="4113212"/>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Rectangle 4"/>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FFC000"/>
                </a:solidFill>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9" name="直接连接符 7"/>
          <p:cNvCxnSpPr/>
          <p:nvPr/>
        </p:nvCxnSpPr>
        <p:spPr>
          <a:xfrm>
            <a:off x="1572600" y="3806399"/>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61796" name="Rectangle 4"/>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a:solidFill>
                  <a:srgbClr val="00B0F0"/>
                </a:solidFill>
              </a:rPr>
              <a:t>f</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6 WAR: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fsub.d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fdiv.d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sym typeface="Wingdings" panose="05000000000000000000" pitchFamily="2" charset="2"/>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sym typeface="Wingdings" panose="05000000000000000000" pitchFamily="2" charset="2"/>
              </a:rPr>
              <a:t>fadd.d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3" name="Rectangle 4"/>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why co-issued?</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9" name="Rectangle 4"/>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fmul</a:t>
            </a:r>
            <a:r>
              <a:rPr lang="en-US" altLang="zh-CN" sz="3600" b="1" dirty="0">
                <a:solidFill>
                  <a:srgbClr val="FFC000"/>
                </a:solidFill>
              </a:rPr>
              <a:t>/</a:t>
            </a:r>
            <a:r>
              <a:rPr lang="en-US" altLang="zh-CN" sz="3600" b="1" dirty="0" err="1">
                <a:solidFill>
                  <a:srgbClr val="FFC000"/>
                </a:solidFill>
              </a:rPr>
              <a:t>fsub</a:t>
            </a:r>
            <a:r>
              <a:rPr lang="en-US" altLang="zh-CN" sz="3600" b="1" dirty="0">
                <a:solidFill>
                  <a:srgbClr val="FFC000"/>
                </a:solidFill>
              </a:rPr>
              <a:t>/</a:t>
            </a:r>
            <a:r>
              <a:rPr lang="en-US" altLang="zh-CN" sz="3600" b="1" dirty="0" err="1">
                <a:solidFill>
                  <a:srgbClr val="FFC000"/>
                </a:solidFill>
              </a:rPr>
              <a:t>fadd</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 cannot execute</a:t>
            </a:r>
            <a:endPar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5" name="直接连接符 7"/>
          <p:cNvCxnSpPr/>
          <p:nvPr/>
        </p:nvCxnSpPr>
        <p:spPr>
          <a:xfrm>
            <a:off x="1572600" y="3488998"/>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直接连接符 7"/>
          <p:cNvCxnSpPr/>
          <p:nvPr/>
        </p:nvCxnSpPr>
        <p:spPr>
          <a:xfrm>
            <a:off x="886800" y="4113212"/>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Rectangle 4"/>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FFC000"/>
                </a:solidFill>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9" name="直接连接符 7"/>
          <p:cNvCxnSpPr/>
          <p:nvPr/>
        </p:nvCxnSpPr>
        <p:spPr>
          <a:xfrm>
            <a:off x="1572600" y="3806399"/>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Rectangle 4"/>
          <p:cNvSpPr>
            <a:spLocks noChangeArrowheads="1"/>
          </p:cNvSpPr>
          <p:nvPr/>
        </p:nvSpPr>
        <p:spPr bwMode="auto">
          <a:xfrm>
            <a:off x="0" y="5899149"/>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a:solidFill>
                  <a:srgbClr val="FFC000"/>
                </a:solidFill>
              </a:rPr>
              <a:t>f</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div cannot execute</a:t>
            </a:r>
            <a:endPar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dirty="0">
                <a:ea typeface="MS PGothic" panose="020B0600070205080204" charset="-128"/>
              </a:rPr>
              <a:t>1-bit Predictor</a:t>
            </a:r>
            <a:endParaRPr lang="en-US" altLang="en-US" dirty="0"/>
          </a:p>
        </p:txBody>
      </p:sp>
      <p:sp>
        <p:nvSpPr>
          <p:cNvPr id="302082" name="Content Placeholder 2"/>
          <p:cNvSpPr>
            <a:spLocks noGrp="1" noChangeArrowheads="1"/>
          </p:cNvSpPr>
          <p:nvPr>
            <p:ph idx="1"/>
          </p:nvPr>
        </p:nvSpPr>
        <p:spPr>
          <a:xfrm>
            <a:off x="457200" y="1600200"/>
            <a:ext cx="8763000" cy="4525963"/>
          </a:xfrm>
        </p:spPr>
        <p:txBody>
          <a:bodyPr/>
          <a:lstStyle/>
          <a:p>
            <a:r>
              <a:rPr lang="en-US" altLang="en-US" dirty="0"/>
              <a:t>Example 1:                                            a loop branch that is taken nine times in a row and then is not taken once;    assume predictor initialized as untaken;</a:t>
            </a:r>
            <a:endParaRPr lang="en-US" altLang="en-US" dirty="0"/>
          </a:p>
          <a:p>
            <a:r>
              <a:rPr lang="en-US" altLang="en-US" dirty="0"/>
              <a:t>prediction accuracy using 1-bit prediction?</a:t>
            </a:r>
            <a:endParaRPr lang="en-US" altLang="en-US" dirty="0">
              <a:solidFill>
                <a:srgbClr val="00B0F0"/>
              </a:solidFill>
            </a:endParaRPr>
          </a:p>
        </p:txBody>
      </p:sp>
      <p:graphicFrame>
        <p:nvGraphicFramePr>
          <p:cNvPr id="3"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2000" dirty="0"/>
                        <a:t>0</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update</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endParaRPr lang="en-US" sz="2000" dirty="0"/>
                    </a:p>
                  </a:txBody>
                  <a:tcPr/>
                </a:tc>
                <a:tc>
                  <a:txBody>
                    <a:bodyPr/>
                    <a:lstStyle/>
                    <a:p>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61796" name="Rectangle 4"/>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a:solidFill>
                  <a:srgbClr val="00B0F0"/>
                </a:solidFill>
              </a:rPr>
              <a:t>f</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6 WAR: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fsub.d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fdiv.d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sym typeface="Wingdings" panose="05000000000000000000" pitchFamily="2" charset="2"/>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sym typeface="Wingdings" panose="05000000000000000000" pitchFamily="2" charset="2"/>
              </a:rPr>
              <a:t>fadd.d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3" name="Rectangle 4"/>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why co-issued</a:t>
            </a:r>
            <a:r>
              <a:rPr lang="en-US" altLang="zh-CN" sz="3600" b="1" dirty="0">
                <a:solidFill>
                  <a:srgbClr val="00B0F0"/>
                </a:solidFill>
              </a:rPr>
              <a:t>: register renaming</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9" name="Rectangle 4"/>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a:solidFill>
                  <a:srgbClr val="00B0F0"/>
                </a:solidFill>
              </a:rPr>
              <a:t>f</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sub/</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fdiv</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get f6 from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lang="en-US" altLang="zh-CN" sz="3600" b="1" dirty="0">
                <a:solidFill>
                  <a:srgbClr val="00B0F0"/>
                </a:solidFill>
              </a:rPr>
              <a:t> </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buffer</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cxnSp>
        <p:nvCxnSpPr>
          <p:cNvPr id="15" name="直接连接符 7"/>
          <p:cNvCxnSpPr/>
          <p:nvPr/>
        </p:nvCxnSpPr>
        <p:spPr>
          <a:xfrm>
            <a:off x="1572600" y="3488998"/>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直接连接符 7"/>
          <p:cNvCxnSpPr/>
          <p:nvPr/>
        </p:nvCxnSpPr>
        <p:spPr>
          <a:xfrm>
            <a:off x="886800" y="4113212"/>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Rectangle 4"/>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FFC000"/>
                </a:solidFill>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9" name="直接连接符 7"/>
          <p:cNvCxnSpPr/>
          <p:nvPr/>
        </p:nvCxnSpPr>
        <p:spPr>
          <a:xfrm>
            <a:off x="1572600" y="3806399"/>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Rectangle 4"/>
          <p:cNvSpPr>
            <a:spLocks noChangeArrowheads="1"/>
          </p:cNvSpPr>
          <p:nvPr/>
        </p:nvSpPr>
        <p:spPr bwMode="auto">
          <a:xfrm>
            <a:off x="0" y="5899149"/>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err="1">
                <a:solidFill>
                  <a:srgbClr val="00B0F0"/>
                </a:solidFill>
              </a:rPr>
              <a:t>fadd</a:t>
            </a:r>
            <a:r>
              <a:rPr lang="en-US" altLang="zh-CN" sz="3600" b="1" dirty="0">
                <a:solidFill>
                  <a:srgbClr val="00B0F0"/>
                </a:solidFill>
              </a:rPr>
              <a:t> latter write wins</a:t>
            </a:r>
            <a:endParaRPr kumimoji="0" lang="en-US" altLang="zh-CN" sz="3600" b="1" i="0" u="none" strike="noStrike" kern="1200" cap="none" spc="0" normalizeH="0" baseline="0" noProof="0" dirty="0">
              <a:ln>
                <a:noFill/>
              </a:ln>
              <a:solidFill>
                <a:srgbClr val="00B0F0"/>
              </a:solidFill>
              <a:effectLst/>
              <a:uLnTx/>
              <a:uFillTx/>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pic>
        <p:nvPicPr>
          <p:cNvPr id="2" name="Picture 1"/>
          <p:cNvPicPr>
            <a:picLocks noChangeAspect="1"/>
          </p:cNvPicPr>
          <p:nvPr/>
        </p:nvPicPr>
        <p:blipFill>
          <a:blip r:embed="rId2"/>
          <a:stretch>
            <a:fillRect/>
          </a:stretch>
        </p:blipFill>
        <p:spPr>
          <a:xfrm>
            <a:off x="0" y="4192588"/>
            <a:ext cx="9144000" cy="2665412"/>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2" name="Picture 1"/>
          <p:cNvPicPr>
            <a:picLocks noChangeAspect="1"/>
          </p:cNvPicPr>
          <p:nvPr/>
        </p:nvPicPr>
        <p:blipFill>
          <a:blip r:embed="rId2"/>
          <a:stretch>
            <a:fillRect/>
          </a:stretch>
        </p:blipFill>
        <p:spPr>
          <a:xfrm>
            <a:off x="0" y="4192588"/>
            <a:ext cx="9144000" cy="2665412"/>
          </a:xfrm>
          <a:prstGeom prst="rect">
            <a:avLst/>
          </a:prstGeom>
        </p:spPr>
      </p:pic>
      <p:pic>
        <p:nvPicPr>
          <p:cNvPr id="14" name="Picture 13"/>
          <p:cNvPicPr>
            <a:picLocks noChangeAspect="1"/>
          </p:cNvPicPr>
          <p:nvPr/>
        </p:nvPicPr>
        <p:blipFill>
          <a:blip r:embed="rId3"/>
          <a:stretch>
            <a:fillRect/>
          </a:stretch>
        </p:blipFill>
        <p:spPr>
          <a:xfrm>
            <a:off x="4038600" y="2945609"/>
            <a:ext cx="5105399" cy="1397791"/>
          </a:xfrm>
          <a:prstGeom prst="rect">
            <a:avLst/>
          </a:prstGeom>
          <a:effectLst>
            <a:glow rad="228600">
              <a:schemeClr val="accent1">
                <a:satMod val="175000"/>
                <a:alpha val="40000"/>
              </a:schemeClr>
            </a:glow>
          </a:effec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2" name="Picture 1"/>
          <p:cNvPicPr>
            <a:picLocks noChangeAspect="1"/>
          </p:cNvPicPr>
          <p:nvPr/>
        </p:nvPicPr>
        <p:blipFill>
          <a:blip r:embed="rId2"/>
          <a:stretch>
            <a:fillRect/>
          </a:stretch>
        </p:blipFill>
        <p:spPr>
          <a:xfrm>
            <a:off x="0" y="4192588"/>
            <a:ext cx="9144000" cy="2665412"/>
          </a:xfrm>
          <a:prstGeom prst="rect">
            <a:avLst/>
          </a:prstGeom>
        </p:spPr>
      </p:pic>
      <p:pic>
        <p:nvPicPr>
          <p:cNvPr id="14" name="Picture 13"/>
          <p:cNvPicPr>
            <a:picLocks noChangeAspect="1"/>
          </p:cNvPicPr>
          <p:nvPr/>
        </p:nvPicPr>
        <p:blipFill>
          <a:blip r:embed="rId3"/>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9" name="Rectangle 4"/>
          <p:cNvSpPr>
            <a:spLocks noChangeArrowheads="1"/>
          </p:cNvSpPr>
          <p:nvPr/>
        </p:nvSpPr>
        <p:spPr bwMode="auto">
          <a:xfrm>
            <a:off x="1295400" y="4814048"/>
            <a:ext cx="49530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err="1">
                <a:solidFill>
                  <a:srgbClr val="00B0F0"/>
                </a:solidFill>
              </a:rPr>
              <a:t>fld</a:t>
            </a:r>
            <a:r>
              <a:rPr lang="en-US" altLang="zh-CN" sz="2000" b="1" dirty="0">
                <a:solidFill>
                  <a:srgbClr val="00B0F0"/>
                </a:solidFill>
              </a:rPr>
              <a:t> has completed and written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p:cNvSpPr>
            <a:spLocks noChangeArrowheads="1"/>
          </p:cNvSpPr>
          <p:nvPr/>
        </p:nvSpPr>
        <p:spPr bwMode="auto">
          <a:xfrm>
            <a:off x="4038599" y="4082211"/>
            <a:ext cx="5105399" cy="26118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1" name="直接连接符 7"/>
          <p:cNvCxnSpPr/>
          <p:nvPr/>
        </p:nvCxnSpPr>
        <p:spPr>
          <a:xfrm>
            <a:off x="0" y="2663029"/>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直接连接符 7"/>
          <p:cNvCxnSpPr/>
          <p:nvPr/>
        </p:nvCxnSpPr>
        <p:spPr>
          <a:xfrm>
            <a:off x="0" y="51816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2" name="Picture 1"/>
          <p:cNvPicPr>
            <a:picLocks noChangeAspect="1"/>
          </p:cNvPicPr>
          <p:nvPr/>
        </p:nvPicPr>
        <p:blipFill>
          <a:blip r:embed="rId2"/>
          <a:stretch>
            <a:fillRect/>
          </a:stretch>
        </p:blipFill>
        <p:spPr>
          <a:xfrm>
            <a:off x="0" y="4192588"/>
            <a:ext cx="9144000" cy="2665412"/>
          </a:xfrm>
          <a:prstGeom prst="rect">
            <a:avLst/>
          </a:prstGeom>
        </p:spPr>
      </p:pic>
      <p:pic>
        <p:nvPicPr>
          <p:cNvPr id="14" name="Picture 13"/>
          <p:cNvPicPr>
            <a:picLocks noChangeAspect="1"/>
          </p:cNvPicPr>
          <p:nvPr/>
        </p:nvPicPr>
        <p:blipFill>
          <a:blip r:embed="rId3"/>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9" name="Rectangle 4"/>
          <p:cNvSpPr>
            <a:spLocks noChangeArrowheads="1"/>
          </p:cNvSpPr>
          <p:nvPr/>
        </p:nvSpPr>
        <p:spPr bwMode="auto">
          <a:xfrm>
            <a:off x="2286000" y="5036400"/>
            <a:ext cx="49530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err="1">
                <a:solidFill>
                  <a:srgbClr val="00B0F0"/>
                </a:solidFill>
              </a:rPr>
              <a:t>fld</a:t>
            </a:r>
            <a:r>
              <a:rPr lang="en-US" altLang="zh-CN" sz="2000" b="1" dirty="0">
                <a:solidFill>
                  <a:srgbClr val="00B0F0"/>
                </a:solidFill>
              </a:rPr>
              <a:t> has </a:t>
            </a:r>
            <a:r>
              <a:rPr lang="en-US" altLang="zh-CN" sz="2000" b="1" dirty="0">
                <a:solidFill>
                  <a:schemeClr val="bg1"/>
                </a:solidFill>
              </a:rPr>
              <a:t>completed and written </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0" name="AutoShape 5"/>
          <p:cNvSpPr>
            <a:spLocks noChangeArrowheads="1"/>
          </p:cNvSpPr>
          <p:nvPr/>
        </p:nvSpPr>
        <p:spPr bwMode="auto">
          <a:xfrm>
            <a:off x="4038599" y="3766389"/>
            <a:ext cx="5105399" cy="348411"/>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p:cNvSpPr>
            <a:spLocks noChangeArrowheads="1"/>
          </p:cNvSpPr>
          <p:nvPr/>
        </p:nvSpPr>
        <p:spPr bwMode="auto">
          <a:xfrm>
            <a:off x="3352800" y="5033170"/>
            <a:ext cx="49530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computed effective address</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cxnSp>
        <p:nvCxnSpPr>
          <p:cNvPr id="13" name="直接连接符 7"/>
          <p:cNvCxnSpPr/>
          <p:nvPr/>
        </p:nvCxnSpPr>
        <p:spPr>
          <a:xfrm>
            <a:off x="0" y="2945609"/>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直接连接符 7"/>
          <p:cNvCxnSpPr/>
          <p:nvPr/>
        </p:nvCxnSpPr>
        <p:spPr>
          <a:xfrm>
            <a:off x="0" y="54102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2" name="Picture 1"/>
          <p:cNvPicPr>
            <a:picLocks noChangeAspect="1"/>
          </p:cNvPicPr>
          <p:nvPr/>
        </p:nvPicPr>
        <p:blipFill>
          <a:blip r:embed="rId2"/>
          <a:stretch>
            <a:fillRect/>
          </a:stretch>
        </p:blipFill>
        <p:spPr>
          <a:xfrm>
            <a:off x="0" y="4192588"/>
            <a:ext cx="9144000" cy="2665412"/>
          </a:xfrm>
          <a:prstGeom prst="rect">
            <a:avLst/>
          </a:prstGeom>
        </p:spPr>
      </p:pic>
      <p:pic>
        <p:nvPicPr>
          <p:cNvPr id="14" name="Picture 13"/>
          <p:cNvPicPr>
            <a:picLocks noChangeAspect="1"/>
          </p:cNvPicPr>
          <p:nvPr/>
        </p:nvPicPr>
        <p:blipFill>
          <a:blip r:embed="rId3"/>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10" name="AutoShape 5"/>
          <p:cNvSpPr>
            <a:spLocks noChangeArrowheads="1"/>
          </p:cNvSpPr>
          <p:nvPr/>
        </p:nvSpPr>
        <p:spPr bwMode="auto">
          <a:xfrm>
            <a:off x="4038598" y="3069000"/>
            <a:ext cx="5112000" cy="360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3" name="直接连接符 7"/>
          <p:cNvCxnSpPr/>
          <p:nvPr/>
        </p:nvCxnSpPr>
        <p:spPr>
          <a:xfrm>
            <a:off x="0" y="3276600"/>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5" name="Rectangle 4"/>
          <p:cNvSpPr>
            <a:spLocks noChangeArrowheads="1"/>
          </p:cNvSpPr>
          <p:nvPr/>
        </p:nvSpPr>
        <p:spPr bwMode="auto">
          <a:xfrm>
            <a:off x="3314700" y="5848402"/>
            <a:ext cx="49530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1600" b="1" dirty="0" err="1">
                <a:solidFill>
                  <a:schemeClr val="bg1"/>
                </a:solidFill>
              </a:rPr>
              <a:t>fld</a:t>
            </a:r>
            <a:r>
              <a:rPr lang="en-US" altLang="zh-CN" sz="1600" b="1" dirty="0">
                <a:solidFill>
                  <a:schemeClr val="bg1"/>
                </a:solidFill>
              </a:rPr>
              <a:t> has completed and written </a:t>
            </a:r>
            <a:endParaRPr kumimoji="0" lang="en-US" altLang="zh-CN" sz="16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Rectangle 4"/>
          <p:cNvSpPr>
            <a:spLocks noChangeArrowheads="1"/>
          </p:cNvSpPr>
          <p:nvPr/>
        </p:nvSpPr>
        <p:spPr bwMode="auto">
          <a:xfrm>
            <a:off x="6324600" y="6134102"/>
            <a:ext cx="38862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1600" b="1" dirty="0">
                <a:solidFill>
                  <a:schemeClr val="bg1"/>
                </a:solidFill>
              </a:rPr>
              <a:t>computed effective address</a:t>
            </a:r>
            <a:endParaRPr kumimoji="0" lang="en-US" altLang="zh-CN" sz="1600" b="1" i="0" u="none" strike="noStrike" kern="1200" cap="none" spc="0" normalizeH="0" baseline="0" noProof="0" dirty="0">
              <a:ln>
                <a:noFill/>
              </a:ln>
              <a:solidFill>
                <a:schemeClr val="bg1"/>
              </a:solidFill>
              <a:effectLst/>
              <a:uLnTx/>
              <a:uFillTx/>
            </a:endParaRPr>
          </a:p>
        </p:txBody>
      </p:sp>
      <p:sp>
        <p:nvSpPr>
          <p:cNvPr id="9" name="Rectangle 4"/>
          <p:cNvSpPr>
            <a:spLocks noChangeArrowheads="1"/>
          </p:cNvSpPr>
          <p:nvPr/>
        </p:nvSpPr>
        <p:spPr bwMode="auto">
          <a:xfrm>
            <a:off x="6324600" y="6140342"/>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wait for f2 from </a:t>
            </a:r>
            <a:r>
              <a:rPr lang="en-US" altLang="zh-CN" sz="2000" b="1" dirty="0" err="1">
                <a:solidFill>
                  <a:srgbClr val="00B0F0"/>
                </a:solidFill>
              </a:rPr>
              <a:t>fld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 name="Rectangle 4"/>
          <p:cNvSpPr>
            <a:spLocks noChangeArrowheads="1"/>
          </p:cNvSpPr>
          <p:nvPr/>
        </p:nvSpPr>
        <p:spPr bwMode="auto">
          <a:xfrm>
            <a:off x="3314700" y="5905503"/>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directly from f4</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18" name="AutoShape 5"/>
          <p:cNvSpPr>
            <a:spLocks noChangeArrowheads="1"/>
          </p:cNvSpPr>
          <p:nvPr/>
        </p:nvSpPr>
        <p:spPr bwMode="auto">
          <a:xfrm>
            <a:off x="4035299" y="3429917"/>
            <a:ext cx="5112000" cy="360000"/>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9" name="直接连接符 7"/>
          <p:cNvCxnSpPr/>
          <p:nvPr/>
        </p:nvCxnSpPr>
        <p:spPr>
          <a:xfrm>
            <a:off x="0" y="65160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2" name="Picture 1"/>
          <p:cNvPicPr>
            <a:picLocks noChangeAspect="1"/>
          </p:cNvPicPr>
          <p:nvPr/>
        </p:nvPicPr>
        <p:blipFill>
          <a:blip r:embed="rId2"/>
          <a:stretch>
            <a:fillRect/>
          </a:stretch>
        </p:blipFill>
        <p:spPr>
          <a:xfrm>
            <a:off x="0" y="4192588"/>
            <a:ext cx="9144000" cy="2665412"/>
          </a:xfrm>
          <a:prstGeom prst="rect">
            <a:avLst/>
          </a:prstGeom>
        </p:spPr>
      </p:pic>
      <p:pic>
        <p:nvPicPr>
          <p:cNvPr id="14" name="Picture 13"/>
          <p:cNvPicPr>
            <a:picLocks noChangeAspect="1"/>
          </p:cNvPicPr>
          <p:nvPr/>
        </p:nvPicPr>
        <p:blipFill>
          <a:blip r:embed="rId3"/>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10" name="AutoShape 5"/>
          <p:cNvSpPr>
            <a:spLocks noChangeArrowheads="1"/>
          </p:cNvSpPr>
          <p:nvPr/>
        </p:nvSpPr>
        <p:spPr bwMode="auto">
          <a:xfrm>
            <a:off x="4038598" y="3069000"/>
            <a:ext cx="5112000" cy="360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3" name="直接连接符 7"/>
          <p:cNvCxnSpPr/>
          <p:nvPr/>
        </p:nvCxnSpPr>
        <p:spPr>
          <a:xfrm>
            <a:off x="0" y="3560283"/>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Rectangle 4"/>
          <p:cNvSpPr>
            <a:spLocks noChangeArrowheads="1"/>
          </p:cNvSpPr>
          <p:nvPr/>
        </p:nvSpPr>
        <p:spPr bwMode="auto">
          <a:xfrm>
            <a:off x="6324600" y="5335727"/>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wait for f2 from </a:t>
            </a:r>
            <a:r>
              <a:rPr lang="en-US" altLang="zh-CN" sz="2000" b="1" dirty="0" err="1">
                <a:solidFill>
                  <a:srgbClr val="00B0F0"/>
                </a:solidFill>
              </a:rPr>
              <a:t>fld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 name="AutoShape 5"/>
          <p:cNvSpPr>
            <a:spLocks noChangeArrowheads="1"/>
          </p:cNvSpPr>
          <p:nvPr/>
        </p:nvSpPr>
        <p:spPr bwMode="auto">
          <a:xfrm>
            <a:off x="4035299" y="3429917"/>
            <a:ext cx="5112000" cy="360000"/>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9" name="直接连接符 7"/>
          <p:cNvCxnSpPr/>
          <p:nvPr/>
        </p:nvCxnSpPr>
        <p:spPr>
          <a:xfrm>
            <a:off x="0" y="57150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Rectangle 4"/>
          <p:cNvSpPr>
            <a:spLocks noChangeArrowheads="1"/>
          </p:cNvSpPr>
          <p:nvPr/>
        </p:nvSpPr>
        <p:spPr bwMode="auto">
          <a:xfrm>
            <a:off x="3314700" y="5080362"/>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directly from </a:t>
            </a:r>
            <a:r>
              <a:rPr lang="en-US" altLang="zh-CN" sz="2000" b="1" dirty="0">
                <a:solidFill>
                  <a:schemeClr val="bg1"/>
                </a:solidFill>
              </a:rPr>
              <a:t>f4</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7" name="Rectangle 4"/>
          <p:cNvSpPr>
            <a:spLocks noChangeArrowheads="1"/>
          </p:cNvSpPr>
          <p:nvPr/>
        </p:nvSpPr>
        <p:spPr bwMode="auto">
          <a:xfrm>
            <a:off x="5220000" y="5081948"/>
            <a:ext cx="12573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Load1</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2" name="Picture 1"/>
          <p:cNvPicPr>
            <a:picLocks noChangeAspect="1"/>
          </p:cNvPicPr>
          <p:nvPr/>
        </p:nvPicPr>
        <p:blipFill>
          <a:blip r:embed="rId2"/>
          <a:stretch>
            <a:fillRect/>
          </a:stretch>
        </p:blipFill>
        <p:spPr>
          <a:xfrm>
            <a:off x="0" y="4192588"/>
            <a:ext cx="9144000" cy="2665412"/>
          </a:xfrm>
          <a:prstGeom prst="rect">
            <a:avLst/>
          </a:prstGeom>
        </p:spPr>
      </p:pic>
      <p:pic>
        <p:nvPicPr>
          <p:cNvPr id="14" name="Picture 13"/>
          <p:cNvPicPr>
            <a:picLocks noChangeAspect="1"/>
          </p:cNvPicPr>
          <p:nvPr/>
        </p:nvPicPr>
        <p:blipFill>
          <a:blip r:embed="rId3"/>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10" name="AutoShape 5"/>
          <p:cNvSpPr>
            <a:spLocks noChangeArrowheads="1"/>
          </p:cNvSpPr>
          <p:nvPr/>
        </p:nvSpPr>
        <p:spPr bwMode="auto">
          <a:xfrm>
            <a:off x="4038598" y="3069000"/>
            <a:ext cx="5112000" cy="360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3" name="直接连接符 7"/>
          <p:cNvCxnSpPr/>
          <p:nvPr/>
        </p:nvCxnSpPr>
        <p:spPr>
          <a:xfrm>
            <a:off x="0" y="3852000"/>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Rectangle 4"/>
          <p:cNvSpPr>
            <a:spLocks noChangeArrowheads="1"/>
          </p:cNvSpPr>
          <p:nvPr/>
        </p:nvSpPr>
        <p:spPr bwMode="auto">
          <a:xfrm>
            <a:off x="6324600" y="6408740"/>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wait for </a:t>
            </a:r>
            <a:r>
              <a:rPr lang="en-US" altLang="zh-CN" sz="2000" b="1" dirty="0">
                <a:solidFill>
                  <a:schemeClr val="bg1"/>
                </a:solidFill>
              </a:rPr>
              <a:t>f2 from </a:t>
            </a:r>
            <a:r>
              <a:rPr lang="en-US" altLang="zh-CN" sz="2000" b="1" dirty="0" err="1">
                <a:solidFill>
                  <a:schemeClr val="bg1"/>
                </a:solidFill>
              </a:rPr>
              <a:t>fld</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8" name="AutoShape 5"/>
          <p:cNvSpPr>
            <a:spLocks noChangeArrowheads="1"/>
          </p:cNvSpPr>
          <p:nvPr/>
        </p:nvSpPr>
        <p:spPr bwMode="auto">
          <a:xfrm>
            <a:off x="4035299" y="3429917"/>
            <a:ext cx="5112000" cy="360000"/>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9" name="直接连接符 7"/>
          <p:cNvCxnSpPr/>
          <p:nvPr/>
        </p:nvCxnSpPr>
        <p:spPr>
          <a:xfrm>
            <a:off x="0" y="67818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Rectangle 4"/>
          <p:cNvSpPr>
            <a:spLocks noChangeArrowheads="1"/>
          </p:cNvSpPr>
          <p:nvPr/>
        </p:nvSpPr>
        <p:spPr bwMode="auto">
          <a:xfrm>
            <a:off x="3314700" y="6148719"/>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directly from </a:t>
            </a:r>
            <a:r>
              <a:rPr lang="en-US" altLang="zh-CN" sz="2000" b="1" dirty="0">
                <a:solidFill>
                  <a:schemeClr val="bg1"/>
                </a:solidFill>
              </a:rPr>
              <a:t>f4</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7" name="Rectangle 4"/>
          <p:cNvSpPr>
            <a:spLocks noChangeArrowheads="1"/>
          </p:cNvSpPr>
          <p:nvPr/>
        </p:nvSpPr>
        <p:spPr bwMode="auto">
          <a:xfrm>
            <a:off x="5220000" y="6150305"/>
            <a:ext cx="12573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Load1</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21" name="Rectangle 4"/>
          <p:cNvSpPr>
            <a:spLocks noChangeArrowheads="1"/>
          </p:cNvSpPr>
          <p:nvPr/>
        </p:nvSpPr>
        <p:spPr bwMode="auto">
          <a:xfrm>
            <a:off x="7524900" y="6408740"/>
            <a:ext cx="17145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sym typeface="Wingdings" panose="05000000000000000000" pitchFamily="2" charset="2"/>
              </a:rPr>
              <a:t>f0  </a:t>
            </a:r>
            <a:r>
              <a:rPr lang="en-US" altLang="zh-CN" sz="2000" b="1" dirty="0" err="1">
                <a:solidFill>
                  <a:srgbClr val="00B0F0"/>
                </a:solidFill>
                <a:sym typeface="Wingdings" panose="05000000000000000000" pitchFamily="2" charset="2"/>
              </a:rPr>
              <a:t>fmul</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2" name="Picture 1"/>
          <p:cNvPicPr>
            <a:picLocks noChangeAspect="1"/>
          </p:cNvPicPr>
          <p:nvPr/>
        </p:nvPicPr>
        <p:blipFill>
          <a:blip r:embed="rId2"/>
          <a:stretch>
            <a:fillRect/>
          </a:stretch>
        </p:blipFill>
        <p:spPr>
          <a:xfrm>
            <a:off x="0" y="4192588"/>
            <a:ext cx="9144000" cy="2665412"/>
          </a:xfrm>
          <a:prstGeom prst="rect">
            <a:avLst/>
          </a:prstGeom>
        </p:spPr>
      </p:pic>
      <p:pic>
        <p:nvPicPr>
          <p:cNvPr id="14" name="Picture 13"/>
          <p:cNvPicPr>
            <a:picLocks noChangeAspect="1"/>
          </p:cNvPicPr>
          <p:nvPr/>
        </p:nvPicPr>
        <p:blipFill>
          <a:blip r:embed="rId3"/>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10" name="AutoShape 5"/>
          <p:cNvSpPr>
            <a:spLocks noChangeArrowheads="1"/>
          </p:cNvSpPr>
          <p:nvPr/>
        </p:nvSpPr>
        <p:spPr bwMode="auto">
          <a:xfrm>
            <a:off x="4038598" y="3069000"/>
            <a:ext cx="5112000" cy="360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3" name="直接连接符 7"/>
          <p:cNvCxnSpPr/>
          <p:nvPr/>
        </p:nvCxnSpPr>
        <p:spPr>
          <a:xfrm>
            <a:off x="0" y="4114800"/>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Rectangle 4"/>
          <p:cNvSpPr>
            <a:spLocks noChangeArrowheads="1"/>
          </p:cNvSpPr>
          <p:nvPr/>
        </p:nvSpPr>
        <p:spPr bwMode="auto">
          <a:xfrm>
            <a:off x="6324600" y="5846169"/>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wait for f2 from </a:t>
            </a:r>
            <a:r>
              <a:rPr lang="en-US" altLang="zh-CN" sz="2000" b="1" dirty="0" err="1">
                <a:solidFill>
                  <a:srgbClr val="00B0F0"/>
                </a:solidFill>
              </a:rPr>
              <a:t>fld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cxnSp>
        <p:nvCxnSpPr>
          <p:cNvPr id="19" name="直接连接符 7"/>
          <p:cNvCxnSpPr/>
          <p:nvPr/>
        </p:nvCxnSpPr>
        <p:spPr>
          <a:xfrm>
            <a:off x="0" y="59436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Rectangle 4"/>
          <p:cNvSpPr>
            <a:spLocks noChangeArrowheads="1"/>
          </p:cNvSpPr>
          <p:nvPr/>
        </p:nvSpPr>
        <p:spPr bwMode="auto">
          <a:xfrm>
            <a:off x="4791419" y="5846232"/>
            <a:ext cx="17145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1600" b="1" dirty="0">
                <a:solidFill>
                  <a:schemeClr val="bg1"/>
                </a:solidFill>
                <a:sym typeface="Wingdings" panose="05000000000000000000" pitchFamily="2" charset="2"/>
              </a:rPr>
              <a:t>f0  </a:t>
            </a:r>
            <a:r>
              <a:rPr lang="en-US" altLang="zh-CN" sz="1600" b="1" dirty="0" err="1">
                <a:solidFill>
                  <a:schemeClr val="bg1"/>
                </a:solidFill>
                <a:sym typeface="Wingdings" panose="05000000000000000000" pitchFamily="2" charset="2"/>
              </a:rPr>
              <a:t>fmul</a:t>
            </a:r>
            <a:endParaRPr kumimoji="0" lang="en-US" altLang="zh-CN" sz="16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22" name="Rectangle 4"/>
          <p:cNvSpPr>
            <a:spLocks noChangeArrowheads="1"/>
          </p:cNvSpPr>
          <p:nvPr/>
        </p:nvSpPr>
        <p:spPr bwMode="auto">
          <a:xfrm>
            <a:off x="3200400" y="5846400"/>
            <a:ext cx="3223352"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sym typeface="Wingdings" panose="05000000000000000000" pitchFamily="2" charset="2"/>
              </a:rPr>
              <a:t>wait for f8 from </a:t>
            </a:r>
            <a:r>
              <a:rPr lang="en-US" altLang="zh-CN" sz="2000" b="1" dirty="0" err="1">
                <a:solidFill>
                  <a:srgbClr val="00B0F0"/>
                </a:solidFill>
                <a:sym typeface="Wingdings" panose="05000000000000000000" pitchFamily="2" charset="2"/>
              </a:rPr>
              <a:t>fsub</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2" name="Picture 1"/>
          <p:cNvPicPr>
            <a:picLocks noChangeAspect="1"/>
          </p:cNvPicPr>
          <p:nvPr/>
        </p:nvPicPr>
        <p:blipFill>
          <a:blip r:embed="rId2"/>
          <a:stretch>
            <a:fillRect/>
          </a:stretch>
        </p:blipFill>
        <p:spPr>
          <a:xfrm>
            <a:off x="0" y="4192588"/>
            <a:ext cx="9144000" cy="1816701"/>
          </a:xfrm>
          <a:prstGeom prst="rect">
            <a:avLst/>
          </a:prstGeom>
        </p:spPr>
      </p:pic>
      <p:pic>
        <p:nvPicPr>
          <p:cNvPr id="14" name="Picture 13"/>
          <p:cNvPicPr>
            <a:picLocks noChangeAspect="1"/>
          </p:cNvPicPr>
          <p:nvPr/>
        </p:nvPicPr>
        <p:blipFill>
          <a:blip r:embed="rId3"/>
          <a:stretch>
            <a:fillRect/>
          </a:stretch>
        </p:blipFill>
        <p:spPr>
          <a:xfrm>
            <a:off x="4038600" y="2945609"/>
            <a:ext cx="5105399" cy="1397791"/>
          </a:xfrm>
          <a:prstGeom prst="rect">
            <a:avLst/>
          </a:prstGeom>
          <a:effectLst>
            <a:glow rad="228600">
              <a:schemeClr val="accent1">
                <a:satMod val="175000"/>
                <a:alpha val="40000"/>
              </a:schemeClr>
            </a:glow>
          </a:effectLst>
        </p:spPr>
      </p:pic>
      <p:pic>
        <p:nvPicPr>
          <p:cNvPr id="5" name="Picture 4"/>
          <p:cNvPicPr>
            <a:picLocks noChangeAspect="1"/>
          </p:cNvPicPr>
          <p:nvPr/>
        </p:nvPicPr>
        <p:blipFill>
          <a:blip r:embed="rId4"/>
          <a:stretch>
            <a:fillRect/>
          </a:stretch>
        </p:blipFill>
        <p:spPr>
          <a:xfrm>
            <a:off x="0" y="6011698"/>
            <a:ext cx="9144000" cy="846302"/>
          </a:xfrm>
          <a:prstGeom prst="rect">
            <a:avLst/>
          </a:prstGeom>
        </p:spPr>
      </p:pic>
      <p:pic>
        <p:nvPicPr>
          <p:cNvPr id="6" name="Picture 5"/>
          <p:cNvPicPr>
            <a:picLocks noChangeAspect="1"/>
          </p:cNvPicPr>
          <p:nvPr/>
        </p:nvPicPr>
        <p:blipFill>
          <a:blip r:embed="rId5"/>
          <a:stretch>
            <a:fillRect/>
          </a:stretch>
        </p:blipFill>
        <p:spPr>
          <a:xfrm>
            <a:off x="4038599" y="2946104"/>
            <a:ext cx="5105399" cy="698400"/>
          </a:xfrm>
          <a:prstGeom prst="rect">
            <a:avLst/>
          </a:prstGeom>
        </p:spPr>
      </p:pic>
      <p:pic>
        <p:nvPicPr>
          <p:cNvPr id="7" name="Picture 6"/>
          <p:cNvPicPr>
            <a:picLocks noChangeAspect="1"/>
          </p:cNvPicPr>
          <p:nvPr/>
        </p:nvPicPr>
        <p:blipFill>
          <a:blip r:embed="rId6"/>
          <a:stretch>
            <a:fillRect/>
          </a:stretch>
        </p:blipFill>
        <p:spPr>
          <a:xfrm>
            <a:off x="4038599" y="3641007"/>
            <a:ext cx="5105399" cy="698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dirty="0">
                <a:ea typeface="MS PGothic" panose="020B0600070205080204" charset="-128"/>
              </a:rPr>
              <a:t>1-bit Predictor</a:t>
            </a:r>
            <a:endParaRPr lang="en-US" altLang="en-US" dirty="0"/>
          </a:p>
        </p:txBody>
      </p:sp>
      <p:sp>
        <p:nvSpPr>
          <p:cNvPr id="302082" name="Content Placeholder 2"/>
          <p:cNvSpPr>
            <a:spLocks noGrp="1" noChangeArrowheads="1"/>
          </p:cNvSpPr>
          <p:nvPr>
            <p:ph idx="1"/>
          </p:nvPr>
        </p:nvSpPr>
        <p:spPr>
          <a:xfrm>
            <a:off x="457200" y="1600200"/>
            <a:ext cx="8763000" cy="4525963"/>
          </a:xfrm>
        </p:spPr>
        <p:txBody>
          <a:bodyPr/>
          <a:lstStyle/>
          <a:p>
            <a:r>
              <a:rPr lang="en-US" altLang="en-US" dirty="0"/>
              <a:t>Example 1:                                            a loop branch that is taken nine times in a row and then is not taken once;    assume predictor initialized as untaken;</a:t>
            </a:r>
            <a:endParaRPr lang="en-US" altLang="en-US" dirty="0"/>
          </a:p>
          <a:p>
            <a:r>
              <a:rPr lang="en-US" altLang="en-US" dirty="0"/>
              <a:t>prediction accuracy using 1-bit prediction?</a:t>
            </a:r>
            <a:endParaRPr lang="en-US" altLang="en-US" dirty="0">
              <a:solidFill>
                <a:srgbClr val="00B0F0"/>
              </a:solidFill>
            </a:endParaRPr>
          </a:p>
        </p:txBody>
      </p:sp>
      <p:graphicFrame>
        <p:nvGraphicFramePr>
          <p:cNvPr id="3"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2000" dirty="0"/>
                        <a:t>0</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update</a:t>
                      </a:r>
                      <a:endParaRPr lang="en-US" sz="2000" dirty="0"/>
                    </a:p>
                  </a:txBody>
                  <a:tcPr/>
                </a:tc>
                <a:tc>
                  <a:txBody>
                    <a:bodyPr/>
                    <a:lstStyle/>
                    <a:p>
                      <a:r>
                        <a:rPr lang="en-US" sz="2000" dirty="0"/>
                        <a:t>1</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endParaRPr lang="en-US" sz="2000" dirty="0"/>
                    </a:p>
                  </a:txBody>
                  <a:tcPr/>
                </a:tc>
                <a:tc>
                  <a:txBody>
                    <a:bodyPr/>
                    <a:lstStyle/>
                    <a:p>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2" name="Picture 1"/>
          <p:cNvPicPr>
            <a:picLocks noChangeAspect="1"/>
          </p:cNvPicPr>
          <p:nvPr/>
        </p:nvPicPr>
        <p:blipFill>
          <a:blip r:embed="rId2"/>
          <a:stretch>
            <a:fillRect/>
          </a:stretch>
        </p:blipFill>
        <p:spPr>
          <a:xfrm>
            <a:off x="0" y="4192588"/>
            <a:ext cx="9144000" cy="1816701"/>
          </a:xfrm>
          <a:prstGeom prst="rect">
            <a:avLst/>
          </a:prstGeom>
        </p:spPr>
      </p:pic>
      <p:pic>
        <p:nvPicPr>
          <p:cNvPr id="14" name="Picture 13"/>
          <p:cNvPicPr>
            <a:picLocks noChangeAspect="1"/>
          </p:cNvPicPr>
          <p:nvPr/>
        </p:nvPicPr>
        <p:blipFill>
          <a:blip r:embed="rId3"/>
          <a:stretch>
            <a:fillRect/>
          </a:stretch>
        </p:blipFill>
        <p:spPr>
          <a:xfrm>
            <a:off x="4038600" y="2945609"/>
            <a:ext cx="5105399" cy="1397791"/>
          </a:xfrm>
          <a:prstGeom prst="rect">
            <a:avLst/>
          </a:prstGeom>
          <a:effectLst>
            <a:glow rad="228600">
              <a:schemeClr val="accent1">
                <a:satMod val="175000"/>
                <a:alpha val="40000"/>
              </a:schemeClr>
            </a:glow>
          </a:effectLst>
        </p:spPr>
      </p:pic>
      <p:pic>
        <p:nvPicPr>
          <p:cNvPr id="5" name="Picture 4"/>
          <p:cNvPicPr>
            <a:picLocks noChangeAspect="1"/>
          </p:cNvPicPr>
          <p:nvPr/>
        </p:nvPicPr>
        <p:blipFill>
          <a:blip r:embed="rId4"/>
          <a:stretch>
            <a:fillRect/>
          </a:stretch>
        </p:blipFill>
        <p:spPr>
          <a:xfrm>
            <a:off x="0" y="6011698"/>
            <a:ext cx="9144000" cy="846302"/>
          </a:xfrm>
          <a:prstGeom prst="rect">
            <a:avLst/>
          </a:prstGeom>
        </p:spPr>
      </p:pic>
      <p:pic>
        <p:nvPicPr>
          <p:cNvPr id="6" name="Picture 5"/>
          <p:cNvPicPr>
            <a:picLocks noChangeAspect="1"/>
          </p:cNvPicPr>
          <p:nvPr/>
        </p:nvPicPr>
        <p:blipFill>
          <a:blip r:embed="rId5"/>
          <a:stretch>
            <a:fillRect/>
          </a:stretch>
        </p:blipFill>
        <p:spPr>
          <a:xfrm>
            <a:off x="4038599" y="2946104"/>
            <a:ext cx="5105399" cy="698400"/>
          </a:xfrm>
          <a:prstGeom prst="rect">
            <a:avLst/>
          </a:prstGeom>
        </p:spPr>
      </p:pic>
      <p:pic>
        <p:nvPicPr>
          <p:cNvPr id="7" name="Picture 6"/>
          <p:cNvPicPr>
            <a:picLocks noChangeAspect="1"/>
          </p:cNvPicPr>
          <p:nvPr/>
        </p:nvPicPr>
        <p:blipFill>
          <a:blip r:embed="rId6"/>
          <a:stretch>
            <a:fillRect/>
          </a:stretch>
        </p:blipFill>
        <p:spPr>
          <a:xfrm>
            <a:off x="4038599" y="3641007"/>
            <a:ext cx="5105399" cy="698400"/>
          </a:xfrm>
          <a:prstGeom prst="rect">
            <a:avLst/>
          </a:prstGeom>
        </p:spPr>
      </p:pic>
      <p:sp>
        <p:nvSpPr>
          <p:cNvPr id="18" name="AutoShape 5"/>
          <p:cNvSpPr>
            <a:spLocks noChangeArrowheads="1"/>
          </p:cNvSpPr>
          <p:nvPr/>
        </p:nvSpPr>
        <p:spPr bwMode="auto">
          <a:xfrm>
            <a:off x="762000" y="2693194"/>
            <a:ext cx="427822" cy="1397790"/>
          </a:xfrm>
          <a:prstGeom prst="roundRect">
            <a:avLst>
              <a:gd name="adj" fmla="val 16667"/>
            </a:avLst>
          </a:prstGeom>
          <a:noFill/>
          <a:ln w="57150">
            <a:solidFill>
              <a:srgbClr val="00B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AutoShape 5"/>
          <p:cNvSpPr>
            <a:spLocks noChangeArrowheads="1"/>
          </p:cNvSpPr>
          <p:nvPr/>
        </p:nvSpPr>
        <p:spPr bwMode="auto">
          <a:xfrm>
            <a:off x="762000" y="6306946"/>
            <a:ext cx="5943600" cy="276417"/>
          </a:xfrm>
          <a:prstGeom prst="roundRect">
            <a:avLst>
              <a:gd name="adj" fmla="val 16667"/>
            </a:avLst>
          </a:prstGeom>
          <a:noFill/>
          <a:ln w="57150">
            <a:solidFill>
              <a:srgbClr val="00B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 name="Rectangle 4"/>
          <p:cNvSpPr>
            <a:spLocks noChangeArrowheads="1"/>
          </p:cNvSpPr>
          <p:nvPr/>
        </p:nvSpPr>
        <p:spPr bwMode="auto">
          <a:xfrm>
            <a:off x="1189822" y="2301082"/>
            <a:ext cx="4648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rPr>
              <a:t>check destination registers </a:t>
            </a:r>
            <a:endPar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2" name="Picture 1"/>
          <p:cNvPicPr>
            <a:picLocks noChangeAspect="1"/>
          </p:cNvPicPr>
          <p:nvPr/>
        </p:nvPicPr>
        <p:blipFill>
          <a:blip r:embed="rId2"/>
          <a:stretch>
            <a:fillRect/>
          </a:stretch>
        </p:blipFill>
        <p:spPr>
          <a:xfrm>
            <a:off x="0" y="4192588"/>
            <a:ext cx="9144000" cy="1816701"/>
          </a:xfrm>
          <a:prstGeom prst="rect">
            <a:avLst/>
          </a:prstGeom>
        </p:spPr>
      </p:pic>
      <p:pic>
        <p:nvPicPr>
          <p:cNvPr id="14" name="Picture 13"/>
          <p:cNvPicPr>
            <a:picLocks noChangeAspect="1"/>
          </p:cNvPicPr>
          <p:nvPr/>
        </p:nvPicPr>
        <p:blipFill>
          <a:blip r:embed="rId3"/>
          <a:stretch>
            <a:fillRect/>
          </a:stretch>
        </p:blipFill>
        <p:spPr>
          <a:xfrm>
            <a:off x="4038600" y="2945609"/>
            <a:ext cx="5105399" cy="1397791"/>
          </a:xfrm>
          <a:prstGeom prst="rect">
            <a:avLst/>
          </a:prstGeom>
          <a:effectLst>
            <a:glow rad="228600">
              <a:schemeClr val="accent1">
                <a:satMod val="175000"/>
                <a:alpha val="40000"/>
              </a:schemeClr>
            </a:glow>
          </a:effectLst>
        </p:spPr>
      </p:pic>
      <p:pic>
        <p:nvPicPr>
          <p:cNvPr id="5" name="Picture 4"/>
          <p:cNvPicPr>
            <a:picLocks noChangeAspect="1"/>
          </p:cNvPicPr>
          <p:nvPr/>
        </p:nvPicPr>
        <p:blipFill>
          <a:blip r:embed="rId4"/>
          <a:stretch>
            <a:fillRect/>
          </a:stretch>
        </p:blipFill>
        <p:spPr>
          <a:xfrm>
            <a:off x="0" y="6011698"/>
            <a:ext cx="9144000" cy="846302"/>
          </a:xfrm>
          <a:prstGeom prst="rect">
            <a:avLst/>
          </a:prstGeom>
        </p:spPr>
      </p:pic>
      <p:pic>
        <p:nvPicPr>
          <p:cNvPr id="6" name="Picture 5"/>
          <p:cNvPicPr>
            <a:picLocks noChangeAspect="1"/>
          </p:cNvPicPr>
          <p:nvPr/>
        </p:nvPicPr>
        <p:blipFill>
          <a:blip r:embed="rId5"/>
          <a:stretch>
            <a:fillRect/>
          </a:stretch>
        </p:blipFill>
        <p:spPr>
          <a:xfrm>
            <a:off x="4038599" y="2946104"/>
            <a:ext cx="5105399" cy="698400"/>
          </a:xfrm>
          <a:prstGeom prst="rect">
            <a:avLst/>
          </a:prstGeom>
        </p:spPr>
      </p:pic>
      <p:pic>
        <p:nvPicPr>
          <p:cNvPr id="7" name="Picture 6"/>
          <p:cNvPicPr>
            <a:picLocks noChangeAspect="1"/>
          </p:cNvPicPr>
          <p:nvPr/>
        </p:nvPicPr>
        <p:blipFill>
          <a:blip r:embed="rId6"/>
          <a:stretch>
            <a:fillRect/>
          </a:stretch>
        </p:blipFill>
        <p:spPr>
          <a:xfrm>
            <a:off x="4038599" y="3641007"/>
            <a:ext cx="5105399" cy="698400"/>
          </a:xfrm>
          <a:prstGeom prst="rect">
            <a:avLst/>
          </a:prstGeom>
        </p:spPr>
      </p:pic>
      <p:sp>
        <p:nvSpPr>
          <p:cNvPr id="18" name="AutoShape 5"/>
          <p:cNvSpPr>
            <a:spLocks noChangeArrowheads="1"/>
          </p:cNvSpPr>
          <p:nvPr/>
        </p:nvSpPr>
        <p:spPr bwMode="auto">
          <a:xfrm>
            <a:off x="762000" y="2693194"/>
            <a:ext cx="427822" cy="1397790"/>
          </a:xfrm>
          <a:prstGeom prst="roundRect">
            <a:avLst>
              <a:gd name="adj" fmla="val 16667"/>
            </a:avLst>
          </a:prstGeom>
          <a:noFill/>
          <a:ln w="57150">
            <a:solidFill>
              <a:srgbClr val="00B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AutoShape 5"/>
          <p:cNvSpPr>
            <a:spLocks noChangeArrowheads="1"/>
          </p:cNvSpPr>
          <p:nvPr/>
        </p:nvSpPr>
        <p:spPr bwMode="auto">
          <a:xfrm>
            <a:off x="762000" y="6306946"/>
            <a:ext cx="5943600" cy="276417"/>
          </a:xfrm>
          <a:prstGeom prst="roundRect">
            <a:avLst>
              <a:gd name="adj" fmla="val 16667"/>
            </a:avLst>
          </a:prstGeom>
          <a:noFill/>
          <a:ln w="57150">
            <a:solidFill>
              <a:srgbClr val="00B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 name="Rectangle 4"/>
          <p:cNvSpPr>
            <a:spLocks noChangeArrowheads="1"/>
          </p:cNvSpPr>
          <p:nvPr/>
        </p:nvSpPr>
        <p:spPr bwMode="auto">
          <a:xfrm>
            <a:off x="1189822" y="2301082"/>
            <a:ext cx="4648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50"/>
                </a:solidFill>
                <a:effectLst/>
                <a:uLnTx/>
                <a:uFillTx/>
                <a:latin typeface="Verdana" panose="020B0604030504040204" pitchFamily="34" charset="0"/>
                <a:ea typeface="宋体" panose="02010600030101010101" pitchFamily="2" charset="-122"/>
                <a:cs typeface="+mn-cs"/>
              </a:rPr>
              <a:t>check destination registers </a:t>
            </a:r>
            <a:endParaRPr kumimoji="0" lang="en-US" altLang="zh-CN" sz="2000" b="1" i="0" u="none" strike="noStrike" kern="1200" cap="none" spc="0" normalizeH="0" baseline="0" noProof="0" dirty="0">
              <a:ln>
                <a:noFill/>
              </a:ln>
              <a:solidFill>
                <a:srgbClr val="00B050"/>
              </a:solidFill>
              <a:effectLst/>
              <a:uLnTx/>
              <a:uFillTx/>
              <a:latin typeface="Verdana" panose="020B0604030504040204" pitchFamily="34" charset="0"/>
              <a:ea typeface="宋体" panose="02010600030101010101" pitchFamily="2" charset="-122"/>
              <a:cs typeface="+mn-cs"/>
            </a:endParaRPr>
          </a:p>
        </p:txBody>
      </p:sp>
      <p:sp>
        <p:nvSpPr>
          <p:cNvPr id="15" name="AutoShape 5"/>
          <p:cNvSpPr>
            <a:spLocks noChangeArrowheads="1"/>
          </p:cNvSpPr>
          <p:nvPr/>
        </p:nvSpPr>
        <p:spPr bwMode="auto">
          <a:xfrm>
            <a:off x="0" y="2693194"/>
            <a:ext cx="691200" cy="3250406"/>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6" name="Rectangle 4"/>
          <p:cNvSpPr>
            <a:spLocks noChangeArrowheads="1"/>
          </p:cNvSpPr>
          <p:nvPr/>
        </p:nvSpPr>
        <p:spPr bwMode="auto">
          <a:xfrm>
            <a:off x="468000" y="3989388"/>
            <a:ext cx="8686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check corresponding instructions</a:t>
            </a:r>
            <a:r>
              <a:rPr kumimoji="0" lang="zh-CN" altLang="en-US"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and reservation stations</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and buffers</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 name="AutoShape 5"/>
          <p:cNvSpPr>
            <a:spLocks noChangeArrowheads="1"/>
          </p:cNvSpPr>
          <p:nvPr/>
        </p:nvSpPr>
        <p:spPr bwMode="auto">
          <a:xfrm>
            <a:off x="762000" y="6555836"/>
            <a:ext cx="5943600" cy="276417"/>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0" y="4191000"/>
            <a:ext cx="9144000" cy="1817788"/>
          </a:xfrm>
          <a:prstGeom prst="rect">
            <a:avLst/>
          </a:prstGeom>
        </p:spPr>
      </p:pic>
      <p:pic>
        <p:nvPicPr>
          <p:cNvPr id="8" name="Picture 7"/>
          <p:cNvPicPr>
            <a:picLocks noChangeAspect="1"/>
          </p:cNvPicPr>
          <p:nvPr/>
        </p:nvPicPr>
        <p:blipFill>
          <a:blip r:embed="rId2"/>
          <a:stretch>
            <a:fillRect/>
          </a:stretch>
        </p:blipFill>
        <p:spPr>
          <a:xfrm>
            <a:off x="0" y="1600200"/>
            <a:ext cx="9144000" cy="2601850"/>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13" name="Picture 12"/>
          <p:cNvPicPr>
            <a:picLocks noChangeAspect="1"/>
          </p:cNvPicPr>
          <p:nvPr/>
        </p:nvPicPr>
        <p:blipFill>
          <a:blip r:embed="rId3"/>
          <a:stretch>
            <a:fillRect/>
          </a:stretch>
        </p:blipFill>
        <p:spPr>
          <a:xfrm>
            <a:off x="0" y="6012000"/>
            <a:ext cx="9144000" cy="846000"/>
          </a:xfrm>
          <a:prstGeom prst="rect">
            <a:avLst/>
          </a:prstGeom>
        </p:spPr>
      </p:pic>
      <p:sp>
        <p:nvSpPr>
          <p:cNvPr id="24" name="Rectangle 4"/>
          <p:cNvSpPr>
            <a:spLocks noChangeArrowheads="1"/>
          </p:cNvSpPr>
          <p:nvPr/>
        </p:nvSpPr>
        <p:spPr bwMode="auto">
          <a:xfrm>
            <a:off x="-11113" y="903288"/>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a:solidFill>
                  <a:srgbClr val="00B0F0"/>
                </a:solidFill>
              </a:rPr>
              <a:t>f</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mul.d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is ready to write result</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show me the code</a:t>
            </a:r>
            <a:endParaRPr lang="en-US" altLang="zh-CN"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sp>
        <p:nvSpPr>
          <p:cNvPr id="2" name="Title 1"/>
          <p:cNvSpPr>
            <a:spLocks noGrp="1"/>
          </p:cNvSpPr>
          <p:nvPr>
            <p:ph type="title"/>
          </p:nvPr>
        </p:nvSpPr>
        <p:spPr>
          <a:xfrm>
            <a:off x="0" y="5029200"/>
            <a:ext cx="9144000" cy="1143000"/>
          </a:xfrm>
        </p:spPr>
        <p:txBody>
          <a:bodyPr/>
          <a:lstStyle/>
          <a:p>
            <a:pPr algn="r"/>
            <a:r>
              <a:rPr lang="en-US" dirty="0">
                <a:solidFill>
                  <a:srgbClr val="00B0F0"/>
                </a:solidFill>
              </a:rPr>
              <a:t>Tomasulo’s</a:t>
            </a:r>
            <a:br>
              <a:rPr lang="en-US" dirty="0">
                <a:solidFill>
                  <a:srgbClr val="00B0F0"/>
                </a:solidFill>
              </a:rPr>
            </a:br>
            <a:r>
              <a:rPr lang="en-US" dirty="0">
                <a:solidFill>
                  <a:srgbClr val="00B0F0"/>
                </a:solidFill>
              </a:rPr>
              <a:t>Algorithm</a:t>
            </a:r>
            <a:endParaRPr lang="en-US" dirty="0">
              <a:solidFill>
                <a:srgbClr val="00B0F0"/>
              </a:solidFill>
            </a:endParaRPr>
          </a:p>
        </p:txBody>
      </p:sp>
      <p:sp>
        <p:nvSpPr>
          <p:cNvPr id="4" name="TextBox 3"/>
          <p:cNvSpPr txBox="1"/>
          <p:nvPr/>
        </p:nvSpPr>
        <p:spPr>
          <a:xfrm>
            <a:off x="6781800" y="1371129"/>
            <a:ext cx="190502"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sp>
        <p:nvSpPr>
          <p:cNvPr id="2" name="Title 1"/>
          <p:cNvSpPr>
            <a:spLocks noGrp="1"/>
          </p:cNvSpPr>
          <p:nvPr>
            <p:ph type="title"/>
          </p:nvPr>
        </p:nvSpPr>
        <p:spPr>
          <a:xfrm>
            <a:off x="0" y="5029200"/>
            <a:ext cx="9144000" cy="1143000"/>
          </a:xfrm>
        </p:spPr>
        <p:txBody>
          <a:bodyPr/>
          <a:lstStyle/>
          <a:p>
            <a:pPr algn="r"/>
            <a:r>
              <a:rPr lang="en-US" dirty="0">
                <a:solidFill>
                  <a:srgbClr val="00B0F0"/>
                </a:solidFill>
              </a:rPr>
              <a:t>Tomasulo’s</a:t>
            </a:r>
            <a:br>
              <a:rPr lang="en-US" dirty="0">
                <a:solidFill>
                  <a:srgbClr val="00B0F0"/>
                </a:solidFill>
              </a:rPr>
            </a:br>
            <a:r>
              <a:rPr lang="en-US" dirty="0">
                <a:solidFill>
                  <a:srgbClr val="00B0F0"/>
                </a:solidFill>
              </a:rPr>
              <a:t>Algorithm</a:t>
            </a:r>
            <a:endParaRPr lang="en-US" dirty="0">
              <a:solidFill>
                <a:srgbClr val="00B0F0"/>
              </a:solidFill>
            </a:endParaRPr>
          </a:p>
        </p:txBody>
      </p:sp>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s</a:t>
            </a:r>
            <a:r>
              <a:rPr lang="en-US" sz="3200" kern="0" dirty="0">
                <a:solidFill>
                  <a:srgbClr val="00B0F0"/>
                </a:solidFill>
              </a:rPr>
              <a:t>tep-by-step</a:t>
            </a:r>
            <a:endParaRPr lang="en-US" sz="3200" kern="0" dirty="0">
              <a:solidFill>
                <a:srgbClr val="00B0F0"/>
              </a:solidFill>
            </a:endParaRPr>
          </a:p>
        </p:txBody>
      </p:sp>
      <p:sp>
        <p:nvSpPr>
          <p:cNvPr id="6" name="TextBox 5"/>
          <p:cNvSpPr txBox="1"/>
          <p:nvPr/>
        </p:nvSpPr>
        <p:spPr>
          <a:xfrm>
            <a:off x="6781800" y="1371129"/>
            <a:ext cx="190502"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sp>
        <p:nvSpPr>
          <p:cNvPr id="2" name="Title 1"/>
          <p:cNvSpPr>
            <a:spLocks noGrp="1"/>
          </p:cNvSpPr>
          <p:nvPr>
            <p:ph type="title"/>
          </p:nvPr>
        </p:nvSpPr>
        <p:spPr>
          <a:xfrm>
            <a:off x="0" y="5029200"/>
            <a:ext cx="9144000" cy="1143000"/>
          </a:xfrm>
        </p:spPr>
        <p:txBody>
          <a:bodyPr/>
          <a:lstStyle/>
          <a:p>
            <a:pPr algn="r"/>
            <a:r>
              <a:rPr lang="en-US" dirty="0">
                <a:solidFill>
                  <a:srgbClr val="00B0F0"/>
                </a:solidFill>
              </a:rPr>
              <a:t>Tomasulo’s</a:t>
            </a:r>
            <a:br>
              <a:rPr lang="en-US" dirty="0">
                <a:solidFill>
                  <a:srgbClr val="00B0F0"/>
                </a:solidFill>
              </a:rPr>
            </a:br>
            <a:r>
              <a:rPr lang="en-US" dirty="0">
                <a:solidFill>
                  <a:srgbClr val="00B0F0"/>
                </a:solidFill>
              </a:rPr>
              <a:t>Algorithm</a:t>
            </a:r>
            <a:endParaRPr lang="en-US" dirty="0">
              <a:solidFill>
                <a:srgbClr val="00B0F0"/>
              </a:solidFill>
            </a:endParaRPr>
          </a:p>
        </p:txBody>
      </p:sp>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s</a:t>
            </a:r>
            <a:r>
              <a:rPr lang="en-US" sz="3200" kern="0" dirty="0">
                <a:solidFill>
                  <a:srgbClr val="00B0F0"/>
                </a:solidFill>
              </a:rPr>
              <a:t>tep-by-step</a:t>
            </a:r>
            <a:endParaRPr lang="en-US" sz="3200" kern="0" dirty="0">
              <a:solidFill>
                <a:srgbClr val="00B0F0"/>
              </a:solidFill>
            </a:endParaRPr>
          </a:p>
        </p:txBody>
      </p:sp>
      <p:sp>
        <p:nvSpPr>
          <p:cNvPr id="6" name="Rectangle 4"/>
          <p:cNvSpPr>
            <a:spLocks noChangeArrowheads="1"/>
          </p:cNvSpPr>
          <p:nvPr/>
        </p:nvSpPr>
        <p:spPr bwMode="auto">
          <a:xfrm>
            <a:off x="4197096" y="304800"/>
            <a:ext cx="4946904"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rd</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destination</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err="1">
                <a:solidFill>
                  <a:srgbClr val="00B0F0"/>
                </a:solidFill>
              </a:rPr>
              <a:t>rs</a:t>
            </a:r>
            <a:r>
              <a:rPr lang="en-US" altLang="zh-CN" sz="2000" b="1" dirty="0">
                <a:solidFill>
                  <a:srgbClr val="00B0F0"/>
                </a:solidFill>
              </a:rPr>
              <a:t>, rt: source</a:t>
            </a:r>
            <a:endParaRPr lang="en-US" altLang="zh-CN" sz="2000" b="1" dirty="0">
              <a:solidFill>
                <a:srgbClr val="00B0F0"/>
              </a:solidFill>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RS: reservation station</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7" name="TextBox 6"/>
          <p:cNvSpPr txBox="1"/>
          <p:nvPr/>
        </p:nvSpPr>
        <p:spPr>
          <a:xfrm>
            <a:off x="6781800" y="1371129"/>
            <a:ext cx="190502"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sp>
        <p:nvSpPr>
          <p:cNvPr id="6" name="AutoShape 5"/>
          <p:cNvSpPr>
            <a:spLocks noChangeArrowheads="1"/>
          </p:cNvSpPr>
          <p:nvPr/>
        </p:nvSpPr>
        <p:spPr bwMode="auto">
          <a:xfrm>
            <a:off x="1281100" y="76200"/>
            <a:ext cx="1219200" cy="1905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Rectangle 4"/>
          <p:cNvSpPr>
            <a:spLocks noChangeArrowheads="1"/>
          </p:cNvSpPr>
          <p:nvPr/>
        </p:nvSpPr>
        <p:spPr bwMode="auto">
          <a:xfrm>
            <a:off x="-14300" y="1779588"/>
            <a:ext cx="4953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otherwise, structural hazard should wait in instruction queue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p:cNvSpPr>
            <a:spLocks noChangeArrowheads="1"/>
          </p:cNvSpPr>
          <p:nvPr/>
        </p:nvSpPr>
        <p:spPr bwMode="auto">
          <a:xfrm>
            <a:off x="1281100" y="76200"/>
            <a:ext cx="1219200" cy="1905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pic>
        <p:nvPicPr>
          <p:cNvPr id="11" name="Picture 10"/>
          <p:cNvPicPr>
            <a:picLocks noChangeAspect="1"/>
          </p:cNvPicPr>
          <p:nvPr/>
        </p:nvPicPr>
        <p:blipFill>
          <a:blip r:embed="rId2"/>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8" name="TextBox 7"/>
          <p:cNvSpPr txBox="1"/>
          <p:nvPr/>
        </p:nvSpPr>
        <p:spPr>
          <a:xfrm>
            <a:off x="6781800" y="1371129"/>
            <a:ext cx="190502"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sp>
        <p:nvSpPr>
          <p:cNvPr id="6" name="AutoShape 5"/>
          <p:cNvSpPr>
            <a:spLocks noChangeArrowheads="1"/>
          </p:cNvSpPr>
          <p:nvPr/>
        </p:nvSpPr>
        <p:spPr bwMode="auto">
          <a:xfrm>
            <a:off x="3385656" y="1676400"/>
            <a:ext cx="3929544" cy="4572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p:cNvSpPr>
            <a:spLocks noChangeArrowheads="1"/>
          </p:cNvSpPr>
          <p:nvPr/>
        </p:nvSpPr>
        <p:spPr bwMode="auto">
          <a:xfrm>
            <a:off x="3385656" y="304800"/>
            <a:ext cx="3929544" cy="4572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p:cNvSpPr>
            <a:spLocks noChangeArrowheads="1"/>
          </p:cNvSpPr>
          <p:nvPr/>
        </p:nvSpPr>
        <p:spPr bwMode="auto">
          <a:xfrm>
            <a:off x="0" y="584994"/>
            <a:ext cx="3929544"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rPr>
              <a:t>otherwise, structural hazard should wait in instruction queue </a:t>
            </a:r>
            <a:endPar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7" name="Rectangle 4"/>
          <p:cNvSpPr>
            <a:spLocks noChangeArrowheads="1"/>
          </p:cNvSpPr>
          <p:nvPr/>
        </p:nvSpPr>
        <p:spPr bwMode="auto">
          <a:xfrm>
            <a:off x="0" y="584994"/>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Qi != 0 indicates that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waits for some other result,</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which is also waited by r</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10" name="Picture 9"/>
          <p:cNvPicPr>
            <a:picLocks noChangeAspect="1"/>
          </p:cNvPicPr>
          <p:nvPr/>
        </p:nvPicPr>
        <p:blipFill>
          <a:blip r:embed="rId2"/>
          <a:stretch>
            <a:fillRect/>
          </a:stretch>
        </p:blipFill>
        <p:spPr>
          <a:xfrm>
            <a:off x="5715000" y="4876800"/>
            <a:ext cx="3429000" cy="1981201"/>
          </a:xfrm>
          <a:prstGeom prst="rect">
            <a:avLst/>
          </a:prstGeom>
          <a:effectLst>
            <a:glow rad="228600">
              <a:schemeClr val="accent1">
                <a:satMod val="175000"/>
                <a:alpha val="40000"/>
              </a:schemeClr>
            </a:glow>
          </a:effectLst>
        </p:spPr>
      </p:pic>
      <p:pic>
        <p:nvPicPr>
          <p:cNvPr id="11" name="Picture 10"/>
          <p:cNvPicPr>
            <a:picLocks noChangeAspect="1"/>
          </p:cNvPicPr>
          <p:nvPr/>
        </p:nvPicPr>
        <p:blipFill>
          <a:blip r:embed="rId3"/>
          <a:stretch>
            <a:fillRect/>
          </a:stretch>
        </p:blipFill>
        <p:spPr>
          <a:xfrm>
            <a:off x="6795933" y="2438400"/>
            <a:ext cx="2338923" cy="319956"/>
          </a:xfrm>
          <a:prstGeom prst="rect">
            <a:avLst/>
          </a:prstGeom>
          <a:effectLst>
            <a:glow rad="228600">
              <a:schemeClr val="accent1">
                <a:satMod val="175000"/>
                <a:alpha val="40000"/>
              </a:schemeClr>
            </a:glow>
          </a:effectLst>
        </p:spPr>
      </p:pic>
      <p:pic>
        <p:nvPicPr>
          <p:cNvPr id="12" name="Picture 11"/>
          <p:cNvPicPr>
            <a:picLocks noChangeAspect="1"/>
          </p:cNvPicPr>
          <p:nvPr/>
        </p:nvPicPr>
        <p:blipFill>
          <a:blip r:embed="rId4"/>
          <a:stretch>
            <a:fillRect/>
          </a:stretch>
        </p:blipFill>
        <p:spPr>
          <a:xfrm>
            <a:off x="6805077" y="2804244"/>
            <a:ext cx="2338923" cy="319956"/>
          </a:xfrm>
          <a:prstGeom prst="rect">
            <a:avLst/>
          </a:prstGeom>
          <a:effectLst>
            <a:glow rad="228600">
              <a:schemeClr val="accent1">
                <a:satMod val="175000"/>
                <a:alpha val="40000"/>
              </a:schemeClr>
            </a:glow>
          </a:effectLst>
        </p:spPr>
      </p:pic>
      <p:sp>
        <p:nvSpPr>
          <p:cNvPr id="13" name="TextBox 12"/>
          <p:cNvSpPr txBox="1"/>
          <p:nvPr/>
        </p:nvSpPr>
        <p:spPr>
          <a:xfrm>
            <a:off x="6781800" y="1371129"/>
            <a:ext cx="190502"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sp>
        <p:nvSpPr>
          <p:cNvPr id="6" name="AutoShape 5"/>
          <p:cNvSpPr>
            <a:spLocks noChangeArrowheads="1"/>
          </p:cNvSpPr>
          <p:nvPr/>
        </p:nvSpPr>
        <p:spPr bwMode="auto">
          <a:xfrm>
            <a:off x="3385656" y="2057400"/>
            <a:ext cx="3929544" cy="228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p:cNvSpPr>
            <a:spLocks noChangeArrowheads="1"/>
          </p:cNvSpPr>
          <p:nvPr/>
        </p:nvSpPr>
        <p:spPr bwMode="auto">
          <a:xfrm>
            <a:off x="3385656" y="720000"/>
            <a:ext cx="3929544" cy="2304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pic>
        <p:nvPicPr>
          <p:cNvPr id="9" name="Picture 8"/>
          <p:cNvPicPr>
            <a:picLocks noChangeAspect="1"/>
          </p:cNvPicPr>
          <p:nvPr/>
        </p:nvPicPr>
        <p:blipFill>
          <a:blip r:embed="rId2"/>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10" name="Rectangle 4"/>
          <p:cNvSpPr>
            <a:spLocks noChangeArrowheads="1"/>
          </p:cNvSpPr>
          <p:nvPr/>
        </p:nvSpPr>
        <p:spPr bwMode="auto">
          <a:xfrm>
            <a:off x="0" y="815071"/>
            <a:ext cx="4953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rPr>
              <a:t>Qi != 0 indicates that </a:t>
            </a:r>
            <a:r>
              <a:rPr kumimoji="0" lang="en-US" altLang="zh-CN" sz="1000" b="1" i="0" u="none" strike="noStrike" kern="1200" cap="none" spc="0" normalizeH="0" baseline="0" noProof="0" dirty="0" err="1">
                <a:ln>
                  <a:noFill/>
                </a:ln>
                <a:solidFill>
                  <a:schemeClr val="bg1"/>
                </a:solidFill>
                <a:effectLst/>
                <a:uLnTx/>
                <a:uFillTx/>
                <a:latin typeface="Verdana" panose="020B0604030504040204" pitchFamily="34" charset="0"/>
                <a:ea typeface="宋体" panose="02010600030101010101" pitchFamily="2" charset="-122"/>
                <a:cs typeface="+mn-cs"/>
              </a:rPr>
              <a:t>rs</a:t>
            </a:r>
            <a:r>
              <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rPr>
              <a:t> waits for some other result,</a:t>
            </a:r>
            <a:endPar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1000" b="1" dirty="0">
                <a:solidFill>
                  <a:schemeClr val="bg1"/>
                </a:solidFill>
              </a:rPr>
              <a:t>which is also waited by r</a:t>
            </a:r>
            <a:endPar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7" name="Rectangle 4"/>
          <p:cNvSpPr>
            <a:spLocks noChangeArrowheads="1"/>
          </p:cNvSpPr>
          <p:nvPr/>
        </p:nvSpPr>
        <p:spPr bwMode="auto">
          <a:xfrm>
            <a:off x="0" y="813594"/>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Qi = 0 indicates that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value is available,</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get the </a:t>
            </a:r>
            <a:r>
              <a:rPr lang="en-US" altLang="zh-CN" sz="2000" b="1" dirty="0">
                <a:solidFill>
                  <a:srgbClr val="00B0F0"/>
                </a:solidFill>
              </a:rPr>
              <a:t>value from </a:t>
            </a:r>
            <a:r>
              <a:rPr lang="en-US" altLang="zh-CN" sz="2000" b="1" dirty="0" err="1">
                <a:solidFill>
                  <a:srgbClr val="00B0F0"/>
                </a:solidFill>
              </a:rPr>
              <a:t>rs</a:t>
            </a:r>
            <a:r>
              <a:rPr lang="en-US" altLang="zh-CN" sz="2000" b="1" dirty="0">
                <a:solidFill>
                  <a:srgbClr val="00B0F0"/>
                </a:solidFill>
              </a:rPr>
              <a:t> and set </a:t>
            </a:r>
            <a:r>
              <a:rPr lang="en-US" altLang="zh-CN" sz="2000" b="1" dirty="0" err="1">
                <a:solidFill>
                  <a:srgbClr val="00B0F0"/>
                </a:solidFill>
              </a:rPr>
              <a:t>r.Qj</a:t>
            </a:r>
            <a:r>
              <a:rPr lang="en-US" altLang="zh-CN" sz="2000" b="1" dirty="0">
                <a:solidFill>
                  <a:srgbClr val="00B0F0"/>
                </a:solidFill>
              </a:rPr>
              <a:t> to 0</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Rectangle 4"/>
          <p:cNvSpPr>
            <a:spLocks noChangeArrowheads="1"/>
          </p:cNvSpPr>
          <p:nvPr/>
        </p:nvSpPr>
        <p:spPr bwMode="auto">
          <a:xfrm>
            <a:off x="0" y="813600"/>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Qi = 0 indicates that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value is available,</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get the </a:t>
            </a:r>
            <a:r>
              <a:rPr lang="en-US" altLang="zh-CN" sz="2000" b="1" dirty="0">
                <a:solidFill>
                  <a:srgbClr val="00B0F0"/>
                </a:solidFill>
              </a:rPr>
              <a:t>value from </a:t>
            </a:r>
            <a:r>
              <a:rPr lang="en-US" altLang="zh-CN" sz="2000" b="1" dirty="0" err="1">
                <a:solidFill>
                  <a:srgbClr val="00B0F0"/>
                </a:solidFill>
              </a:rPr>
              <a:t>rs</a:t>
            </a:r>
            <a:r>
              <a:rPr lang="en-US" altLang="zh-CN" sz="2000" b="1" dirty="0">
                <a:solidFill>
                  <a:srgbClr val="00B0F0"/>
                </a:solidFill>
              </a:rPr>
              <a:t> and set </a:t>
            </a:r>
            <a:r>
              <a:rPr lang="en-US" altLang="zh-CN" sz="2000" b="1" dirty="0" err="1">
                <a:solidFill>
                  <a:srgbClr val="00B0F0"/>
                </a:solidFill>
              </a:rPr>
              <a:t>r.Qj</a:t>
            </a:r>
            <a:r>
              <a:rPr lang="en-US" altLang="zh-CN" sz="2000" b="1" dirty="0">
                <a:solidFill>
                  <a:srgbClr val="00B0F0"/>
                </a:solidFill>
              </a:rPr>
              <a:t> to 0</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TextBox 10"/>
          <p:cNvSpPr txBox="1"/>
          <p:nvPr/>
        </p:nvSpPr>
        <p:spPr>
          <a:xfrm>
            <a:off x="6781800" y="1371129"/>
            <a:ext cx="190502"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dirty="0">
                <a:ea typeface="MS PGothic" panose="020B0600070205080204" charset="-128"/>
              </a:rPr>
              <a:t>1-bit Predictor</a:t>
            </a:r>
            <a:endParaRPr lang="en-US" altLang="en-US" dirty="0"/>
          </a:p>
        </p:txBody>
      </p:sp>
      <p:sp>
        <p:nvSpPr>
          <p:cNvPr id="302082" name="Content Placeholder 2"/>
          <p:cNvSpPr>
            <a:spLocks noGrp="1" noChangeArrowheads="1"/>
          </p:cNvSpPr>
          <p:nvPr>
            <p:ph idx="1"/>
          </p:nvPr>
        </p:nvSpPr>
        <p:spPr>
          <a:xfrm>
            <a:off x="457200" y="1600200"/>
            <a:ext cx="8763000" cy="4525963"/>
          </a:xfrm>
        </p:spPr>
        <p:txBody>
          <a:bodyPr/>
          <a:lstStyle/>
          <a:p>
            <a:r>
              <a:rPr lang="en-US" altLang="en-US" dirty="0"/>
              <a:t>Example 1:                                            a loop branch that is taken nine times in a row and then is not taken once;    assume predictor initialized as untaken;</a:t>
            </a:r>
            <a:endParaRPr lang="en-US" altLang="en-US" dirty="0"/>
          </a:p>
          <a:p>
            <a:r>
              <a:rPr lang="en-US" altLang="en-US" dirty="0"/>
              <a:t>prediction accuracy using 1-bit prediction?</a:t>
            </a:r>
            <a:endParaRPr lang="en-US" altLang="en-US" dirty="0">
              <a:solidFill>
                <a:srgbClr val="00B0F0"/>
              </a:solidFill>
            </a:endParaRPr>
          </a:p>
        </p:txBody>
      </p:sp>
      <p:graphicFrame>
        <p:nvGraphicFramePr>
          <p:cNvPr id="3"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update</a:t>
                      </a:r>
                      <a:endParaRPr lang="en-US" sz="2000" dirty="0"/>
                    </a:p>
                  </a:txBody>
                  <a:tcPr/>
                </a:tc>
                <a:tc>
                  <a:txBody>
                    <a:bodyPr/>
                    <a:lstStyle/>
                    <a:p>
                      <a:r>
                        <a:rPr lang="en-US" sz="2000" dirty="0"/>
                        <a:t>1</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endParaRPr lang="en-US" sz="2000" dirty="0"/>
                    </a:p>
                  </a:txBody>
                  <a:tcPr/>
                </a:tc>
                <a:tc>
                  <a:txBody>
                    <a:bodyPr/>
                    <a:lstStyle/>
                    <a:p>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sp>
        <p:nvSpPr>
          <p:cNvPr id="6" name="AutoShape 5"/>
          <p:cNvSpPr>
            <a:spLocks noChangeArrowheads="1"/>
          </p:cNvSpPr>
          <p:nvPr/>
        </p:nvSpPr>
        <p:spPr bwMode="auto">
          <a:xfrm>
            <a:off x="3385656" y="2268000"/>
            <a:ext cx="1440000" cy="228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p:cNvSpPr>
            <a:spLocks noChangeArrowheads="1"/>
          </p:cNvSpPr>
          <p:nvPr/>
        </p:nvSpPr>
        <p:spPr bwMode="auto">
          <a:xfrm>
            <a:off x="3385656" y="914400"/>
            <a:ext cx="3929544" cy="553702"/>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pic>
        <p:nvPicPr>
          <p:cNvPr id="9" name="Picture 8"/>
          <p:cNvPicPr>
            <a:picLocks noChangeAspect="1"/>
          </p:cNvPicPr>
          <p:nvPr/>
        </p:nvPicPr>
        <p:blipFill>
          <a:blip r:embed="rId2"/>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11" name="Rectangle 4"/>
          <p:cNvSpPr>
            <a:spLocks noChangeArrowheads="1"/>
          </p:cNvSpPr>
          <p:nvPr/>
        </p:nvSpPr>
        <p:spPr bwMode="auto">
          <a:xfrm>
            <a:off x="0" y="2312988"/>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rPr>
              <a:t>Qi = 0 indicates that </a:t>
            </a:r>
            <a:r>
              <a:rPr kumimoji="0" lang="en-US" altLang="zh-CN" sz="1000" b="1" i="0" u="none" strike="noStrike" kern="1200" cap="none" spc="0" normalizeH="0" baseline="0" noProof="0" dirty="0" err="1">
                <a:ln>
                  <a:noFill/>
                </a:ln>
                <a:solidFill>
                  <a:schemeClr val="bg1"/>
                </a:solidFill>
                <a:effectLst/>
                <a:uLnTx/>
                <a:uFillTx/>
                <a:latin typeface="Verdana" panose="020B0604030504040204" pitchFamily="34" charset="0"/>
                <a:ea typeface="宋体" panose="02010600030101010101" pitchFamily="2" charset="-122"/>
                <a:cs typeface="+mn-cs"/>
              </a:rPr>
              <a:t>rs</a:t>
            </a:r>
            <a:r>
              <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rPr>
              <a:t> value is available,</a:t>
            </a:r>
            <a:endPar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rPr>
              <a:t>get the </a:t>
            </a:r>
            <a:r>
              <a:rPr lang="en-US" altLang="zh-CN" sz="1000" b="1" dirty="0">
                <a:solidFill>
                  <a:schemeClr val="bg1"/>
                </a:solidFill>
              </a:rPr>
              <a:t>value from </a:t>
            </a:r>
            <a:r>
              <a:rPr lang="en-US" altLang="zh-CN" sz="1000" b="1" dirty="0" err="1">
                <a:solidFill>
                  <a:schemeClr val="bg1"/>
                </a:solidFill>
              </a:rPr>
              <a:t>rs</a:t>
            </a:r>
            <a:r>
              <a:rPr lang="en-US" altLang="zh-CN" sz="1000" b="1" dirty="0">
                <a:solidFill>
                  <a:schemeClr val="bg1"/>
                </a:solidFill>
              </a:rPr>
              <a:t> and set </a:t>
            </a:r>
            <a:r>
              <a:rPr lang="en-US" altLang="zh-CN" sz="1000" b="1" dirty="0" err="1">
                <a:solidFill>
                  <a:schemeClr val="bg1"/>
                </a:solidFill>
              </a:rPr>
              <a:t>r.Qj</a:t>
            </a:r>
            <a:r>
              <a:rPr lang="en-US" altLang="zh-CN" sz="1000" b="1" dirty="0">
                <a:solidFill>
                  <a:schemeClr val="bg1"/>
                </a:solidFill>
              </a:rPr>
              <a:t> to 0</a:t>
            </a:r>
            <a:endParaRPr kumimoji="0" lang="en-US" altLang="zh-CN" sz="1000" b="1" i="0" u="none" strike="noStrike" kern="1200" cap="none" spc="0" normalizeH="0" baseline="0" noProof="0" dirty="0">
              <a:ln>
                <a:noFill/>
              </a:ln>
              <a:solidFill>
                <a:schemeClr val="bg1"/>
              </a:solidFill>
              <a:effectLst/>
              <a:uLnTx/>
              <a:uFillTx/>
            </a:endParaRPr>
          </a:p>
        </p:txBody>
      </p:sp>
      <p:sp>
        <p:nvSpPr>
          <p:cNvPr id="13" name="Rectangle 4"/>
          <p:cNvSpPr>
            <a:spLocks noChangeArrowheads="1"/>
          </p:cNvSpPr>
          <p:nvPr/>
        </p:nvSpPr>
        <p:spPr bwMode="auto">
          <a:xfrm>
            <a:off x="0" y="1304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dirty="0">
              <a:ln>
                <a:noFill/>
              </a:ln>
              <a:solidFill>
                <a:schemeClr val="bg1"/>
              </a:solidFill>
              <a:effectLst/>
              <a:uLnTx/>
              <a:uFillTx/>
            </a:endParaRPr>
          </a:p>
          <a:p>
            <a:pPr marL="0" marR="0" lvl="0" indent="0" defTabSz="914400" rtl="0" eaLnBrk="1" fontAlgn="base" latinLnBrk="0" hangingPunct="1">
              <a:lnSpc>
                <a:spcPct val="100000"/>
              </a:lnSpc>
              <a:spcBef>
                <a:spcPct val="0"/>
              </a:spcBef>
              <a:spcAft>
                <a:spcPct val="0"/>
              </a:spcAft>
              <a:buClrTx/>
              <a:buSzTx/>
              <a:buFontTx/>
              <a:buNone/>
              <a:defRPr/>
            </a:pP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dirty="0">
              <a:ln>
                <a:noFill/>
              </a:ln>
              <a:solidFill>
                <a:schemeClr val="bg1"/>
              </a:solidFill>
              <a:effectLst/>
              <a:uLnTx/>
              <a:uFillTx/>
            </a:endParaRPr>
          </a:p>
          <a:p>
            <a:pPr marL="0" marR="0" lvl="0" indent="0" defTabSz="914400" rtl="0" eaLnBrk="1" fontAlgn="base" latinLnBrk="0" hangingPunct="1">
              <a:lnSpc>
                <a:spcPct val="100000"/>
              </a:lnSpc>
              <a:spcBef>
                <a:spcPct val="0"/>
              </a:spcBef>
              <a:spcAft>
                <a:spcPct val="0"/>
              </a:spcAft>
              <a:buClrTx/>
              <a:buSzTx/>
              <a:buFontTx/>
              <a:buNone/>
              <a:defRPr/>
            </a:pP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chemeClr val="bg1"/>
                </a:solidFill>
                <a:effectLst/>
                <a:uLnTx/>
                <a:uFillTx/>
              </a:rPr>
              <a:t>Qi = 0 indicates that </a:t>
            </a:r>
            <a:r>
              <a:rPr kumimoji="0" lang="en-US" altLang="zh-CN" sz="1000" b="1" i="0" u="none" strike="noStrike" kern="1200" cap="none" spc="0" normalizeH="0" baseline="0" noProof="0" dirty="0" err="1">
                <a:ln>
                  <a:noFill/>
                </a:ln>
                <a:solidFill>
                  <a:schemeClr val="bg1"/>
                </a:solidFill>
                <a:effectLst/>
                <a:uLnTx/>
                <a:uFillTx/>
              </a:rPr>
              <a:t>rs</a:t>
            </a:r>
            <a:r>
              <a:rPr kumimoji="0" lang="en-US" altLang="zh-CN" sz="1000" b="1" i="0" u="none" strike="noStrike" kern="1200" cap="none" spc="0" normalizeH="0" baseline="0" noProof="0" dirty="0">
                <a:ln>
                  <a:noFill/>
                </a:ln>
                <a:solidFill>
                  <a:schemeClr val="bg1"/>
                </a:solidFill>
                <a:effectLst/>
                <a:uLnTx/>
                <a:uFillTx/>
              </a:rPr>
              <a:t> value is available,</a:t>
            </a:r>
            <a:endParaRPr kumimoji="0" lang="en-US" altLang="zh-CN" sz="1000" b="1" i="0" u="none" strike="noStrike" kern="1200" cap="none" spc="0" normalizeH="0" baseline="0" noProof="0" dirty="0">
              <a:ln>
                <a:noFill/>
              </a:ln>
              <a:solidFill>
                <a:schemeClr val="bg1"/>
              </a:solidFill>
              <a:effectLst/>
              <a:uLnTx/>
              <a:uFillTx/>
            </a:endParaRPr>
          </a:p>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chemeClr val="bg1"/>
                </a:solidFill>
                <a:effectLst/>
                <a:uLnTx/>
                <a:uFillTx/>
              </a:rPr>
              <a:t>get the </a:t>
            </a:r>
            <a:r>
              <a:rPr lang="en-US" altLang="zh-CN" sz="1000" b="1" dirty="0">
                <a:solidFill>
                  <a:schemeClr val="bg1"/>
                </a:solidFill>
              </a:rPr>
              <a:t>value from </a:t>
            </a:r>
            <a:r>
              <a:rPr lang="en-US" altLang="zh-CN" sz="1000" b="1" dirty="0" err="1">
                <a:solidFill>
                  <a:schemeClr val="bg1"/>
                </a:solidFill>
              </a:rPr>
              <a:t>rs</a:t>
            </a:r>
            <a:r>
              <a:rPr lang="en-US" altLang="zh-CN" sz="1000" b="1" dirty="0">
                <a:solidFill>
                  <a:schemeClr val="bg1"/>
                </a:solidFill>
              </a:rPr>
              <a:t> and set </a:t>
            </a:r>
            <a:r>
              <a:rPr lang="en-US" altLang="zh-CN" sz="1000" b="1" dirty="0" err="1">
                <a:solidFill>
                  <a:schemeClr val="bg1"/>
                </a:solidFill>
              </a:rPr>
              <a:t>r.Qj</a:t>
            </a:r>
            <a:r>
              <a:rPr lang="en-US" altLang="zh-CN" sz="1000" b="1" dirty="0">
                <a:solidFill>
                  <a:schemeClr val="bg1"/>
                </a:solidFill>
              </a:rPr>
              <a:t> to 0</a:t>
            </a:r>
            <a:endParaRPr kumimoji="0" lang="en-US" altLang="zh-CN" sz="1000" b="1" i="0" u="none" strike="noStrike" kern="1200" cap="none" spc="0" normalizeH="0" baseline="0" noProof="0" dirty="0">
              <a:ln>
                <a:noFill/>
              </a:ln>
              <a:solidFill>
                <a:schemeClr val="bg1"/>
              </a:solidFill>
              <a:effectLst/>
              <a:uLnTx/>
              <a:uFillTx/>
            </a:endParaRPr>
          </a:p>
        </p:txBody>
      </p:sp>
      <p:sp>
        <p:nvSpPr>
          <p:cNvPr id="7" name="Rectangle 4"/>
          <p:cNvSpPr>
            <a:spLocks noChangeArrowheads="1"/>
          </p:cNvSpPr>
          <p:nvPr/>
        </p:nvSpPr>
        <p:spPr bwMode="auto">
          <a:xfrm>
            <a:off x="0" y="1304387"/>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same policy for the other operand rt</a:t>
            </a:r>
            <a:endParaRPr lang="en-US" altLang="zh-CN" sz="2000" b="1" dirty="0">
              <a:solidFill>
                <a:srgbClr val="92D050"/>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p:cNvSpPr>
            <a:spLocks noChangeArrowheads="1"/>
          </p:cNvSpPr>
          <p:nvPr/>
        </p:nvSpPr>
        <p:spPr bwMode="auto">
          <a:xfrm>
            <a:off x="0" y="2312432"/>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hold </a:t>
            </a:r>
            <a:r>
              <a:rPr lang="en-US" altLang="zh-CN" sz="2000" b="1" dirty="0" err="1">
                <a:solidFill>
                  <a:srgbClr val="00B0F0"/>
                </a:solidFill>
              </a:rPr>
              <a:t>imm</a:t>
            </a:r>
            <a:r>
              <a:rPr lang="en-US" altLang="zh-CN" sz="2000" b="1" dirty="0">
                <a:solidFill>
                  <a:srgbClr val="00B0F0"/>
                </a:solidFill>
              </a:rPr>
              <a:t> for computing effective address  </a:t>
            </a:r>
            <a:endParaRPr lang="en-US" altLang="zh-CN" sz="2000" b="1" dirty="0">
              <a:solidFill>
                <a:srgbClr val="00B0F0"/>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5" name="AutoShape 5"/>
          <p:cNvSpPr>
            <a:spLocks noChangeArrowheads="1"/>
          </p:cNvSpPr>
          <p:nvPr/>
        </p:nvSpPr>
        <p:spPr bwMode="auto">
          <a:xfrm>
            <a:off x="3385656" y="2772489"/>
            <a:ext cx="3929544" cy="553702"/>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TextBox 11"/>
          <p:cNvSpPr txBox="1"/>
          <p:nvPr/>
        </p:nvSpPr>
        <p:spPr>
          <a:xfrm>
            <a:off x="6781800" y="1371129"/>
            <a:ext cx="190502"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pic>
        <p:nvPicPr>
          <p:cNvPr id="9" name="Picture 8"/>
          <p:cNvPicPr>
            <a:picLocks noChangeAspect="1"/>
          </p:cNvPicPr>
          <p:nvPr/>
        </p:nvPicPr>
        <p:blipFill>
          <a:blip r:embed="rId2"/>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p:cNvSpPr>
            <a:spLocks noChangeArrowheads="1"/>
          </p:cNvSpPr>
          <p:nvPr/>
        </p:nvSpPr>
        <p:spPr bwMode="auto">
          <a:xfrm>
            <a:off x="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1000" b="1" dirty="0">
                <a:solidFill>
                  <a:schemeClr val="bg1"/>
                </a:solidFill>
              </a:rPr>
              <a:t>same policy for the other operand rt</a:t>
            </a: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p:cNvSpPr>
            <a:spLocks noChangeArrowheads="1"/>
          </p:cNvSpPr>
          <p:nvPr/>
        </p:nvSpPr>
        <p:spPr bwMode="auto">
          <a:xfrm>
            <a:off x="4808397" y="2268000"/>
            <a:ext cx="1692000" cy="228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AutoShape 5"/>
          <p:cNvSpPr>
            <a:spLocks noChangeArrowheads="1"/>
          </p:cNvSpPr>
          <p:nvPr/>
        </p:nvSpPr>
        <p:spPr bwMode="auto">
          <a:xfrm>
            <a:off x="3385656" y="1447800"/>
            <a:ext cx="1692000" cy="228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4" name="Rectangle 4"/>
          <p:cNvSpPr>
            <a:spLocks noChangeArrowheads="1"/>
          </p:cNvSpPr>
          <p:nvPr/>
        </p:nvSpPr>
        <p:spPr bwMode="auto">
          <a:xfrm>
            <a:off x="0" y="1675386"/>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occupied by issued instruction</a:t>
            </a:r>
            <a:endParaRPr lang="en-US" altLang="zh-CN" sz="2000" b="1" dirty="0">
              <a:solidFill>
                <a:srgbClr val="00B0F0"/>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TextBox 7"/>
          <p:cNvSpPr txBox="1"/>
          <p:nvPr/>
        </p:nvSpPr>
        <p:spPr>
          <a:xfrm>
            <a:off x="6781800" y="1371129"/>
            <a:ext cx="190502"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pic>
        <p:nvPicPr>
          <p:cNvPr id="9" name="Picture 8"/>
          <p:cNvPicPr>
            <a:picLocks noChangeAspect="1"/>
          </p:cNvPicPr>
          <p:nvPr/>
        </p:nvPicPr>
        <p:blipFill>
          <a:blip r:embed="rId2"/>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p:cNvSpPr>
            <a:spLocks noChangeArrowheads="1"/>
          </p:cNvSpPr>
          <p:nvPr/>
        </p:nvSpPr>
        <p:spPr bwMode="auto">
          <a:xfrm>
            <a:off x="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1000" b="1" dirty="0">
                <a:solidFill>
                  <a:schemeClr val="bg1"/>
                </a:solidFill>
              </a:rPr>
              <a:t>same policy for the other operand rt</a:t>
            </a: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p:cNvSpPr>
            <a:spLocks noChangeArrowheads="1"/>
          </p:cNvSpPr>
          <p:nvPr/>
        </p:nvSpPr>
        <p:spPr bwMode="auto">
          <a:xfrm>
            <a:off x="3385654" y="2514600"/>
            <a:ext cx="2412000" cy="228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AutoShape 5"/>
          <p:cNvSpPr>
            <a:spLocks noChangeArrowheads="1"/>
          </p:cNvSpPr>
          <p:nvPr/>
        </p:nvSpPr>
        <p:spPr bwMode="auto">
          <a:xfrm>
            <a:off x="5089798" y="1447800"/>
            <a:ext cx="2268000" cy="2304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4" name="Rectangle 4"/>
          <p:cNvSpPr>
            <a:spLocks noChangeArrowheads="1"/>
          </p:cNvSpPr>
          <p:nvPr/>
        </p:nvSpPr>
        <p:spPr bwMode="auto">
          <a:xfrm>
            <a:off x="0" y="1675386"/>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link r to which register that waits for its result</a:t>
            </a:r>
            <a:endParaRPr lang="en-US" altLang="zh-CN" sz="2000" b="1" dirty="0">
              <a:solidFill>
                <a:srgbClr val="00B0F0"/>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TextBox 7"/>
          <p:cNvSpPr txBox="1"/>
          <p:nvPr/>
        </p:nvSpPr>
        <p:spPr>
          <a:xfrm>
            <a:off x="6781800" y="1371129"/>
            <a:ext cx="190502"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pic>
        <p:nvPicPr>
          <p:cNvPr id="9" name="Picture 8"/>
          <p:cNvPicPr>
            <a:picLocks noChangeAspect="1"/>
          </p:cNvPicPr>
          <p:nvPr/>
        </p:nvPicPr>
        <p:blipFill>
          <a:blip r:embed="rId2"/>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p:cNvSpPr>
            <a:spLocks noChangeArrowheads="1"/>
          </p:cNvSpPr>
          <p:nvPr/>
        </p:nvSpPr>
        <p:spPr bwMode="auto">
          <a:xfrm>
            <a:off x="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1000" b="1" dirty="0">
                <a:solidFill>
                  <a:schemeClr val="bg1"/>
                </a:solidFill>
              </a:rPr>
              <a:t>same policy for the other operand rt</a:t>
            </a: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p:cNvSpPr>
            <a:spLocks noChangeArrowheads="1"/>
          </p:cNvSpPr>
          <p:nvPr/>
        </p:nvSpPr>
        <p:spPr bwMode="auto">
          <a:xfrm>
            <a:off x="1295400" y="3352800"/>
            <a:ext cx="5105400" cy="4572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p:cNvSpPr>
            <a:spLocks noChangeArrowheads="1"/>
          </p:cNvSpPr>
          <p:nvPr/>
        </p:nvSpPr>
        <p:spPr bwMode="auto">
          <a:xfrm>
            <a:off x="918"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1000" b="1" dirty="0">
                <a:solidFill>
                  <a:schemeClr val="bg1"/>
                </a:solidFill>
              </a:rPr>
              <a:t>link r to which register that waits for its result</a:t>
            </a: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p:cNvSpPr>
            <a:spLocks noChangeArrowheads="1"/>
          </p:cNvSpPr>
          <p:nvPr/>
        </p:nvSpPr>
        <p:spPr bwMode="auto">
          <a:xfrm>
            <a:off x="0" y="2846388"/>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FP: compute upon both operands are available</a:t>
            </a:r>
            <a:endParaRPr lang="en-US" altLang="zh-CN" sz="2000" b="1" dirty="0">
              <a:solidFill>
                <a:srgbClr val="00B0F0"/>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TextBox 7"/>
          <p:cNvSpPr txBox="1"/>
          <p:nvPr/>
        </p:nvSpPr>
        <p:spPr>
          <a:xfrm>
            <a:off x="6781800" y="1371129"/>
            <a:ext cx="190502"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pic>
        <p:nvPicPr>
          <p:cNvPr id="9" name="Picture 8"/>
          <p:cNvPicPr>
            <a:picLocks noChangeAspect="1"/>
          </p:cNvPicPr>
          <p:nvPr/>
        </p:nvPicPr>
        <p:blipFill>
          <a:blip r:embed="rId2"/>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p:cNvSpPr>
            <a:spLocks noChangeArrowheads="1"/>
          </p:cNvSpPr>
          <p:nvPr/>
        </p:nvSpPr>
        <p:spPr bwMode="auto">
          <a:xfrm>
            <a:off x="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1000" b="1" dirty="0">
                <a:solidFill>
                  <a:schemeClr val="bg1"/>
                </a:solidFill>
              </a:rPr>
              <a:t>same policy for the other operand rt</a:t>
            </a: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p:cNvSpPr>
            <a:spLocks noChangeArrowheads="1"/>
          </p:cNvSpPr>
          <p:nvPr/>
        </p:nvSpPr>
        <p:spPr bwMode="auto">
          <a:xfrm>
            <a:off x="1295400" y="3795000"/>
            <a:ext cx="5105400" cy="432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p:cNvSpPr>
            <a:spLocks noChangeArrowheads="1"/>
          </p:cNvSpPr>
          <p:nvPr/>
        </p:nvSpPr>
        <p:spPr bwMode="auto">
          <a:xfrm>
            <a:off x="918"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1000" b="1" dirty="0">
                <a:solidFill>
                  <a:schemeClr val="bg1"/>
                </a:solidFill>
              </a:rPr>
              <a:t>link r to which register that waits for its result</a:t>
            </a: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p:cNvSpPr>
            <a:spLocks noChangeArrowheads="1"/>
          </p:cNvSpPr>
          <p:nvPr/>
        </p:nvSpPr>
        <p:spPr bwMode="auto">
          <a:xfrm>
            <a:off x="0" y="2846388"/>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load/store: compute effective address</a:t>
            </a:r>
            <a:endParaRPr lang="en-US" altLang="zh-CN" sz="2000" b="1" dirty="0">
              <a:solidFill>
                <a:srgbClr val="00B0F0"/>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TextBox 7"/>
          <p:cNvSpPr txBox="1"/>
          <p:nvPr/>
        </p:nvSpPr>
        <p:spPr>
          <a:xfrm>
            <a:off x="6781800" y="1371129"/>
            <a:ext cx="190502"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pic>
        <p:nvPicPr>
          <p:cNvPr id="9" name="Picture 8"/>
          <p:cNvPicPr>
            <a:picLocks noChangeAspect="1"/>
          </p:cNvPicPr>
          <p:nvPr/>
        </p:nvPicPr>
        <p:blipFill>
          <a:blip r:embed="rId2"/>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p:cNvSpPr>
            <a:spLocks noChangeArrowheads="1"/>
          </p:cNvSpPr>
          <p:nvPr/>
        </p:nvSpPr>
        <p:spPr bwMode="auto">
          <a:xfrm>
            <a:off x="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1000" b="1" dirty="0">
                <a:solidFill>
                  <a:schemeClr val="bg1"/>
                </a:solidFill>
              </a:rPr>
              <a:t>same policy for the other operand rt</a:t>
            </a: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p:cNvSpPr>
            <a:spLocks noChangeArrowheads="1"/>
          </p:cNvSpPr>
          <p:nvPr/>
        </p:nvSpPr>
        <p:spPr bwMode="auto">
          <a:xfrm>
            <a:off x="1295400" y="4222800"/>
            <a:ext cx="5105400" cy="252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p:cNvSpPr>
            <a:spLocks noChangeArrowheads="1"/>
          </p:cNvSpPr>
          <p:nvPr/>
        </p:nvSpPr>
        <p:spPr bwMode="auto">
          <a:xfrm>
            <a:off x="918"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1000" b="1" dirty="0">
                <a:solidFill>
                  <a:schemeClr val="bg1"/>
                </a:solidFill>
              </a:rPr>
              <a:t>link r to which register that waits for its result</a:t>
            </a: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p:cNvSpPr>
            <a:spLocks noChangeArrowheads="1"/>
          </p:cNvSpPr>
          <p:nvPr/>
        </p:nvSpPr>
        <p:spPr bwMode="auto">
          <a:xfrm>
            <a:off x="0" y="2846388"/>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load: read data from memory</a:t>
            </a:r>
            <a:endParaRPr lang="en-US" altLang="zh-CN" sz="2000" b="1" dirty="0">
              <a:solidFill>
                <a:srgbClr val="00B0F0"/>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AutoShape 5"/>
          <p:cNvSpPr>
            <a:spLocks noChangeArrowheads="1"/>
          </p:cNvSpPr>
          <p:nvPr/>
        </p:nvSpPr>
        <p:spPr bwMode="auto">
          <a:xfrm>
            <a:off x="1295400" y="4222799"/>
            <a:ext cx="5105400" cy="252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p:cNvSpPr>
            <a:spLocks noChangeArrowheads="1"/>
          </p:cNvSpPr>
          <p:nvPr/>
        </p:nvSpPr>
        <p:spPr bwMode="auto">
          <a:xfrm>
            <a:off x="0" y="2846386"/>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load: read data from memory</a:t>
            </a:r>
            <a:endParaRPr lang="en-US" altLang="zh-CN" sz="2000" b="1" dirty="0">
              <a:solidFill>
                <a:srgbClr val="00B0F0"/>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 name="TextBox 15"/>
          <p:cNvSpPr txBox="1"/>
          <p:nvPr/>
        </p:nvSpPr>
        <p:spPr>
          <a:xfrm>
            <a:off x="6781800" y="1371129"/>
            <a:ext cx="190502"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pic>
        <p:nvPicPr>
          <p:cNvPr id="9" name="Picture 8"/>
          <p:cNvPicPr>
            <a:picLocks noChangeAspect="1"/>
          </p:cNvPicPr>
          <p:nvPr/>
        </p:nvPicPr>
        <p:blipFill>
          <a:blip r:embed="rId2"/>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p:cNvSpPr>
            <a:spLocks noChangeArrowheads="1"/>
          </p:cNvSpPr>
          <p:nvPr/>
        </p:nvSpPr>
        <p:spPr bwMode="auto">
          <a:xfrm>
            <a:off x="-3420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1000" b="1" dirty="0">
                <a:solidFill>
                  <a:schemeClr val="bg1"/>
                </a:solidFill>
              </a:rPr>
              <a:t>same policy for the other operand rt</a:t>
            </a: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p:cNvSpPr>
            <a:spLocks noChangeArrowheads="1"/>
          </p:cNvSpPr>
          <p:nvPr/>
        </p:nvSpPr>
        <p:spPr bwMode="auto">
          <a:xfrm>
            <a:off x="3351454" y="4495799"/>
            <a:ext cx="4477246" cy="38099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p:cNvSpPr>
            <a:spLocks noChangeArrowheads="1"/>
          </p:cNvSpPr>
          <p:nvPr/>
        </p:nvSpPr>
        <p:spPr bwMode="auto">
          <a:xfrm>
            <a:off x="-33282"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1000" b="1" dirty="0">
                <a:solidFill>
                  <a:schemeClr val="bg1"/>
                </a:solidFill>
              </a:rPr>
              <a:t>link r to which register that waits for its result</a:t>
            </a: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p:cNvSpPr>
            <a:spLocks noChangeArrowheads="1"/>
          </p:cNvSpPr>
          <p:nvPr/>
        </p:nvSpPr>
        <p:spPr bwMode="auto">
          <a:xfrm>
            <a:off x="4537800" y="3989388"/>
            <a:ext cx="3328554"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1000" b="1" dirty="0">
                <a:solidFill>
                  <a:schemeClr val="bg1"/>
                </a:solidFill>
              </a:rPr>
              <a:t>load: read data from memory</a:t>
            </a: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3" name="AutoShape 5"/>
          <p:cNvSpPr>
            <a:spLocks noChangeArrowheads="1"/>
          </p:cNvSpPr>
          <p:nvPr/>
        </p:nvSpPr>
        <p:spPr bwMode="auto">
          <a:xfrm>
            <a:off x="1261200" y="4496400"/>
            <a:ext cx="1952154" cy="377999"/>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4"/>
          <p:cNvSpPr>
            <a:spLocks noChangeArrowheads="1"/>
          </p:cNvSpPr>
          <p:nvPr/>
        </p:nvSpPr>
        <p:spPr bwMode="auto">
          <a:xfrm>
            <a:off x="-34200" y="4724400"/>
            <a:ext cx="3429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1000" b="1" dirty="0">
                <a:solidFill>
                  <a:schemeClr val="bg1"/>
                </a:solidFill>
              </a:rPr>
              <a:t>load: read data from memory</a:t>
            </a: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 name="Rectangle 4"/>
          <p:cNvSpPr>
            <a:spLocks noChangeArrowheads="1"/>
          </p:cNvSpPr>
          <p:nvPr/>
        </p:nvSpPr>
        <p:spPr bwMode="auto">
          <a:xfrm>
            <a:off x="-34200" y="4572000"/>
            <a:ext cx="3348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result</a:t>
            </a:r>
            <a:r>
              <a:rPr lang="zh-CN" altLang="en-US" sz="2000" b="1" dirty="0">
                <a:solidFill>
                  <a:srgbClr val="92D050"/>
                </a:solidFill>
              </a:rPr>
              <a:t> </a:t>
            </a:r>
            <a:r>
              <a:rPr lang="en-US" altLang="zh-CN" sz="2000" b="1" dirty="0">
                <a:solidFill>
                  <a:srgbClr val="92D050"/>
                </a:solidFill>
              </a:rPr>
              <a:t>available </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17" name="Rectangle 4"/>
          <p:cNvSpPr>
            <a:spLocks noChangeArrowheads="1"/>
          </p:cNvSpPr>
          <p:nvPr/>
        </p:nvSpPr>
        <p:spPr bwMode="auto">
          <a:xfrm>
            <a:off x="5334000" y="3989388"/>
            <a:ext cx="3886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write result to </a:t>
            </a:r>
            <a:r>
              <a:rPr lang="en-US" altLang="zh-CN" sz="2000" b="1" dirty="0" err="1">
                <a:solidFill>
                  <a:srgbClr val="00B0F0"/>
                </a:solidFill>
              </a:rPr>
              <a:t>rd</a:t>
            </a:r>
            <a:endParaRPr lang="en-US" altLang="zh-CN" sz="2000" b="1" dirty="0">
              <a:solidFill>
                <a:srgbClr val="00B0F0"/>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extBox 11"/>
          <p:cNvSpPr txBox="1"/>
          <p:nvPr/>
        </p:nvSpPr>
        <p:spPr>
          <a:xfrm>
            <a:off x="6781800" y="1371129"/>
            <a:ext cx="190502"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pic>
        <p:nvPicPr>
          <p:cNvPr id="9" name="Picture 8"/>
          <p:cNvPicPr>
            <a:picLocks noChangeAspect="1"/>
          </p:cNvPicPr>
          <p:nvPr/>
        </p:nvPicPr>
        <p:blipFill>
          <a:blip r:embed="rId2"/>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p:cNvSpPr>
            <a:spLocks noChangeArrowheads="1"/>
          </p:cNvSpPr>
          <p:nvPr/>
        </p:nvSpPr>
        <p:spPr bwMode="auto">
          <a:xfrm>
            <a:off x="-3420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1000" b="1" dirty="0">
                <a:solidFill>
                  <a:schemeClr val="bg1"/>
                </a:solidFill>
              </a:rPr>
              <a:t>same policy for the other operand rt</a:t>
            </a: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p:cNvSpPr>
            <a:spLocks noChangeArrowheads="1"/>
          </p:cNvSpPr>
          <p:nvPr/>
        </p:nvSpPr>
        <p:spPr bwMode="auto">
          <a:xfrm>
            <a:off x="3351454" y="4874398"/>
            <a:ext cx="4477246" cy="1080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p:cNvSpPr>
            <a:spLocks noChangeArrowheads="1"/>
          </p:cNvSpPr>
          <p:nvPr/>
        </p:nvSpPr>
        <p:spPr bwMode="auto">
          <a:xfrm>
            <a:off x="-33282"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1000" b="1" dirty="0">
                <a:solidFill>
                  <a:schemeClr val="bg1"/>
                </a:solidFill>
              </a:rPr>
              <a:t>link r to which register that waits for its result</a:t>
            </a: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p:cNvSpPr>
            <a:spLocks noChangeArrowheads="1"/>
          </p:cNvSpPr>
          <p:nvPr/>
        </p:nvSpPr>
        <p:spPr bwMode="auto">
          <a:xfrm>
            <a:off x="3980154" y="3989388"/>
            <a:ext cx="3886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1000" b="1" dirty="0">
                <a:solidFill>
                  <a:schemeClr val="bg1"/>
                </a:solidFill>
              </a:rPr>
              <a:t>load: read data from memory</a:t>
            </a: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3" name="AutoShape 5"/>
          <p:cNvSpPr>
            <a:spLocks noChangeArrowheads="1"/>
          </p:cNvSpPr>
          <p:nvPr/>
        </p:nvSpPr>
        <p:spPr bwMode="auto">
          <a:xfrm>
            <a:off x="1261200" y="4496400"/>
            <a:ext cx="1952154" cy="377999"/>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4"/>
          <p:cNvSpPr>
            <a:spLocks noChangeArrowheads="1"/>
          </p:cNvSpPr>
          <p:nvPr/>
        </p:nvSpPr>
        <p:spPr bwMode="auto">
          <a:xfrm>
            <a:off x="-34200" y="4724400"/>
            <a:ext cx="3429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1000" b="1" dirty="0">
                <a:solidFill>
                  <a:schemeClr val="bg1"/>
                </a:solidFill>
              </a:rPr>
              <a:t>load: read data from memory</a:t>
            </a: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 name="Rectangle 4"/>
          <p:cNvSpPr>
            <a:spLocks noChangeArrowheads="1"/>
          </p:cNvSpPr>
          <p:nvPr/>
        </p:nvSpPr>
        <p:spPr bwMode="auto">
          <a:xfrm>
            <a:off x="-34200" y="4572000"/>
            <a:ext cx="3348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result</a:t>
            </a:r>
            <a:r>
              <a:rPr lang="zh-CN" altLang="en-US" sz="2000" b="1" dirty="0">
                <a:solidFill>
                  <a:srgbClr val="92D050"/>
                </a:solidFill>
              </a:rPr>
              <a:t> </a:t>
            </a:r>
            <a:r>
              <a:rPr lang="en-US" altLang="zh-CN" sz="2000" b="1" dirty="0">
                <a:solidFill>
                  <a:srgbClr val="92D050"/>
                </a:solidFill>
              </a:rPr>
              <a:t>available </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12" name="Rectangle 4"/>
          <p:cNvSpPr>
            <a:spLocks noChangeArrowheads="1"/>
          </p:cNvSpPr>
          <p:nvPr/>
        </p:nvSpPr>
        <p:spPr bwMode="auto">
          <a:xfrm>
            <a:off x="5334000" y="3991789"/>
            <a:ext cx="3886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1000" b="1" dirty="0">
                <a:solidFill>
                  <a:schemeClr val="bg1"/>
                </a:solidFill>
              </a:rPr>
              <a:t>write result to </a:t>
            </a:r>
            <a:r>
              <a:rPr lang="en-US" altLang="zh-CN" sz="1000" b="1" dirty="0" err="1">
                <a:solidFill>
                  <a:schemeClr val="bg1"/>
                </a:solidFill>
              </a:rPr>
              <a:t>rd</a:t>
            </a: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 name="Rectangle 4"/>
          <p:cNvSpPr>
            <a:spLocks noChangeArrowheads="1"/>
          </p:cNvSpPr>
          <p:nvPr/>
        </p:nvSpPr>
        <p:spPr bwMode="auto">
          <a:xfrm>
            <a:off x="3030000" y="4208254"/>
            <a:ext cx="4896274"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write result to </a:t>
            </a:r>
            <a:endParaRPr lang="en-US" altLang="zh-CN" sz="2000" b="1" dirty="0">
              <a:solidFill>
                <a:srgbClr val="00B0F0"/>
              </a:solidFill>
            </a:endParaRPr>
          </a:p>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dependent source operands</a:t>
            </a:r>
            <a:endParaRPr lang="en-US" altLang="zh-CN" sz="2000" b="1" dirty="0">
              <a:solidFill>
                <a:srgbClr val="00B0F0"/>
              </a:solidFill>
            </a:endParaRPr>
          </a:p>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 name="TextBox 17"/>
          <p:cNvSpPr txBox="1"/>
          <p:nvPr/>
        </p:nvSpPr>
        <p:spPr>
          <a:xfrm>
            <a:off x="6781800" y="1371129"/>
            <a:ext cx="190502"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pic>
        <p:nvPicPr>
          <p:cNvPr id="9" name="Picture 8"/>
          <p:cNvPicPr>
            <a:picLocks noChangeAspect="1"/>
          </p:cNvPicPr>
          <p:nvPr/>
        </p:nvPicPr>
        <p:blipFill>
          <a:blip r:embed="rId2"/>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p:cNvSpPr>
            <a:spLocks noChangeArrowheads="1"/>
          </p:cNvSpPr>
          <p:nvPr/>
        </p:nvSpPr>
        <p:spPr bwMode="auto">
          <a:xfrm>
            <a:off x="-35674"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1000" b="1" dirty="0">
                <a:solidFill>
                  <a:schemeClr val="bg1"/>
                </a:solidFill>
              </a:rPr>
              <a:t>same policy for the other operand rt</a:t>
            </a: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p:cNvSpPr>
            <a:spLocks noChangeArrowheads="1"/>
          </p:cNvSpPr>
          <p:nvPr/>
        </p:nvSpPr>
        <p:spPr bwMode="auto">
          <a:xfrm>
            <a:off x="3349980" y="5943600"/>
            <a:ext cx="4477246" cy="260558"/>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p:cNvSpPr>
            <a:spLocks noChangeArrowheads="1"/>
          </p:cNvSpPr>
          <p:nvPr/>
        </p:nvSpPr>
        <p:spPr bwMode="auto">
          <a:xfrm>
            <a:off x="-34756"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1000" b="1" dirty="0">
                <a:solidFill>
                  <a:schemeClr val="bg1"/>
                </a:solidFill>
              </a:rPr>
              <a:t>link r to which register that waits for its result</a:t>
            </a: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p:cNvSpPr>
            <a:spLocks noChangeArrowheads="1"/>
          </p:cNvSpPr>
          <p:nvPr/>
        </p:nvSpPr>
        <p:spPr bwMode="auto">
          <a:xfrm>
            <a:off x="3978680" y="3989388"/>
            <a:ext cx="3886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1000" b="1" dirty="0">
                <a:solidFill>
                  <a:schemeClr val="bg1"/>
                </a:solidFill>
              </a:rPr>
              <a:t>load: read data from memory</a:t>
            </a: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3" name="AutoShape 5"/>
          <p:cNvSpPr>
            <a:spLocks noChangeArrowheads="1"/>
          </p:cNvSpPr>
          <p:nvPr/>
        </p:nvSpPr>
        <p:spPr bwMode="auto">
          <a:xfrm>
            <a:off x="1259726" y="4496400"/>
            <a:ext cx="1952154" cy="377999"/>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6" name="Rectangle 4"/>
          <p:cNvSpPr>
            <a:spLocks noChangeArrowheads="1"/>
          </p:cNvSpPr>
          <p:nvPr/>
        </p:nvSpPr>
        <p:spPr bwMode="auto">
          <a:xfrm>
            <a:off x="-35674" y="4572000"/>
            <a:ext cx="3348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result</a:t>
            </a:r>
            <a:r>
              <a:rPr lang="zh-CN" altLang="en-US" sz="2000" b="1" dirty="0">
                <a:solidFill>
                  <a:srgbClr val="92D050"/>
                </a:solidFill>
              </a:rPr>
              <a:t> </a:t>
            </a:r>
            <a:r>
              <a:rPr lang="en-US" altLang="zh-CN" sz="2000" b="1" dirty="0">
                <a:solidFill>
                  <a:srgbClr val="92D050"/>
                </a:solidFill>
              </a:rPr>
              <a:t>available </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18" name="Rectangle 4"/>
          <p:cNvSpPr>
            <a:spLocks noChangeArrowheads="1"/>
          </p:cNvSpPr>
          <p:nvPr/>
        </p:nvSpPr>
        <p:spPr bwMode="auto">
          <a:xfrm>
            <a:off x="4412070" y="5181600"/>
            <a:ext cx="1343456"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 b="1" dirty="0">
                <a:solidFill>
                  <a:schemeClr val="bg1"/>
                </a:solidFill>
              </a:rPr>
              <a:t>write result to </a:t>
            </a:r>
            <a:endParaRPr lang="en-US" altLang="zh-CN" sz="200" b="1" dirty="0">
              <a:solidFill>
                <a:schemeClr val="bg1"/>
              </a:solidFill>
            </a:endParaRPr>
          </a:p>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 b="1" dirty="0">
                <a:solidFill>
                  <a:schemeClr val="bg1"/>
                </a:solidFill>
              </a:rPr>
              <a:t>dependent source operands</a:t>
            </a:r>
            <a:endParaRPr lang="en-US" altLang="zh-CN" sz="200" b="1" dirty="0">
              <a:solidFill>
                <a:schemeClr val="bg1"/>
              </a:solidFill>
            </a:endParaRPr>
          </a:p>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 b="1" dirty="0">
                <a:solidFill>
                  <a:srgbClr val="00B0F0"/>
                </a:solidFill>
              </a:rPr>
              <a:t> </a:t>
            </a:r>
            <a:endParaRPr kumimoji="0" lang="en-US" altLang="zh-CN" sz="200" b="1" i="0" u="none" strike="noStrike" kern="1200" cap="none" spc="0" normalizeH="0" baseline="0" noProof="0" dirty="0">
              <a:ln>
                <a:noFill/>
              </a:ln>
              <a:solidFill>
                <a:srgbClr val="00B0F0"/>
              </a:solidFill>
              <a:effectLst/>
              <a:uLnTx/>
              <a:uFillTx/>
            </a:endParaRPr>
          </a:p>
        </p:txBody>
      </p:sp>
      <p:sp>
        <p:nvSpPr>
          <p:cNvPr id="17" name="Rectangle 4"/>
          <p:cNvSpPr>
            <a:spLocks noChangeArrowheads="1"/>
          </p:cNvSpPr>
          <p:nvPr/>
        </p:nvSpPr>
        <p:spPr bwMode="auto">
          <a:xfrm>
            <a:off x="2250326" y="5410200"/>
            <a:ext cx="5674474"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release station/buffer </a:t>
            </a:r>
            <a:endParaRPr lang="en-US" altLang="zh-CN" sz="2000" b="1" dirty="0">
              <a:solidFill>
                <a:srgbClr val="00B0F0"/>
              </a:solidFill>
            </a:endParaRPr>
          </a:p>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extBox 11"/>
          <p:cNvSpPr txBox="1"/>
          <p:nvPr/>
        </p:nvSpPr>
        <p:spPr>
          <a:xfrm>
            <a:off x="6781800" y="1371129"/>
            <a:ext cx="190502"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pic>
        <p:nvPicPr>
          <p:cNvPr id="9" name="Picture 8"/>
          <p:cNvPicPr>
            <a:picLocks noChangeAspect="1"/>
          </p:cNvPicPr>
          <p:nvPr/>
        </p:nvPicPr>
        <p:blipFill>
          <a:blip r:embed="rId2"/>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p:cNvSpPr>
            <a:spLocks noChangeArrowheads="1"/>
          </p:cNvSpPr>
          <p:nvPr/>
        </p:nvSpPr>
        <p:spPr bwMode="auto">
          <a:xfrm>
            <a:off x="-35674"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1000" b="1" dirty="0">
                <a:solidFill>
                  <a:schemeClr val="bg1"/>
                </a:solidFill>
              </a:rPr>
              <a:t>same policy for the other operand rt</a:t>
            </a: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p:cNvSpPr>
            <a:spLocks noChangeArrowheads="1"/>
          </p:cNvSpPr>
          <p:nvPr/>
        </p:nvSpPr>
        <p:spPr bwMode="auto">
          <a:xfrm>
            <a:off x="3349980" y="6373812"/>
            <a:ext cx="4477246" cy="39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p:cNvSpPr>
            <a:spLocks noChangeArrowheads="1"/>
          </p:cNvSpPr>
          <p:nvPr/>
        </p:nvSpPr>
        <p:spPr bwMode="auto">
          <a:xfrm>
            <a:off x="-34756"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1000" b="1" dirty="0">
                <a:solidFill>
                  <a:schemeClr val="bg1"/>
                </a:solidFill>
              </a:rPr>
              <a:t>link r to which register that waits for its result</a:t>
            </a: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p:cNvSpPr>
            <a:spLocks noChangeArrowheads="1"/>
          </p:cNvSpPr>
          <p:nvPr/>
        </p:nvSpPr>
        <p:spPr bwMode="auto">
          <a:xfrm>
            <a:off x="3978680" y="3989388"/>
            <a:ext cx="3886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1000" b="1" dirty="0">
                <a:solidFill>
                  <a:schemeClr val="bg1"/>
                </a:solidFill>
              </a:rPr>
              <a:t>load: read data from memory</a:t>
            </a: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3" name="AutoShape 5"/>
          <p:cNvSpPr>
            <a:spLocks noChangeArrowheads="1"/>
          </p:cNvSpPr>
          <p:nvPr/>
        </p:nvSpPr>
        <p:spPr bwMode="auto">
          <a:xfrm>
            <a:off x="1259726" y="6373813"/>
            <a:ext cx="1952154" cy="396000"/>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8" name="Rectangle 4"/>
          <p:cNvSpPr>
            <a:spLocks noChangeArrowheads="1"/>
          </p:cNvSpPr>
          <p:nvPr/>
        </p:nvSpPr>
        <p:spPr bwMode="auto">
          <a:xfrm>
            <a:off x="4412070" y="5181600"/>
            <a:ext cx="1343456"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 b="1" dirty="0">
                <a:solidFill>
                  <a:schemeClr val="bg1"/>
                </a:solidFill>
              </a:rPr>
              <a:t>write result to </a:t>
            </a:r>
            <a:endParaRPr lang="en-US" altLang="zh-CN" sz="200" b="1" dirty="0">
              <a:solidFill>
                <a:schemeClr val="bg1"/>
              </a:solidFill>
            </a:endParaRPr>
          </a:p>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 b="1" dirty="0">
                <a:solidFill>
                  <a:schemeClr val="bg1"/>
                </a:solidFill>
              </a:rPr>
              <a:t>dependent source operands</a:t>
            </a:r>
            <a:endParaRPr lang="en-US" altLang="zh-CN" sz="200" b="1" dirty="0">
              <a:solidFill>
                <a:schemeClr val="bg1"/>
              </a:solidFill>
            </a:endParaRPr>
          </a:p>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 b="1" dirty="0">
                <a:solidFill>
                  <a:srgbClr val="00B0F0"/>
                </a:solidFill>
              </a:rPr>
              <a:t> </a:t>
            </a:r>
            <a:endParaRPr kumimoji="0" lang="en-US" altLang="zh-CN" sz="200" b="1" i="0" u="none" strike="noStrike" kern="1200" cap="none" spc="0" normalizeH="0" baseline="0" noProof="0" dirty="0">
              <a:ln>
                <a:noFill/>
              </a:ln>
              <a:solidFill>
                <a:srgbClr val="00B0F0"/>
              </a:solidFill>
              <a:effectLst/>
              <a:uLnTx/>
              <a:uFillTx/>
            </a:endParaRPr>
          </a:p>
        </p:txBody>
      </p:sp>
      <p:sp>
        <p:nvSpPr>
          <p:cNvPr id="17" name="Rectangle 4"/>
          <p:cNvSpPr>
            <a:spLocks noChangeArrowheads="1"/>
          </p:cNvSpPr>
          <p:nvPr/>
        </p:nvSpPr>
        <p:spPr bwMode="auto">
          <a:xfrm>
            <a:off x="2250326" y="5716800"/>
            <a:ext cx="5674474"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 b="1" dirty="0">
                <a:solidFill>
                  <a:schemeClr val="bg1"/>
                </a:solidFill>
              </a:rPr>
              <a:t>release station/buffer </a:t>
            </a:r>
            <a:endParaRPr lang="en-US" altLang="zh-CN" sz="200" b="1" dirty="0">
              <a:solidFill>
                <a:schemeClr val="bg1"/>
              </a:solidFill>
            </a:endParaRPr>
          </a:p>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 b="1" dirty="0">
                <a:solidFill>
                  <a:schemeClr val="bg1"/>
                </a:solidFill>
              </a:rPr>
              <a:t> </a:t>
            </a:r>
            <a:endParaRPr kumimoji="0" lang="en-US" altLang="zh-CN" sz="200" b="1" i="0" u="none" strike="noStrike" kern="1200" cap="none" spc="0" normalizeH="0" baseline="0" noProof="0" dirty="0">
              <a:ln>
                <a:noFill/>
              </a:ln>
              <a:solidFill>
                <a:schemeClr val="bg1"/>
              </a:solidFill>
              <a:effectLst/>
              <a:uLnTx/>
              <a:uFillTx/>
            </a:endParaRPr>
          </a:p>
        </p:txBody>
      </p:sp>
      <p:sp>
        <p:nvSpPr>
          <p:cNvPr id="19" name="Rectangle 4"/>
          <p:cNvSpPr>
            <a:spLocks noChangeArrowheads="1"/>
          </p:cNvSpPr>
          <p:nvPr/>
        </p:nvSpPr>
        <p:spPr bwMode="auto">
          <a:xfrm>
            <a:off x="-35674" y="5715000"/>
            <a:ext cx="3348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chemeClr val="bg1"/>
                </a:solidFill>
              </a:rPr>
              <a:t>result</a:t>
            </a:r>
            <a:r>
              <a:rPr lang="zh-CN" altLang="en-US" sz="2000" b="1" dirty="0">
                <a:solidFill>
                  <a:schemeClr val="bg1"/>
                </a:solidFill>
              </a:rPr>
              <a:t> </a:t>
            </a:r>
            <a:r>
              <a:rPr lang="en-US" altLang="zh-CN" sz="2000" b="1" dirty="0">
                <a:solidFill>
                  <a:schemeClr val="bg1"/>
                </a:solidFill>
              </a:rPr>
              <a:t>available </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Rectangle 4"/>
          <p:cNvSpPr>
            <a:spLocks noChangeArrowheads="1"/>
          </p:cNvSpPr>
          <p:nvPr/>
        </p:nvSpPr>
        <p:spPr bwMode="auto">
          <a:xfrm>
            <a:off x="-35674" y="5715000"/>
            <a:ext cx="3348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data</a:t>
            </a:r>
            <a:r>
              <a:rPr lang="zh-CN" altLang="en-US" sz="2000" b="1" dirty="0">
                <a:solidFill>
                  <a:srgbClr val="92D050"/>
                </a:solidFill>
              </a:rPr>
              <a:t> </a:t>
            </a:r>
            <a:r>
              <a:rPr lang="en-US" altLang="zh-CN" sz="2000" b="1" dirty="0">
                <a:solidFill>
                  <a:srgbClr val="92D050"/>
                </a:solidFill>
              </a:rPr>
              <a:t>available </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20" name="Rectangle 4"/>
          <p:cNvSpPr>
            <a:spLocks noChangeArrowheads="1"/>
          </p:cNvSpPr>
          <p:nvPr/>
        </p:nvSpPr>
        <p:spPr bwMode="auto">
          <a:xfrm>
            <a:off x="3211880" y="5715000"/>
            <a:ext cx="471292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store: write data to memory </a:t>
            </a:r>
            <a:endParaRPr lang="en-US" altLang="zh-CN" sz="2000" b="1" dirty="0">
              <a:solidFill>
                <a:srgbClr val="00B0F0"/>
              </a:solidFill>
            </a:endParaRPr>
          </a:p>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release station/buffer </a:t>
            </a:r>
            <a:endParaRPr lang="en-US" altLang="zh-CN" sz="2000" b="1" dirty="0">
              <a:solidFill>
                <a:srgbClr val="00B0F0"/>
              </a:solidFill>
            </a:endParaRPr>
          </a:p>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5" name="TextBox 14"/>
          <p:cNvSpPr txBox="1"/>
          <p:nvPr/>
        </p:nvSpPr>
        <p:spPr>
          <a:xfrm>
            <a:off x="6781800" y="1371129"/>
            <a:ext cx="190502"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dirty="0">
                <a:ea typeface="MS PGothic" panose="020B0600070205080204" charset="-128"/>
              </a:rPr>
              <a:t>1-bit Predictor</a:t>
            </a:r>
            <a:endParaRPr lang="en-US" altLang="en-US" dirty="0"/>
          </a:p>
        </p:txBody>
      </p:sp>
      <p:sp>
        <p:nvSpPr>
          <p:cNvPr id="302082" name="Content Placeholder 2"/>
          <p:cNvSpPr>
            <a:spLocks noGrp="1" noChangeArrowheads="1"/>
          </p:cNvSpPr>
          <p:nvPr>
            <p:ph idx="1"/>
          </p:nvPr>
        </p:nvSpPr>
        <p:spPr>
          <a:xfrm>
            <a:off x="457200" y="1600200"/>
            <a:ext cx="8763000" cy="4525963"/>
          </a:xfrm>
        </p:spPr>
        <p:txBody>
          <a:bodyPr/>
          <a:lstStyle/>
          <a:p>
            <a:r>
              <a:rPr lang="en-US" altLang="en-US" dirty="0"/>
              <a:t>Example 1:                                            a loop branch that is taken nine times in a row and then is not taken once;    assume predictor initialized as untaken;</a:t>
            </a:r>
            <a:endParaRPr lang="en-US" altLang="en-US" dirty="0"/>
          </a:p>
          <a:p>
            <a:r>
              <a:rPr lang="en-US" altLang="en-US" dirty="0"/>
              <a:t>prediction accuracy using 1-bit prediction?</a:t>
            </a:r>
            <a:endParaRPr lang="en-US" altLang="en-US" dirty="0">
              <a:solidFill>
                <a:srgbClr val="00B0F0"/>
              </a:solidFill>
            </a:endParaRPr>
          </a:p>
        </p:txBody>
      </p:sp>
      <p:graphicFrame>
        <p:nvGraphicFramePr>
          <p:cNvPr id="3"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update</a:t>
                      </a:r>
                      <a:endParaRPr lang="en-US" sz="2000" dirty="0"/>
                    </a:p>
                  </a:txBody>
                  <a:tcPr/>
                </a:tc>
                <a:tc>
                  <a:txBody>
                    <a:bodyPr/>
                    <a:lstStyle/>
                    <a:p>
                      <a:r>
                        <a:rPr lang="en-US" sz="2000" dirty="0"/>
                        <a:t>1</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endParaRPr lang="en-US" sz="2000" dirty="0"/>
                    </a:p>
                  </a:txBody>
                  <a:tcPr/>
                </a:tc>
                <a:tc>
                  <a:txBody>
                    <a:bodyPr/>
                    <a:lstStyle/>
                    <a:p>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a:t>
            </a:r>
            <a:r>
              <a:rPr lang="en-US" altLang="zh-CN" dirty="0" err="1"/>
              <a:t>tomasulo</a:t>
            </a:r>
            <a:r>
              <a:rPr lang="en-US" altLang="zh-CN" dirty="0"/>
              <a:t> with static?</a:t>
            </a:r>
            <a:endParaRPr lang="en-US" altLang="zh-CN"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Tomasulo &amp; Loop Unrolling</a:t>
            </a:r>
            <a:endParaRPr lang="en-US" dirty="0"/>
          </a:p>
        </p:txBody>
      </p:sp>
      <p:sp>
        <p:nvSpPr>
          <p:cNvPr id="5"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eaLnBrk="1" hangingPunct="1">
              <a:buFontTx/>
              <a:buNone/>
              <a:defRPr/>
            </a:pPr>
            <a:r>
              <a:rPr lang="en-US" altLang="zh-CN" dirty="0"/>
              <a:t>	Loop:</a:t>
            </a:r>
            <a:endParaRPr lang="en-US" altLang="zh-CN" dirty="0"/>
          </a:p>
          <a:p>
            <a:pPr eaLnBrk="1" hangingPunct="1">
              <a:buFontTx/>
              <a:buNone/>
              <a:defRPr/>
            </a:pPr>
            <a:r>
              <a:rPr lang="en-US" altLang="zh-CN" dirty="0"/>
              <a:t>    </a:t>
            </a:r>
            <a:endParaRPr lang="en-US" altLang="zh-CN" dirty="0"/>
          </a:p>
          <a:p>
            <a:pPr eaLnBrk="1" hangingPunct="1">
              <a:buFontTx/>
              <a:buNone/>
              <a:defRPr/>
            </a:pPr>
            <a:endParaRPr lang="en-US" altLang="zh-CN" dirty="0"/>
          </a:p>
          <a:p>
            <a:pPr eaLnBrk="1" hangingPunct="1">
              <a:buFontTx/>
              <a:buNone/>
              <a:defRPr/>
            </a:pPr>
            <a:endParaRPr lang="en-US" altLang="zh-CN" dirty="0"/>
          </a:p>
          <a:p>
            <a:pPr marL="0" indent="0">
              <a:buNone/>
            </a:pPr>
            <a:endParaRPr lang="en-US" dirty="0"/>
          </a:p>
        </p:txBody>
      </p:sp>
      <p:sp>
        <p:nvSpPr>
          <p:cNvPr id="6" name="Content Placeholder 2"/>
          <p:cNvSpPr txBox="1"/>
          <p:nvPr/>
        </p:nvSpPr>
        <p:spPr bwMode="auto">
          <a:xfrm>
            <a:off x="23622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fmul.d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endParaRPr lang="en-US" altLang="zh-CN" kern="0" dirty="0"/>
          </a:p>
          <a:p>
            <a:pPr eaLnBrk="1" hangingPunct="1">
              <a:buFontTx/>
              <a:buNone/>
              <a:defRPr/>
            </a:pPr>
            <a:endParaRPr lang="en-US" altLang="zh-CN" kern="0" dirty="0"/>
          </a:p>
          <a:p>
            <a:pPr marL="0" indent="0">
              <a:buFontTx/>
              <a:buNone/>
            </a:pPr>
            <a:endParaRPr lang="en-US" kern="0" dirty="0"/>
          </a:p>
        </p:txBody>
      </p:sp>
      <p:sp>
        <p:nvSpPr>
          <p:cNvPr id="7" name="Content Placeholder 2"/>
          <p:cNvSpPr txBox="1"/>
          <p:nvPr/>
        </p:nvSpPr>
        <p:spPr bwMode="auto">
          <a:xfrm>
            <a:off x="41148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a:t>
            </a:r>
            <a:endParaRPr lang="en-US" altLang="zh-CN" kern="0" dirty="0"/>
          </a:p>
          <a:p>
            <a:pPr eaLnBrk="1" hangingPunct="1">
              <a:buFontTx/>
              <a:buNone/>
              <a:defRPr/>
            </a:pPr>
            <a:r>
              <a:rPr lang="en-US" altLang="zh-CN" kern="0" dirty="0"/>
              <a:t>f4, f0, f2</a:t>
            </a:r>
            <a:endParaRPr lang="en-US" altLang="zh-CN" kern="0" dirty="0"/>
          </a:p>
          <a:p>
            <a:pPr eaLnBrk="1" hangingPunct="1">
              <a:buFontTx/>
              <a:buNone/>
              <a:defRPr/>
            </a:pPr>
            <a:r>
              <a:rPr lang="en-US" altLang="zh-CN" kern="0" dirty="0"/>
              <a:t>f4, 0(x1) </a:t>
            </a:r>
            <a:endParaRPr lang="en-US" altLang="zh-CN" kern="0" dirty="0"/>
          </a:p>
          <a:p>
            <a:pPr eaLnBrk="1" hangingPunct="1">
              <a:buFontTx/>
              <a:buNone/>
              <a:defRPr/>
            </a:pPr>
            <a:r>
              <a:rPr lang="en-US" altLang="zh-CN" kern="0" dirty="0"/>
              <a:t>x1, x1, -8</a:t>
            </a:r>
            <a:endParaRPr lang="en-US" altLang="zh-CN" kern="0" dirty="0"/>
          </a:p>
          <a:p>
            <a:pPr eaLnBrk="1" hangingPunct="1">
              <a:buFontTx/>
              <a:buNone/>
              <a:defRPr/>
            </a:pPr>
            <a:r>
              <a:rPr lang="en-US" altLang="zh-CN" kern="0" dirty="0"/>
              <a:t>x1, x2,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noChangeArrowheads="1"/>
          </p:cNvSpPr>
          <p:nvPr>
            <p:ph type="title"/>
          </p:nvPr>
        </p:nvSpPr>
        <p:spPr/>
        <p:txBody>
          <a:bodyPr/>
          <a:lstStyle/>
          <a:p>
            <a:r>
              <a:rPr lang="en-US" dirty="0"/>
              <a:t>Tomasulo &amp; Loop Unrolling</a:t>
            </a:r>
            <a:endParaRPr lang="en-US" altLang="en-US" dirty="0"/>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9" name="Picture 8"/>
          <p:cNvPicPr>
            <a:picLocks noChangeAspect="1"/>
          </p:cNvPicPr>
          <p:nvPr/>
        </p:nvPicPr>
        <p:blipFill>
          <a:blip r:embed="rId1"/>
          <a:stretch>
            <a:fillRect/>
          </a:stretch>
        </p:blipFill>
        <p:spPr>
          <a:xfrm>
            <a:off x="0" y="1600201"/>
            <a:ext cx="9144000" cy="2073238"/>
          </a:xfrm>
          <a:prstGeom prst="rect">
            <a:avLst/>
          </a:prstGeom>
        </p:spPr>
      </p:pic>
      <p:sp>
        <p:nvSpPr>
          <p:cNvPr id="24" name="Rectangle 4"/>
          <p:cNvSpPr>
            <a:spLocks noChangeArrowheads="1"/>
          </p:cNvSpPr>
          <p:nvPr/>
        </p:nvSpPr>
        <p:spPr bwMode="auto">
          <a:xfrm>
            <a:off x="-11113" y="903288"/>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 iterations &amp; no </a:t>
            </a:r>
            <a:r>
              <a:rPr lang="en-US" altLang="zh-CN" sz="3600" b="1" dirty="0">
                <a:solidFill>
                  <a:srgbClr val="00B0F0"/>
                </a:solidFill>
              </a:rPr>
              <a:t>complete </a:t>
            </a:r>
            <a:r>
              <a:rPr lang="en-US" altLang="zh-CN" sz="3600" b="1" dirty="0" err="1">
                <a:solidFill>
                  <a:srgbClr val="00B0F0"/>
                </a:solidFill>
              </a:rPr>
              <a:t>instr</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p:cNvPicPr>
            <a:picLocks noChangeAspect="1"/>
          </p:cNvPicPr>
          <p:nvPr/>
        </p:nvPicPr>
        <p:blipFill>
          <a:blip r:embed="rId2"/>
          <a:stretch>
            <a:fillRect/>
          </a:stretch>
        </p:blipFill>
        <p:spPr>
          <a:xfrm>
            <a:off x="-5412" y="3673439"/>
            <a:ext cx="9144000" cy="2574961"/>
          </a:xfrm>
          <a:prstGeom prst="rect">
            <a:avLst/>
          </a:prstGeom>
        </p:spPr>
      </p:pic>
      <p:pic>
        <p:nvPicPr>
          <p:cNvPr id="3" name="Picture 2"/>
          <p:cNvPicPr>
            <a:picLocks noChangeAspect="1"/>
          </p:cNvPicPr>
          <p:nvPr/>
        </p:nvPicPr>
        <p:blipFill>
          <a:blip r:embed="rId3"/>
          <a:stretch>
            <a:fillRect/>
          </a:stretch>
        </p:blipFill>
        <p:spPr>
          <a:xfrm>
            <a:off x="-8263" y="6248400"/>
            <a:ext cx="9144000" cy="609600"/>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a:t>
            </a:r>
            <a:r>
              <a:rPr lang="en-US" altLang="zh-CN" dirty="0" err="1"/>
              <a:t>tomasulo</a:t>
            </a:r>
            <a:r>
              <a:rPr lang="en-US" altLang="zh-CN" dirty="0"/>
              <a:t> with static?</a:t>
            </a:r>
            <a:endParaRPr lang="en-US" altLang="zh-CN" dirty="0"/>
          </a:p>
        </p:txBody>
      </p:sp>
      <p:sp>
        <p:nvSpPr>
          <p:cNvPr id="3" name="Content Placeholder 2"/>
          <p:cNvSpPr txBox="1"/>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remember branch prediction?</a:t>
            </a:r>
            <a:endParaRPr lang="en-US" altLang="zh-CN" kern="0" dirty="0">
              <a:solidFill>
                <a:srgbClr val="00B0F0"/>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p:cNvSpPr>
            <a:spLocks noGrp="1" noChangeArrowheads="1"/>
          </p:cNvSpPr>
          <p:nvPr>
            <p:ph type="title"/>
          </p:nvPr>
        </p:nvSpPr>
        <p:spPr/>
        <p:txBody>
          <a:bodyPr/>
          <a:lstStyle/>
          <a:p>
            <a:pPr eaLnBrk="1" hangingPunct="1"/>
            <a:r>
              <a:rPr lang="en-US" altLang="zh-CN" dirty="0"/>
              <a:t>Branch Prediction</a:t>
            </a:r>
            <a:endParaRPr lang="en-US" altLang="zh-CN" dirty="0"/>
          </a:p>
        </p:txBody>
      </p:sp>
      <p:sp>
        <p:nvSpPr>
          <p:cNvPr id="110595" name="Rectangle 3"/>
          <p:cNvSpPr>
            <a:spLocks noGrp="1" noChangeArrowheads="1"/>
          </p:cNvSpPr>
          <p:nvPr>
            <p:ph type="body" idx="1"/>
          </p:nvPr>
        </p:nvSpPr>
        <p:spPr>
          <a:xfrm>
            <a:off x="457200" y="1600200"/>
            <a:ext cx="8686800" cy="5105400"/>
          </a:xfrm>
        </p:spPr>
        <p:txBody>
          <a:bodyPr/>
          <a:lstStyle/>
          <a:p>
            <a:pPr eaLnBrk="1" hangingPunct="1">
              <a:defRPr/>
            </a:pPr>
            <a:r>
              <a:rPr lang="en-US" altLang="zh-CN" b="1" dirty="0"/>
              <a:t>Example</a:t>
            </a:r>
            <a:endParaRPr lang="en-US" altLang="zh-CN" b="1" dirty="0"/>
          </a:p>
          <a:p>
            <a:pPr eaLnBrk="1" hangingPunct="1">
              <a:buFontTx/>
              <a:buNone/>
              <a:defRPr/>
            </a:pPr>
            <a:r>
              <a:rPr lang="en-US" altLang="zh-CN" b="1" dirty="0"/>
              <a:t>	</a:t>
            </a:r>
            <a:r>
              <a:rPr lang="en-US" altLang="zh-CN" dirty="0"/>
              <a:t>20-stage pipeline</a:t>
            </a:r>
            <a:endParaRPr lang="en-US" altLang="zh-CN" dirty="0"/>
          </a:p>
          <a:p>
            <a:pPr eaLnBrk="1" hangingPunct="1">
              <a:buFontTx/>
              <a:buNone/>
              <a:defRPr/>
            </a:pPr>
            <a:r>
              <a:rPr lang="en-US" altLang="zh-CN" dirty="0"/>
              <a:t>	1 out of 5 instructions is a branch</a:t>
            </a:r>
            <a:endParaRPr lang="en-US" altLang="zh-CN" dirty="0"/>
          </a:p>
          <a:p>
            <a:pPr eaLnBrk="1" hangingPunct="1">
              <a:buFontTx/>
              <a:buNone/>
              <a:defRPr/>
            </a:pPr>
            <a:r>
              <a:rPr lang="en-US" altLang="zh-CN" dirty="0"/>
              <a:t>	5-instruction block ends with a branch</a:t>
            </a:r>
            <a:endParaRPr lang="en-US" altLang="zh-CN" dirty="0"/>
          </a:p>
          <a:p>
            <a:pPr eaLnBrk="1" hangingPunct="1">
              <a:defRPr/>
            </a:pPr>
            <a:r>
              <a:rPr lang="en-US" altLang="zh-CN" dirty="0"/>
              <a:t>How long to fetch 500 instructions given various prediction accuracy?</a:t>
            </a:r>
            <a:endParaRPr lang="en-US" altLang="zh-CN" dirty="0"/>
          </a:p>
          <a:p>
            <a:pPr eaLnBrk="1" hangingPunct="1">
              <a:buFontTx/>
              <a:buNone/>
              <a:defRPr/>
            </a:pPr>
            <a:r>
              <a:rPr lang="en-US" altLang="zh-CN" b="1" dirty="0"/>
              <a:t>	</a:t>
            </a:r>
            <a:r>
              <a:rPr lang="en-US" altLang="zh-CN" dirty="0"/>
              <a:t>100%: 1 </a:t>
            </a:r>
            <a:r>
              <a:rPr lang="en-US" altLang="zh-CN" dirty="0" err="1"/>
              <a:t>instr</a:t>
            </a:r>
            <a:r>
              <a:rPr lang="en-US" altLang="zh-CN" dirty="0"/>
              <a:t> per CC </a:t>
            </a:r>
            <a:r>
              <a:rPr lang="en-US" altLang="zh-CN" dirty="0">
                <a:sym typeface="Wingdings" panose="05000000000000000000" pitchFamily="2" charset="2"/>
              </a:rPr>
              <a:t> 500 CC</a:t>
            </a:r>
            <a:endParaRPr lang="en-US" altLang="zh-CN" dirty="0"/>
          </a:p>
          <a:p>
            <a:pPr eaLnBrk="1" hangingPunct="1">
              <a:buFontTx/>
              <a:buNone/>
              <a:defRPr/>
            </a:pPr>
            <a:r>
              <a:rPr lang="en-US" altLang="zh-CN" dirty="0"/>
              <a:t>	99%: 500 + 20 x 1 = 520 CC</a:t>
            </a:r>
            <a:endParaRPr lang="en-US" altLang="zh-CN" dirty="0"/>
          </a:p>
          <a:p>
            <a:pPr eaLnBrk="1" hangingPunct="1">
              <a:buFontTx/>
              <a:buNone/>
              <a:defRPr/>
            </a:pPr>
            <a:r>
              <a:rPr lang="en-US" altLang="zh-CN" dirty="0"/>
              <a:t>	90%: 500 + 20 x 10 = 700 CC</a:t>
            </a:r>
            <a:endParaRPr lang="en-US" altLang="zh-CN"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a:t>
            </a:r>
            <a:r>
              <a:rPr lang="en-US" altLang="zh-CN" dirty="0" err="1"/>
              <a:t>tomasulo</a:t>
            </a:r>
            <a:r>
              <a:rPr lang="en-US" altLang="zh-CN" dirty="0"/>
              <a:t> with static?</a:t>
            </a:r>
            <a:endParaRPr lang="en-US" altLang="zh-CN" dirty="0"/>
          </a:p>
        </p:txBody>
      </p:sp>
      <p:sp>
        <p:nvSpPr>
          <p:cNvPr id="3" name="Content Placeholder 2"/>
          <p:cNvSpPr txBox="1"/>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remember branch prediction:</a:t>
            </a:r>
            <a:endParaRPr lang="en-US" altLang="zh-CN" kern="0" dirty="0">
              <a:solidFill>
                <a:srgbClr val="00B0F0"/>
              </a:solidFill>
            </a:endParaRPr>
          </a:p>
          <a:p>
            <a:pPr eaLnBrk="1" hangingPunct="1">
              <a:buFontTx/>
              <a:buNone/>
              <a:defRPr/>
            </a:pPr>
            <a:r>
              <a:rPr lang="en-US" altLang="zh-CN" kern="0" dirty="0">
                <a:solidFill>
                  <a:srgbClr val="00B0F0"/>
                </a:solidFill>
              </a:rPr>
              <a:t>while resolving branch, </a:t>
            </a:r>
            <a:r>
              <a:rPr lang="en-US" altLang="zh-CN" kern="0" dirty="0" err="1">
                <a:solidFill>
                  <a:srgbClr val="00B0F0"/>
                </a:solidFill>
              </a:rPr>
              <a:t>fetch&amp;issue</a:t>
            </a:r>
            <a:r>
              <a:rPr lang="en-US" altLang="zh-CN" kern="0" dirty="0">
                <a:solidFill>
                  <a:srgbClr val="00B0F0"/>
                </a:solidFill>
              </a:rPr>
              <a:t> </a:t>
            </a:r>
            <a:r>
              <a:rPr lang="en-US" altLang="zh-CN" kern="0" dirty="0" err="1">
                <a:solidFill>
                  <a:srgbClr val="00B0F0"/>
                </a:solidFill>
              </a:rPr>
              <a:t>instr</a:t>
            </a:r>
            <a:endParaRPr lang="en-US" altLang="zh-CN" kern="0" dirty="0">
              <a:solidFill>
                <a:srgbClr val="00B0F0"/>
              </a:solidFill>
            </a:endParaRPr>
          </a:p>
          <a:p>
            <a:pPr eaLnBrk="1" hangingPunct="1">
              <a:buFontTx/>
              <a:buNone/>
              <a:defRPr/>
            </a:pPr>
            <a:r>
              <a:rPr lang="en-US" altLang="zh-CN" kern="0" dirty="0">
                <a:solidFill>
                  <a:srgbClr val="00B0F0"/>
                </a:solidFill>
              </a:rPr>
              <a:t>if correct prediction, continue execution</a:t>
            </a:r>
            <a:endParaRPr lang="en-US" altLang="zh-CN" kern="0" dirty="0">
              <a:solidFill>
                <a:srgbClr val="00B0F0"/>
              </a:solidFill>
            </a:endParaRPr>
          </a:p>
          <a:p>
            <a:pPr eaLnBrk="1" hangingPunct="1">
              <a:buFontTx/>
              <a:buNone/>
              <a:defRPr/>
            </a:pPr>
            <a:r>
              <a:rPr lang="en-US" altLang="zh-CN" kern="0" dirty="0">
                <a:solidFill>
                  <a:srgbClr val="00B0F0"/>
                </a:solidFill>
              </a:rPr>
              <a:t>if misprediction, re-fetch instructions</a:t>
            </a:r>
            <a:endParaRPr lang="en-US" altLang="zh-CN" kern="0" dirty="0">
              <a:solidFill>
                <a:srgbClr val="00B0F0"/>
              </a:solidFil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a:t>
            </a:r>
            <a:r>
              <a:rPr lang="en-US" altLang="zh-CN" dirty="0" err="1"/>
              <a:t>tomasulo</a:t>
            </a:r>
            <a:r>
              <a:rPr lang="en-US" altLang="zh-CN" dirty="0"/>
              <a:t> with static?</a:t>
            </a:r>
            <a:endParaRPr lang="en-US" altLang="zh-CN" dirty="0"/>
          </a:p>
        </p:txBody>
      </p:sp>
      <p:sp>
        <p:nvSpPr>
          <p:cNvPr id="3" name="Content Placeholder 2"/>
          <p:cNvSpPr txBox="1"/>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endParaRPr lang="en-US" altLang="zh-CN" kern="0" dirty="0">
              <a:solidFill>
                <a:schemeClr val="bg1"/>
              </a:solidFill>
            </a:endParaRPr>
          </a:p>
          <a:p>
            <a:pPr eaLnBrk="1" hangingPunct="1">
              <a:buFontTx/>
              <a:buNone/>
              <a:defRPr/>
            </a:pPr>
            <a:r>
              <a:rPr lang="en-US" altLang="zh-CN" b="1" kern="0" dirty="0">
                <a:solidFill>
                  <a:srgbClr val="00B0F0"/>
                </a:solidFill>
              </a:rPr>
              <a:t>if correct prediction,</a:t>
            </a:r>
            <a:r>
              <a:rPr lang="en-US" altLang="zh-CN" sz="1600" b="1" kern="0" dirty="0">
                <a:solidFill>
                  <a:srgbClr val="00B0F0"/>
                </a:solidFill>
              </a:rPr>
              <a:t> </a:t>
            </a:r>
            <a:r>
              <a:rPr lang="en-US" altLang="zh-CN" b="1" kern="0" dirty="0">
                <a:solidFill>
                  <a:srgbClr val="00B0F0"/>
                </a:solidFill>
              </a:rPr>
              <a:t>continue execution</a:t>
            </a:r>
            <a:endParaRPr lang="en-US" altLang="zh-CN" b="1" kern="0" dirty="0">
              <a:solidFill>
                <a:srgbClr val="00B0F0"/>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p:nvPr/>
        </p:nvSpPr>
        <p:spPr bwMode="auto">
          <a:xfrm>
            <a:off x="0" y="13716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r>
              <a:rPr lang="en-US" altLang="zh-CN" kern="0" dirty="0">
                <a:solidFill>
                  <a:schemeClr val="bg1"/>
                </a:solidFill>
              </a:rPr>
              <a:t> </a:t>
            </a:r>
            <a:endParaRPr lang="en-US" altLang="zh-CN" kern="0" dirty="0">
              <a:solidFill>
                <a:schemeClr val="bg1"/>
              </a:solidFill>
            </a:endParaRPr>
          </a:p>
          <a:p>
            <a:pPr eaLnBrk="1" hangingPunct="1">
              <a:buFontTx/>
              <a:buNone/>
              <a:defRPr/>
            </a:pPr>
            <a:r>
              <a:rPr lang="en-US" altLang="zh-CN" b="1" kern="0" dirty="0">
                <a:solidFill>
                  <a:schemeClr val="bg1"/>
                </a:solidFill>
              </a:rPr>
              <a:t>if correct prediction,</a:t>
            </a:r>
            <a:r>
              <a:rPr lang="en-US" altLang="zh-CN" sz="1600" b="1" kern="0" dirty="0">
                <a:solidFill>
                  <a:schemeClr val="bg1"/>
                </a:solidFill>
              </a:rPr>
              <a:t> </a:t>
            </a:r>
            <a:r>
              <a:rPr lang="en-US" altLang="zh-CN" b="1" kern="0" dirty="0">
                <a:solidFill>
                  <a:schemeClr val="bg1"/>
                </a:solidFill>
              </a:rPr>
              <a:t>continue execution</a:t>
            </a:r>
            <a:endParaRPr lang="en-US" altLang="zh-CN" b="1" kern="0" dirty="0">
              <a:solidFill>
                <a:schemeClr val="bg1"/>
              </a:solidFill>
            </a:endParaRPr>
          </a:p>
        </p:txBody>
      </p:sp>
      <p:sp>
        <p:nvSpPr>
          <p:cNvPr id="2052" name="Rectangle 2"/>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exec</a:t>
            </a:r>
            <a:r>
              <a:rPr lang="en-US" altLang="zh-CN" sz="2400" dirty="0"/>
              <a:t> </a:t>
            </a:r>
            <a:r>
              <a:rPr lang="en-US" altLang="zh-CN" dirty="0"/>
              <a:t>before</a:t>
            </a:r>
            <a:r>
              <a:rPr lang="en-US" altLang="zh-CN" sz="2400" dirty="0"/>
              <a:t> </a:t>
            </a:r>
            <a:r>
              <a:rPr lang="en-US" altLang="zh-CN" dirty="0"/>
              <a:t>resolved? </a:t>
            </a:r>
            <a:endParaRPr lang="en-US" altLang="zh-C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p:nvPr/>
        </p:nvSpPr>
        <p:spPr bwMode="auto">
          <a:xfrm>
            <a:off x="0" y="13716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r>
              <a:rPr lang="en-US" altLang="zh-CN" kern="0" dirty="0">
                <a:solidFill>
                  <a:schemeClr val="bg1"/>
                </a:solidFill>
              </a:rPr>
              <a:t> </a:t>
            </a:r>
            <a:endParaRPr lang="en-US" altLang="zh-CN" kern="0" dirty="0">
              <a:solidFill>
                <a:schemeClr val="bg1"/>
              </a:solidFill>
            </a:endParaRPr>
          </a:p>
          <a:p>
            <a:pPr eaLnBrk="1" hangingPunct="1">
              <a:buFontTx/>
              <a:buNone/>
              <a:defRPr/>
            </a:pPr>
            <a:r>
              <a:rPr lang="en-US" altLang="zh-CN" b="1" kern="0" dirty="0">
                <a:solidFill>
                  <a:schemeClr val="bg1"/>
                </a:solidFill>
              </a:rPr>
              <a:t>if correct prediction,</a:t>
            </a:r>
            <a:r>
              <a:rPr lang="en-US" altLang="zh-CN" sz="1600" b="1" kern="0" dirty="0">
                <a:solidFill>
                  <a:schemeClr val="bg1"/>
                </a:solidFill>
              </a:rPr>
              <a:t> </a:t>
            </a:r>
            <a:r>
              <a:rPr lang="en-US" altLang="zh-CN" b="1" kern="0" dirty="0">
                <a:solidFill>
                  <a:schemeClr val="bg1"/>
                </a:solidFill>
              </a:rPr>
              <a:t>continue execution</a:t>
            </a:r>
            <a:endParaRPr lang="en-US" altLang="zh-CN" b="1" kern="0" dirty="0">
              <a:solidFill>
                <a:schemeClr val="bg1"/>
              </a:solidFill>
            </a:endParaRPr>
          </a:p>
        </p:txBody>
      </p:sp>
      <p:sp>
        <p:nvSpPr>
          <p:cNvPr id="2052" name="Rectangle 2"/>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exec</a:t>
            </a:r>
            <a:r>
              <a:rPr lang="en-US" altLang="zh-CN" sz="2400" dirty="0"/>
              <a:t> </a:t>
            </a:r>
            <a:r>
              <a:rPr lang="en-US" altLang="zh-CN" dirty="0"/>
              <a:t>before</a:t>
            </a:r>
            <a:r>
              <a:rPr lang="en-US" altLang="zh-CN" sz="2400" dirty="0"/>
              <a:t> </a:t>
            </a:r>
            <a:r>
              <a:rPr lang="en-US" altLang="zh-CN" dirty="0"/>
              <a:t>resolved? </a:t>
            </a:r>
            <a:endParaRPr lang="en-US" altLang="zh-CN" dirty="0"/>
          </a:p>
        </p:txBody>
      </p:sp>
      <p:sp>
        <p:nvSpPr>
          <p:cNvPr id="4" name="Content Placeholder 2"/>
          <p:cNvSpPr txBox="1"/>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speculate on branch outcome</a:t>
            </a:r>
            <a:endParaRPr lang="en-US" altLang="zh-CN" kern="0" dirty="0">
              <a:solidFill>
                <a:srgbClr val="00B0F0"/>
              </a:solidFill>
            </a:endParaRPr>
          </a:p>
          <a:p>
            <a:pPr eaLnBrk="1" hangingPunct="1">
              <a:buFontTx/>
              <a:buNone/>
              <a:defRPr/>
            </a:pPr>
            <a:r>
              <a:rPr lang="en-US" altLang="zh-CN" kern="0" dirty="0">
                <a:solidFill>
                  <a:srgbClr val="00B0F0"/>
                </a:solidFill>
              </a:rPr>
              <a:t>execute program as if guesses are correct</a:t>
            </a:r>
            <a:endParaRPr lang="en-US" altLang="zh-CN"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p:nvPr/>
        </p:nvSpPr>
        <p:spPr bwMode="auto">
          <a:xfrm>
            <a:off x="0" y="13716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r>
              <a:rPr lang="en-US" altLang="zh-CN" kern="0" dirty="0">
                <a:solidFill>
                  <a:schemeClr val="bg1"/>
                </a:solidFill>
              </a:rPr>
              <a:t> </a:t>
            </a:r>
            <a:endParaRPr lang="en-US" altLang="zh-CN" kern="0" dirty="0">
              <a:solidFill>
                <a:schemeClr val="bg1"/>
              </a:solidFill>
            </a:endParaRPr>
          </a:p>
          <a:p>
            <a:pPr eaLnBrk="1" hangingPunct="1">
              <a:buFontTx/>
              <a:buNone/>
              <a:defRPr/>
            </a:pPr>
            <a:r>
              <a:rPr lang="en-US" altLang="zh-CN" b="1" kern="0" dirty="0">
                <a:solidFill>
                  <a:schemeClr val="bg1"/>
                </a:solidFill>
              </a:rPr>
              <a:t>if correct prediction,</a:t>
            </a:r>
            <a:r>
              <a:rPr lang="en-US" altLang="zh-CN" sz="1600" b="1" kern="0" dirty="0">
                <a:solidFill>
                  <a:schemeClr val="bg1"/>
                </a:solidFill>
              </a:rPr>
              <a:t> </a:t>
            </a:r>
            <a:r>
              <a:rPr lang="en-US" altLang="zh-CN" b="1" kern="0" dirty="0">
                <a:solidFill>
                  <a:schemeClr val="bg1"/>
                </a:solidFill>
              </a:rPr>
              <a:t>continue execution</a:t>
            </a:r>
            <a:endParaRPr lang="en-US" altLang="zh-CN" b="1" kern="0" dirty="0">
              <a:solidFill>
                <a:schemeClr val="bg1"/>
              </a:solidFill>
            </a:endParaRPr>
          </a:p>
        </p:txBody>
      </p:sp>
      <p:sp>
        <p:nvSpPr>
          <p:cNvPr id="2052" name="Rectangle 2"/>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exec</a:t>
            </a:r>
            <a:r>
              <a:rPr lang="en-US" altLang="zh-CN" sz="2400" dirty="0"/>
              <a:t> </a:t>
            </a:r>
            <a:r>
              <a:rPr lang="en-US" altLang="zh-CN" dirty="0"/>
              <a:t>before</a:t>
            </a:r>
            <a:r>
              <a:rPr lang="en-US" altLang="zh-CN" sz="2400" dirty="0"/>
              <a:t> </a:t>
            </a:r>
            <a:r>
              <a:rPr lang="en-US" altLang="zh-CN" dirty="0"/>
              <a:t>resolved? </a:t>
            </a:r>
            <a:endParaRPr lang="en-US" altLang="zh-CN" dirty="0"/>
          </a:p>
        </p:txBody>
      </p:sp>
      <p:sp>
        <p:nvSpPr>
          <p:cNvPr id="4" name="Content Placeholder 2"/>
          <p:cNvSpPr txBox="1"/>
          <p:nvPr/>
        </p:nvSpPr>
        <p:spPr bwMode="auto">
          <a:xfrm>
            <a:off x="0" y="31985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fetch, issue, and execute instructions as if    </a:t>
            </a:r>
            <a:endParaRPr lang="en-US" altLang="zh-CN" kern="0" dirty="0">
              <a:solidFill>
                <a:srgbClr val="00B0F0"/>
              </a:solidFill>
            </a:endParaRPr>
          </a:p>
          <a:p>
            <a:pPr eaLnBrk="1" hangingPunct="1">
              <a:buFontTx/>
              <a:buNone/>
              <a:defRPr/>
            </a:pPr>
            <a:r>
              <a:rPr lang="en-US" altLang="zh-CN" kern="0" dirty="0">
                <a:solidFill>
                  <a:srgbClr val="00B0F0"/>
                </a:solidFill>
              </a:rPr>
              <a:t>branch predictions are always correct;</a:t>
            </a:r>
            <a:endParaRPr lang="en-US" altLang="zh-CN" kern="0" dirty="0">
              <a:solidFill>
                <a:srgbClr val="00B0F0"/>
              </a:solidFill>
            </a:endParaRPr>
          </a:p>
          <a:p>
            <a:pPr eaLnBrk="1" hangingPunct="1">
              <a:buFontTx/>
              <a:buNone/>
              <a:defRPr/>
            </a:pPr>
            <a:r>
              <a:rPr lang="en-US" altLang="zh-CN" kern="0" dirty="0">
                <a:solidFill>
                  <a:srgbClr val="00B0F0"/>
                </a:solidFill>
              </a:rPr>
              <a:t>commit results till prediction is determined;  </a:t>
            </a:r>
            <a:endParaRPr lang="en-US" altLang="zh-CN" kern="0" dirty="0">
              <a:solidFill>
                <a:srgbClr val="00B0F0"/>
              </a:solidFill>
            </a:endParaRPr>
          </a:p>
          <a:p>
            <a:pPr eaLnBrk="1" hangingPunct="1">
              <a:buFontTx/>
              <a:buNone/>
              <a:defRPr/>
            </a:pPr>
            <a:r>
              <a:rPr lang="en-US" altLang="zh-CN" kern="0" dirty="0">
                <a:solidFill>
                  <a:srgbClr val="00B0F0"/>
                </a:solidFill>
              </a:rPr>
              <a:t>undo effects by misprediction;</a:t>
            </a:r>
            <a:endParaRPr lang="en-US" altLang="zh-CN"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Dynamic?</a:t>
            </a: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dirty="0">
                <a:ea typeface="MS PGothic" panose="020B0600070205080204" charset="-128"/>
              </a:rPr>
              <a:t>1-bit Predictor</a:t>
            </a:r>
            <a:endParaRPr lang="en-US" altLang="en-US" dirty="0"/>
          </a:p>
        </p:txBody>
      </p:sp>
      <p:sp>
        <p:nvSpPr>
          <p:cNvPr id="302082" name="Content Placeholder 2"/>
          <p:cNvSpPr>
            <a:spLocks noGrp="1" noChangeArrowheads="1"/>
          </p:cNvSpPr>
          <p:nvPr>
            <p:ph idx="1"/>
          </p:nvPr>
        </p:nvSpPr>
        <p:spPr>
          <a:xfrm>
            <a:off x="457200" y="1600200"/>
            <a:ext cx="8763000" cy="4525963"/>
          </a:xfrm>
        </p:spPr>
        <p:txBody>
          <a:bodyPr/>
          <a:lstStyle/>
          <a:p>
            <a:r>
              <a:rPr lang="en-US" altLang="en-US" dirty="0"/>
              <a:t>Example 1:                                            a loop branch that is taken nine times in a row and then is not taken once;    assume predictor initialized as untaken;</a:t>
            </a:r>
            <a:endParaRPr lang="en-US" altLang="en-US" dirty="0"/>
          </a:p>
          <a:p>
            <a:r>
              <a:rPr lang="en-US" altLang="en-US" dirty="0"/>
              <a:t>prediction accuracy using 1-bit prediction?</a:t>
            </a:r>
            <a:endParaRPr lang="en-US" altLang="en-US" dirty="0">
              <a:solidFill>
                <a:srgbClr val="00B0F0"/>
              </a:solidFill>
            </a:endParaRPr>
          </a:p>
        </p:txBody>
      </p:sp>
      <p:graphicFrame>
        <p:nvGraphicFramePr>
          <p:cNvPr id="3"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update</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endParaRPr lang="en-US" sz="2000" dirty="0"/>
                    </a:p>
                  </a:txBody>
                  <a:tcPr/>
                </a:tc>
                <a:tc>
                  <a:txBody>
                    <a:bodyPr/>
                    <a:lstStyle/>
                    <a:p>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a:t>ardware Speculation</a:t>
            </a:r>
            <a:endParaRPr lang="en-US" dirty="0"/>
          </a:p>
        </p:txBody>
      </p:sp>
      <p:sp>
        <p:nvSpPr>
          <p:cNvPr id="3" name="Content Placeholder 2"/>
          <p:cNvSpPr>
            <a:spLocks noGrp="1"/>
          </p:cNvSpPr>
          <p:nvPr>
            <p:ph idx="1"/>
          </p:nvPr>
        </p:nvSpPr>
        <p:spPr>
          <a:xfrm>
            <a:off x="457200" y="1600200"/>
            <a:ext cx="8839200" cy="4525963"/>
          </a:xfrm>
        </p:spPr>
        <p:txBody>
          <a:bodyPr/>
          <a:lstStyle/>
          <a:p>
            <a:r>
              <a:rPr lang="en-US" dirty="0">
                <a:solidFill>
                  <a:srgbClr val="00B0F0"/>
                </a:solidFill>
              </a:rPr>
              <a:t>o</a:t>
            </a:r>
            <a:r>
              <a:rPr lang="en-US" dirty="0">
                <a:solidFill>
                  <a:srgbClr val="00B0F0"/>
                </a:solidFill>
              </a:rPr>
              <a:t>ut-of-order execution&amp;in-order commit</a:t>
            </a:r>
            <a:endParaRPr lang="en-US" dirty="0">
              <a:solidFill>
                <a:srgbClr val="00B0F0"/>
              </a:solidFill>
            </a:endParaRPr>
          </a:p>
          <a:p>
            <a:r>
              <a:rPr lang="en-US" dirty="0">
                <a:solidFill>
                  <a:srgbClr val="00B0F0"/>
                </a:solidFill>
              </a:rPr>
              <a:t>Instruction Commit                               </a:t>
            </a:r>
            <a:r>
              <a:rPr lang="en-US" dirty="0">
                <a:solidFill>
                  <a:schemeClr val="tx2"/>
                </a:solidFill>
              </a:rPr>
              <a:t>allow an instruction to update register file or memory until the instruction is no longer speculative</a:t>
            </a:r>
            <a:endParaRPr lang="en-US" dirty="0">
              <a:solidFill>
                <a:schemeClr val="tx2"/>
              </a:solidFill>
            </a:endParaRPr>
          </a:p>
          <a:p>
            <a:r>
              <a:rPr lang="en-US" dirty="0">
                <a:solidFill>
                  <a:srgbClr val="00B0F0"/>
                </a:solidFill>
              </a:rPr>
              <a:t>Reorder Buffer (ROB)                           </a:t>
            </a:r>
            <a:r>
              <a:rPr lang="en-US" dirty="0"/>
              <a:t>additional set of hardware buffers to hold the results of instructions that have finished execution but have not committed</a:t>
            </a:r>
            <a:endParaRPr lang="en-US"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a:t>ardware Speculation</a:t>
            </a:r>
            <a:endParaRPr lang="en-US" dirty="0"/>
          </a:p>
        </p:txBody>
      </p:sp>
      <p:sp>
        <p:nvSpPr>
          <p:cNvPr id="3" name="Content Placeholder 2"/>
          <p:cNvSpPr>
            <a:spLocks noGrp="1"/>
          </p:cNvSpPr>
          <p:nvPr>
            <p:ph idx="1"/>
          </p:nvPr>
        </p:nvSpPr>
        <p:spPr>
          <a:xfrm>
            <a:off x="457200" y="1600200"/>
            <a:ext cx="8839200" cy="4525963"/>
          </a:xfrm>
        </p:spPr>
        <p:txBody>
          <a:bodyPr/>
          <a:lstStyle/>
          <a:p>
            <a:r>
              <a:rPr lang="en-US" dirty="0">
                <a:solidFill>
                  <a:srgbClr val="00B0F0"/>
                </a:solidFill>
              </a:rPr>
              <a:t>o</a:t>
            </a:r>
            <a:r>
              <a:rPr lang="en-US" dirty="0">
                <a:solidFill>
                  <a:srgbClr val="00B0F0"/>
                </a:solidFill>
              </a:rPr>
              <a:t>ut-of-order execution&amp;in-order commit</a:t>
            </a:r>
            <a:endParaRPr lang="en-US" dirty="0">
              <a:solidFill>
                <a:srgbClr val="00B0F0"/>
              </a:solidFill>
            </a:endParaRPr>
          </a:p>
          <a:p>
            <a:r>
              <a:rPr lang="en-US" dirty="0">
                <a:solidFill>
                  <a:srgbClr val="00B0F0"/>
                </a:solidFill>
              </a:rPr>
              <a:t>Instruction Commit                               </a:t>
            </a:r>
            <a:r>
              <a:rPr lang="en-US" dirty="0">
                <a:solidFill>
                  <a:schemeClr val="tx2"/>
                </a:solidFill>
              </a:rPr>
              <a:t>allow an instruction to update register file or memory until the instruction is no longer speculative</a:t>
            </a:r>
            <a:endParaRPr lang="en-US" dirty="0">
              <a:solidFill>
                <a:schemeClr val="tx2"/>
              </a:solidFill>
            </a:endParaRPr>
          </a:p>
          <a:p>
            <a:r>
              <a:rPr lang="en-US" dirty="0">
                <a:solidFill>
                  <a:srgbClr val="00B0F0"/>
                </a:solidFill>
              </a:rPr>
              <a:t>Reorder Buffer (ROB)                           similar to stations/buffers in Tomasulo, act as a source of operands for instr;   results updated to registers/memory until instruction commits;</a:t>
            </a:r>
            <a:endParaRPr lang="en-US" dirty="0">
              <a:solidFill>
                <a:srgbClr val="00B0F0"/>
              </a:solidFill>
            </a:endParaRPr>
          </a:p>
        </p:txBody>
      </p:sp>
      <p:sp>
        <p:nvSpPr>
          <p:cNvPr id="4" name="Content Placeholder 2"/>
          <p:cNvSpPr txBox="1"/>
          <p:nvPr/>
        </p:nvSpPr>
        <p:spPr bwMode="auto">
          <a:xfrm>
            <a:off x="799200" y="4233600"/>
            <a:ext cx="49530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00B0F0"/>
                </a:solidFill>
              </a:rPr>
              <a:t>Reorder Buffer (ROB)</a:t>
            </a:r>
            <a:endParaRPr lang="en-US" kern="0" dirty="0">
              <a:solidFill>
                <a:srgbClr val="00B0F0"/>
              </a:solidFil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616521" cy="6858000"/>
          </a:xfrm>
          <a:prstGeom prst="rect">
            <a:avLst/>
          </a:prstGeom>
        </p:spPr>
      </p:pic>
      <p:sp>
        <p:nvSpPr>
          <p:cNvPr id="2" name="Title 1"/>
          <p:cNvSpPr>
            <a:spLocks noGrp="1"/>
          </p:cNvSpPr>
          <p:nvPr>
            <p:ph type="title"/>
          </p:nvPr>
        </p:nvSpPr>
        <p:spPr>
          <a:xfrm>
            <a:off x="2527478" y="5029200"/>
            <a:ext cx="6616521" cy="1143000"/>
          </a:xfrm>
        </p:spPr>
        <p:txBody>
          <a:bodyPr/>
          <a:lstStyle/>
          <a:p>
            <a:pPr algn="r"/>
            <a:r>
              <a:rPr lang="en-US" dirty="0">
                <a:solidFill>
                  <a:srgbClr val="00B0F0"/>
                </a:solidFill>
              </a:rPr>
              <a:t>Hardware Speculation</a:t>
            </a:r>
            <a:endParaRPr lang="en-US" dirty="0">
              <a:solidFill>
                <a:srgbClr val="00B0F0"/>
              </a:solidFill>
            </a:endParaRPr>
          </a:p>
        </p:txBody>
      </p:sp>
      <p:sp>
        <p:nvSpPr>
          <p:cNvPr id="6" name="Content Placeholder 2"/>
          <p:cNvSpPr txBox="1"/>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92D050"/>
                </a:solidFill>
              </a:rPr>
              <a:t>Reorder Buffer (ROB)</a:t>
            </a:r>
            <a:endParaRPr lang="en-US" kern="0" dirty="0">
              <a:solidFill>
                <a:srgbClr val="92D05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616521" cy="6858000"/>
          </a:xfrm>
          <a:prstGeom prst="rect">
            <a:avLst/>
          </a:prstGeom>
        </p:spPr>
      </p:pic>
      <p:sp>
        <p:nvSpPr>
          <p:cNvPr id="2" name="Title 1"/>
          <p:cNvSpPr>
            <a:spLocks noGrp="1"/>
          </p:cNvSpPr>
          <p:nvPr>
            <p:ph type="title"/>
          </p:nvPr>
        </p:nvSpPr>
        <p:spPr>
          <a:xfrm>
            <a:off x="2527478" y="5029200"/>
            <a:ext cx="6616521" cy="1143000"/>
          </a:xfrm>
        </p:spPr>
        <p:txBody>
          <a:bodyPr/>
          <a:lstStyle/>
          <a:p>
            <a:pPr algn="r"/>
            <a:r>
              <a:rPr lang="en-US" dirty="0">
                <a:solidFill>
                  <a:srgbClr val="00B0F0"/>
                </a:solidFill>
              </a:rPr>
              <a:t>Hardware Speculation</a:t>
            </a:r>
            <a:endParaRPr lang="en-US" dirty="0">
              <a:solidFill>
                <a:srgbClr val="00B0F0"/>
              </a:solidFill>
            </a:endParaRPr>
          </a:p>
        </p:txBody>
      </p:sp>
      <p:sp>
        <p:nvSpPr>
          <p:cNvPr id="6" name="Content Placeholder 2"/>
          <p:cNvSpPr txBox="1"/>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92D050"/>
                </a:solidFill>
              </a:rPr>
              <a:t>Reorder Buffer (ROB)</a:t>
            </a:r>
            <a:endParaRPr lang="en-US" kern="0" dirty="0">
              <a:solidFill>
                <a:srgbClr val="92D050"/>
              </a:solidFill>
            </a:endParaRPr>
          </a:p>
        </p:txBody>
      </p:sp>
      <p:sp>
        <p:nvSpPr>
          <p:cNvPr id="5" name="AutoShape 5"/>
          <p:cNvSpPr>
            <a:spLocks noChangeArrowheads="1"/>
          </p:cNvSpPr>
          <p:nvPr/>
        </p:nvSpPr>
        <p:spPr bwMode="auto">
          <a:xfrm>
            <a:off x="4788000" y="76200"/>
            <a:ext cx="1384200" cy="1371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Rectangle 4"/>
          <p:cNvSpPr>
            <a:spLocks noChangeArrowheads="1"/>
          </p:cNvSpPr>
          <p:nvPr/>
        </p:nvSpPr>
        <p:spPr bwMode="auto">
          <a:xfrm>
            <a:off x="3886200" y="1398588"/>
            <a:ext cx="526147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results from CDB to:</a:t>
            </a:r>
            <a:endParaRPr lang="en-US" altLang="zh-CN" sz="2000" b="1" dirty="0">
              <a:solidFill>
                <a:srgbClr val="00B0F0"/>
              </a:solidFill>
            </a:endParaRPr>
          </a:p>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ROB instead of directly to registers</a:t>
            </a:r>
            <a:endParaRPr lang="en-US" altLang="zh-CN" sz="2000" b="1" dirty="0">
              <a:solidFill>
                <a:srgbClr val="00B0F0"/>
              </a:solidFill>
            </a:endParaRPr>
          </a:p>
          <a:p>
            <a:pPr marL="0" marR="0" lvl="0" indent="0" algn="r" defTabSz="914400" rtl="0" eaLnBrk="1" fontAlgn="base" latinLnBrk="0" hangingPunct="1">
              <a:lnSpc>
                <a:spcPct val="100000"/>
              </a:lnSpc>
              <a:spcBef>
                <a:spcPct val="0"/>
              </a:spcBef>
              <a:spcAft>
                <a:spcPct val="0"/>
              </a:spcAft>
              <a:buClrTx/>
              <a:buSzTx/>
              <a:buFontTx/>
              <a:buNone/>
              <a:defRPr/>
            </a:pPr>
            <a:endParaRPr lang="en-US" altLang="zh-CN" sz="2000" b="1" dirty="0">
              <a:solidFill>
                <a:srgbClr val="00B0F0"/>
              </a:solidFil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616521" cy="6858000"/>
          </a:xfrm>
          <a:prstGeom prst="rect">
            <a:avLst/>
          </a:prstGeom>
        </p:spPr>
      </p:pic>
      <p:sp>
        <p:nvSpPr>
          <p:cNvPr id="2" name="Title 1"/>
          <p:cNvSpPr>
            <a:spLocks noGrp="1"/>
          </p:cNvSpPr>
          <p:nvPr>
            <p:ph type="title"/>
          </p:nvPr>
        </p:nvSpPr>
        <p:spPr>
          <a:xfrm>
            <a:off x="2527478" y="5029200"/>
            <a:ext cx="6616521" cy="1143000"/>
          </a:xfrm>
        </p:spPr>
        <p:txBody>
          <a:bodyPr/>
          <a:lstStyle/>
          <a:p>
            <a:pPr algn="r"/>
            <a:r>
              <a:rPr lang="en-US" dirty="0">
                <a:solidFill>
                  <a:srgbClr val="00B0F0"/>
                </a:solidFill>
              </a:rPr>
              <a:t>Hardware Speculation</a:t>
            </a:r>
            <a:endParaRPr lang="en-US" dirty="0">
              <a:solidFill>
                <a:srgbClr val="00B0F0"/>
              </a:solidFill>
            </a:endParaRPr>
          </a:p>
        </p:txBody>
      </p:sp>
      <p:sp>
        <p:nvSpPr>
          <p:cNvPr id="6" name="Content Placeholder 2"/>
          <p:cNvSpPr txBox="1"/>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92D050"/>
                </a:solidFill>
              </a:rPr>
              <a:t>Reorder Buffer (ROB)</a:t>
            </a:r>
            <a:endParaRPr lang="en-US" kern="0" dirty="0">
              <a:solidFill>
                <a:srgbClr val="92D050"/>
              </a:solidFill>
            </a:endParaRPr>
          </a:p>
        </p:txBody>
      </p:sp>
      <p:sp>
        <p:nvSpPr>
          <p:cNvPr id="5" name="AutoShape 5"/>
          <p:cNvSpPr>
            <a:spLocks noChangeArrowheads="1"/>
          </p:cNvSpPr>
          <p:nvPr/>
        </p:nvSpPr>
        <p:spPr bwMode="auto">
          <a:xfrm>
            <a:off x="4788000" y="76200"/>
            <a:ext cx="1384200" cy="1371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Rectangle 4"/>
          <p:cNvSpPr>
            <a:spLocks noChangeArrowheads="1"/>
          </p:cNvSpPr>
          <p:nvPr/>
        </p:nvSpPr>
        <p:spPr bwMode="auto">
          <a:xfrm>
            <a:off x="4434752" y="1398588"/>
            <a:ext cx="471292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results from ROB to:</a:t>
            </a:r>
            <a:endParaRPr lang="en-US" altLang="zh-CN" sz="2000" b="1" dirty="0">
              <a:solidFill>
                <a:srgbClr val="00B0F0"/>
              </a:solidFill>
            </a:endParaRPr>
          </a:p>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registers upon commit;</a:t>
            </a:r>
            <a:endParaRPr lang="en-US" altLang="zh-CN" sz="2000" b="1" dirty="0">
              <a:solidFill>
                <a:srgbClr val="00B0F0"/>
              </a:solidFill>
            </a:endParaRPr>
          </a:p>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s</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tations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/memory as source op;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616521" cy="6858000"/>
          </a:xfrm>
          <a:prstGeom prst="rect">
            <a:avLst/>
          </a:prstGeom>
        </p:spPr>
      </p:pic>
      <p:sp>
        <p:nvSpPr>
          <p:cNvPr id="2" name="Title 1"/>
          <p:cNvSpPr>
            <a:spLocks noGrp="1"/>
          </p:cNvSpPr>
          <p:nvPr>
            <p:ph type="title"/>
          </p:nvPr>
        </p:nvSpPr>
        <p:spPr>
          <a:xfrm>
            <a:off x="2527478" y="5029200"/>
            <a:ext cx="6616521" cy="1143000"/>
          </a:xfrm>
        </p:spPr>
        <p:txBody>
          <a:bodyPr/>
          <a:lstStyle/>
          <a:p>
            <a:pPr algn="r"/>
            <a:r>
              <a:rPr lang="en-US" dirty="0">
                <a:solidFill>
                  <a:srgbClr val="00B0F0"/>
                </a:solidFill>
              </a:rPr>
              <a:t>Hardware Speculation</a:t>
            </a:r>
            <a:endParaRPr lang="en-US" dirty="0">
              <a:solidFill>
                <a:srgbClr val="00B0F0"/>
              </a:solidFill>
            </a:endParaRPr>
          </a:p>
        </p:txBody>
      </p:sp>
      <p:sp>
        <p:nvSpPr>
          <p:cNvPr id="6" name="Content Placeholder 2"/>
          <p:cNvSpPr txBox="1"/>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92D050"/>
                </a:solidFill>
              </a:rPr>
              <a:t>Reorder Buffer (ROB)</a:t>
            </a:r>
            <a:endParaRPr lang="en-US" kern="0" dirty="0">
              <a:solidFill>
                <a:srgbClr val="92D050"/>
              </a:solidFill>
            </a:endParaRPr>
          </a:p>
        </p:txBody>
      </p:sp>
      <p:sp>
        <p:nvSpPr>
          <p:cNvPr id="5" name="AutoShape 5"/>
          <p:cNvSpPr>
            <a:spLocks noChangeArrowheads="1"/>
          </p:cNvSpPr>
          <p:nvPr/>
        </p:nvSpPr>
        <p:spPr bwMode="auto">
          <a:xfrm>
            <a:off x="0" y="4038600"/>
            <a:ext cx="2209800" cy="2133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Rectangle 4"/>
          <p:cNvSpPr>
            <a:spLocks noChangeArrowheads="1"/>
          </p:cNvSpPr>
          <p:nvPr/>
        </p:nvSpPr>
        <p:spPr bwMode="auto">
          <a:xfrm>
            <a:off x="4434752" y="1398588"/>
            <a:ext cx="471292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store buffers subsumed to:</a:t>
            </a:r>
            <a:endParaRPr lang="en-US" altLang="zh-CN" sz="2000" b="1" dirty="0">
              <a:solidFill>
                <a:srgbClr val="00B0F0"/>
              </a:solidFill>
            </a:endParaRPr>
          </a:p>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ROB</a:t>
            </a:r>
            <a:endParaRPr lang="en-US" altLang="zh-CN" sz="2000" b="1" dirty="0">
              <a:solidFill>
                <a:srgbClr val="00B0F0"/>
              </a:solidFill>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Speculation</a:t>
            </a:r>
            <a:endParaRPr lang="en-US" dirty="0"/>
          </a:p>
        </p:txBody>
      </p:sp>
      <p:sp>
        <p:nvSpPr>
          <p:cNvPr id="4" name="Content Placeholder 2"/>
          <p:cNvSpPr txBox="1"/>
          <p:nvPr/>
        </p:nvSpPr>
        <p:spPr bwMode="auto">
          <a:xfrm>
            <a:off x="799200" y="1600200"/>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chemeClr val="bg1"/>
                </a:solidFill>
              </a:rPr>
              <a:t>Reorder Buffer (ROB)</a:t>
            </a:r>
            <a:endParaRPr lang="en-US" kern="0" dirty="0">
              <a:solidFill>
                <a:schemeClr val="bg1"/>
              </a:solidFill>
            </a:endParaRPr>
          </a:p>
        </p:txBody>
      </p:sp>
      <p:sp>
        <p:nvSpPr>
          <p:cNvPr id="3" name="Content Placeholder 2"/>
          <p:cNvSpPr>
            <a:spLocks noGrp="1"/>
          </p:cNvSpPr>
          <p:nvPr>
            <p:ph idx="1"/>
          </p:nvPr>
        </p:nvSpPr>
        <p:spPr/>
        <p:txBody>
          <a:bodyPr/>
          <a:lstStyle/>
          <a:p>
            <a:r>
              <a:rPr lang="en-US" dirty="0"/>
              <a:t>Reorder Buffer (ROB) entry fields:</a:t>
            </a:r>
            <a:endParaRPr lang="en-US" dirty="0"/>
          </a:p>
          <a:p>
            <a:r>
              <a:rPr lang="en-US" dirty="0"/>
              <a:t>I</a:t>
            </a:r>
            <a:r>
              <a:rPr lang="en-US" dirty="0"/>
              <a:t>nstruction type</a:t>
            </a:r>
            <a:endParaRPr lang="en-US" dirty="0"/>
          </a:p>
          <a:p>
            <a:r>
              <a:rPr lang="en-US" dirty="0"/>
              <a:t>D</a:t>
            </a:r>
            <a:r>
              <a:rPr lang="en-US" dirty="0"/>
              <a:t>estination</a:t>
            </a:r>
            <a:endParaRPr lang="en-US" dirty="0"/>
          </a:p>
          <a:p>
            <a:r>
              <a:rPr lang="en-US" dirty="0"/>
              <a:t>V</a:t>
            </a:r>
            <a:r>
              <a:rPr lang="en-US" dirty="0"/>
              <a:t>alue</a:t>
            </a:r>
            <a:endParaRPr lang="en-US" dirty="0"/>
          </a:p>
          <a:p>
            <a:r>
              <a:rPr lang="en-US" dirty="0"/>
              <a:t>R</a:t>
            </a:r>
            <a:r>
              <a:rPr lang="en-US" dirty="0"/>
              <a:t>eady</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Speculation</a:t>
            </a:r>
            <a:endParaRPr lang="en-US" dirty="0"/>
          </a:p>
        </p:txBody>
      </p:sp>
      <p:sp>
        <p:nvSpPr>
          <p:cNvPr id="4" name="Content Placeholder 2"/>
          <p:cNvSpPr txBox="1"/>
          <p:nvPr/>
        </p:nvSpPr>
        <p:spPr bwMode="auto">
          <a:xfrm>
            <a:off x="799200" y="1600200"/>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chemeClr val="bg1"/>
                </a:solidFill>
              </a:rPr>
              <a:t>Reorder Buffer (ROB)</a:t>
            </a:r>
            <a:endParaRPr lang="en-US" kern="0" dirty="0">
              <a:solidFill>
                <a:schemeClr val="bg1"/>
              </a:solidFill>
            </a:endParaRPr>
          </a:p>
        </p:txBody>
      </p:sp>
      <p:sp>
        <p:nvSpPr>
          <p:cNvPr id="3" name="Content Placeholder 2"/>
          <p:cNvSpPr>
            <a:spLocks noGrp="1"/>
          </p:cNvSpPr>
          <p:nvPr>
            <p:ph idx="1"/>
          </p:nvPr>
        </p:nvSpPr>
        <p:spPr>
          <a:xfrm>
            <a:off x="457200" y="1600200"/>
            <a:ext cx="9296400" cy="5257800"/>
          </a:xfrm>
        </p:spPr>
        <p:txBody>
          <a:bodyPr/>
          <a:lstStyle/>
          <a:p>
            <a:r>
              <a:rPr lang="en-US" dirty="0"/>
              <a:t>Reorder Buffer (ROB) entry fields:</a:t>
            </a:r>
            <a:endParaRPr lang="en-US" dirty="0"/>
          </a:p>
          <a:p>
            <a:r>
              <a:rPr lang="en-US" dirty="0">
                <a:solidFill>
                  <a:srgbClr val="00B0F0"/>
                </a:solidFill>
              </a:rPr>
              <a:t>I</a:t>
            </a:r>
            <a:r>
              <a:rPr lang="en-US" dirty="0">
                <a:solidFill>
                  <a:srgbClr val="00B0F0"/>
                </a:solidFill>
              </a:rPr>
              <a:t>nstruction type                                </a:t>
            </a:r>
            <a:r>
              <a:rPr lang="en-US" dirty="0"/>
              <a:t>branch, store, register op (ALU/load)</a:t>
            </a:r>
            <a:endParaRPr lang="en-US" dirty="0"/>
          </a:p>
          <a:p>
            <a:r>
              <a:rPr lang="en-US" dirty="0">
                <a:solidFill>
                  <a:srgbClr val="00B0F0"/>
                </a:solidFill>
              </a:rPr>
              <a:t>D</a:t>
            </a:r>
            <a:r>
              <a:rPr lang="en-US" dirty="0">
                <a:solidFill>
                  <a:srgbClr val="00B0F0"/>
                </a:solidFill>
              </a:rPr>
              <a:t>estination                                       </a:t>
            </a:r>
            <a:r>
              <a:rPr lang="en-US" dirty="0"/>
              <a:t>register # for loads and ALU operations  memory address for stores</a:t>
            </a:r>
            <a:endParaRPr lang="en-US" dirty="0"/>
          </a:p>
          <a:p>
            <a:r>
              <a:rPr lang="en-US" dirty="0">
                <a:solidFill>
                  <a:srgbClr val="00B0F0"/>
                </a:solidFill>
              </a:rPr>
              <a:t>V</a:t>
            </a:r>
            <a:r>
              <a:rPr lang="en-US" dirty="0">
                <a:solidFill>
                  <a:srgbClr val="00B0F0"/>
                </a:solidFill>
              </a:rPr>
              <a:t>alue                                                </a:t>
            </a:r>
            <a:r>
              <a:rPr lang="en-US" dirty="0"/>
              <a:t>hold insr result until instruction commits</a:t>
            </a:r>
            <a:endParaRPr lang="en-US" dirty="0"/>
          </a:p>
          <a:p>
            <a:r>
              <a:rPr lang="en-US" dirty="0">
                <a:solidFill>
                  <a:srgbClr val="00B0F0"/>
                </a:solidFill>
              </a:rPr>
              <a:t>R</a:t>
            </a:r>
            <a:r>
              <a:rPr lang="en-US" dirty="0">
                <a:solidFill>
                  <a:srgbClr val="00B0F0"/>
                </a:solidFill>
              </a:rPr>
              <a:t>eady: </a:t>
            </a:r>
            <a:r>
              <a:rPr lang="en-US" dirty="0"/>
              <a:t>execution complete, value ready</a:t>
            </a:r>
            <a:endParaRPr lang="en-US"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Speculation</a:t>
            </a:r>
            <a:endParaRPr lang="en-US" dirty="0"/>
          </a:p>
        </p:txBody>
      </p:sp>
      <p:sp>
        <p:nvSpPr>
          <p:cNvPr id="3" name="Content Placeholder 2"/>
          <p:cNvSpPr>
            <a:spLocks noGrp="1"/>
          </p:cNvSpPr>
          <p:nvPr>
            <p:ph idx="1"/>
          </p:nvPr>
        </p:nvSpPr>
        <p:spPr/>
        <p:txBody>
          <a:bodyPr/>
          <a:lstStyle/>
          <a:p>
            <a:r>
              <a:rPr lang="en-US" dirty="0"/>
              <a:t>I</a:t>
            </a:r>
            <a:r>
              <a:rPr lang="en-US" dirty="0"/>
              <a:t>ssue</a:t>
            </a:r>
            <a:endParaRPr lang="en-US" dirty="0"/>
          </a:p>
          <a:p>
            <a:r>
              <a:rPr lang="en-US" dirty="0"/>
              <a:t>E</a:t>
            </a:r>
            <a:r>
              <a:rPr lang="en-US" dirty="0"/>
              <a:t>xecute</a:t>
            </a:r>
            <a:endParaRPr lang="en-US" dirty="0"/>
          </a:p>
          <a:p>
            <a:r>
              <a:rPr lang="en-US" dirty="0"/>
              <a:t>Write result</a:t>
            </a:r>
            <a:endParaRPr lang="en-US" dirty="0"/>
          </a:p>
          <a:p>
            <a:r>
              <a:rPr lang="en-US" dirty="0"/>
              <a:t>Commit</a:t>
            </a:r>
            <a:endParaRPr lang="en-US" dirty="0"/>
          </a:p>
          <a:p>
            <a:endParaRPr lang="en-US"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Speculation</a:t>
            </a:r>
            <a:endParaRPr lang="en-US" dirty="0"/>
          </a:p>
        </p:txBody>
      </p:sp>
      <p:sp>
        <p:nvSpPr>
          <p:cNvPr id="3" name="Content Placeholder 2"/>
          <p:cNvSpPr>
            <a:spLocks noGrp="1"/>
          </p:cNvSpPr>
          <p:nvPr>
            <p:ph idx="1"/>
          </p:nvPr>
        </p:nvSpPr>
        <p:spPr/>
        <p:txBody>
          <a:bodyPr/>
          <a:lstStyle/>
          <a:p>
            <a:r>
              <a:rPr lang="en-US" dirty="0">
                <a:solidFill>
                  <a:srgbClr val="00B0F0"/>
                </a:solidFill>
              </a:rPr>
              <a:t>I</a:t>
            </a:r>
            <a:r>
              <a:rPr lang="en-US" dirty="0">
                <a:solidFill>
                  <a:srgbClr val="00B0F0"/>
                </a:solidFill>
              </a:rPr>
              <a:t>ssue                                              </a:t>
            </a:r>
            <a:r>
              <a:rPr lang="en-US" dirty="0"/>
              <a:t>get next instr from instr queue head upon empty reservation-station buffer &amp; empty ROB entry;                      send operands to station if available in either registers or ROB;</a:t>
            </a:r>
            <a:r>
              <a:rPr lang="en-US" dirty="0">
                <a:solidFill>
                  <a:srgbClr val="00B0F0"/>
                </a:solidFill>
              </a:rPr>
              <a:t>                       </a:t>
            </a:r>
            <a:r>
              <a:rPr lang="en-US" dirty="0"/>
              <a:t>correlate station with ROB entry #; </a:t>
            </a:r>
            <a:endParaRPr lang="en-US" dirty="0"/>
          </a:p>
          <a:p>
            <a:r>
              <a:rPr lang="en-US" dirty="0"/>
              <a:t>E</a:t>
            </a:r>
            <a:r>
              <a:rPr lang="en-US" dirty="0"/>
              <a:t>xecute</a:t>
            </a:r>
            <a:endParaRPr lang="en-US" dirty="0"/>
          </a:p>
          <a:p>
            <a:r>
              <a:rPr lang="en-US" dirty="0"/>
              <a:t>Write result</a:t>
            </a:r>
            <a:endParaRPr lang="en-US" dirty="0"/>
          </a:p>
          <a:p>
            <a:r>
              <a:rPr lang="en-US" dirty="0"/>
              <a:t>Commit</a:t>
            </a:r>
            <a:endParaRPr lang="en-US" dirty="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dirty="0">
                <a:ea typeface="MS PGothic" panose="020B0600070205080204" charset="-128"/>
              </a:rPr>
              <a:t>1-bit Predictor</a:t>
            </a:r>
            <a:endParaRPr lang="en-US" altLang="en-US" dirty="0"/>
          </a:p>
        </p:txBody>
      </p:sp>
      <p:sp>
        <p:nvSpPr>
          <p:cNvPr id="302082" name="Content Placeholder 2"/>
          <p:cNvSpPr>
            <a:spLocks noGrp="1" noChangeArrowheads="1"/>
          </p:cNvSpPr>
          <p:nvPr>
            <p:ph idx="1"/>
          </p:nvPr>
        </p:nvSpPr>
        <p:spPr>
          <a:xfrm>
            <a:off x="457200" y="1600200"/>
            <a:ext cx="8763000" cy="4525963"/>
          </a:xfrm>
        </p:spPr>
        <p:txBody>
          <a:bodyPr/>
          <a:lstStyle/>
          <a:p>
            <a:r>
              <a:rPr lang="en-US" altLang="en-US" dirty="0"/>
              <a:t>Example 1:                                            a loop branch that is taken nine times in a row and then is not taken once;    assume predictor initialized as untaken;</a:t>
            </a:r>
            <a:endParaRPr lang="en-US" altLang="en-US" dirty="0"/>
          </a:p>
          <a:p>
            <a:r>
              <a:rPr lang="en-US" altLang="en-US" dirty="0"/>
              <a:t>prediction accuracy using 1-bit prediction?</a:t>
            </a:r>
            <a:endParaRPr lang="en-US" altLang="en-US" dirty="0">
              <a:solidFill>
                <a:srgbClr val="00B0F0"/>
              </a:solidFill>
            </a:endParaRPr>
          </a:p>
        </p:txBody>
      </p:sp>
      <p:graphicFrame>
        <p:nvGraphicFramePr>
          <p:cNvPr id="3"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update</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Speculation</a:t>
            </a:r>
            <a:endParaRPr lang="en-US" dirty="0"/>
          </a:p>
        </p:txBody>
      </p:sp>
      <p:sp>
        <p:nvSpPr>
          <p:cNvPr id="3" name="Content Placeholder 2"/>
          <p:cNvSpPr>
            <a:spLocks noGrp="1"/>
          </p:cNvSpPr>
          <p:nvPr>
            <p:ph idx="1"/>
          </p:nvPr>
        </p:nvSpPr>
        <p:spPr>
          <a:xfrm>
            <a:off x="457200" y="1600200"/>
            <a:ext cx="8839200" cy="4525963"/>
          </a:xfrm>
        </p:spPr>
        <p:txBody>
          <a:bodyPr/>
          <a:lstStyle/>
          <a:p>
            <a:r>
              <a:rPr lang="en-US" dirty="0"/>
              <a:t>I</a:t>
            </a:r>
            <a:r>
              <a:rPr lang="en-US" dirty="0"/>
              <a:t>ssue</a:t>
            </a:r>
            <a:endParaRPr lang="en-US" dirty="0"/>
          </a:p>
          <a:p>
            <a:r>
              <a:rPr lang="en-US" dirty="0">
                <a:solidFill>
                  <a:srgbClr val="00B0F0"/>
                </a:solidFill>
              </a:rPr>
              <a:t>E</a:t>
            </a:r>
            <a:r>
              <a:rPr lang="en-US" dirty="0">
                <a:solidFill>
                  <a:srgbClr val="00B0F0"/>
                </a:solidFill>
              </a:rPr>
              <a:t>xecute</a:t>
            </a:r>
            <a:r>
              <a:rPr lang="zh-CN" altLang="en-US" dirty="0">
                <a:solidFill>
                  <a:srgbClr val="00B0F0"/>
                </a:solidFill>
              </a:rPr>
              <a:t>                                              </a:t>
            </a:r>
            <a:r>
              <a:rPr lang="en-US" altLang="zh-CN" dirty="0"/>
              <a:t>when both operands</a:t>
            </a:r>
            <a:r>
              <a:rPr lang="zh-CN" altLang="en-US" dirty="0"/>
              <a:t> </a:t>
            </a:r>
            <a:r>
              <a:rPr lang="en-US" altLang="zh-CN" dirty="0"/>
              <a:t>are</a:t>
            </a:r>
            <a:r>
              <a:rPr lang="zh-CN" altLang="en-US" dirty="0"/>
              <a:t> </a:t>
            </a:r>
            <a:r>
              <a:rPr lang="en-US" altLang="zh-CN" dirty="0"/>
              <a:t>available,       execute the operation at functional unit; stores only need base register for effective address calculation;</a:t>
            </a:r>
            <a:endParaRPr lang="en-US" dirty="0"/>
          </a:p>
          <a:p>
            <a:r>
              <a:rPr lang="en-US" dirty="0"/>
              <a:t>Write result</a:t>
            </a:r>
            <a:endParaRPr lang="en-US" dirty="0"/>
          </a:p>
          <a:p>
            <a:r>
              <a:rPr lang="en-US" dirty="0"/>
              <a:t>Commit</a:t>
            </a:r>
            <a:endParaRPr lang="en-US" dirty="0"/>
          </a:p>
          <a:p>
            <a:endParaRPr lang="en-US"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Speculation</a:t>
            </a:r>
            <a:endParaRPr lang="en-US" dirty="0"/>
          </a:p>
        </p:txBody>
      </p:sp>
      <p:sp>
        <p:nvSpPr>
          <p:cNvPr id="3" name="Content Placeholder 2"/>
          <p:cNvSpPr>
            <a:spLocks noGrp="1"/>
          </p:cNvSpPr>
          <p:nvPr>
            <p:ph idx="1"/>
          </p:nvPr>
        </p:nvSpPr>
        <p:spPr/>
        <p:txBody>
          <a:bodyPr/>
          <a:lstStyle/>
          <a:p>
            <a:r>
              <a:rPr lang="en-US" dirty="0"/>
              <a:t>I</a:t>
            </a:r>
            <a:r>
              <a:rPr lang="en-US" dirty="0"/>
              <a:t>ssue</a:t>
            </a:r>
            <a:endParaRPr lang="en-US" dirty="0"/>
          </a:p>
          <a:p>
            <a:r>
              <a:rPr lang="en-US" dirty="0"/>
              <a:t>E</a:t>
            </a:r>
            <a:r>
              <a:rPr lang="en-US" dirty="0"/>
              <a:t>xecute</a:t>
            </a:r>
            <a:endParaRPr lang="en-US" dirty="0"/>
          </a:p>
          <a:p>
            <a:r>
              <a:rPr lang="en-US" dirty="0">
                <a:solidFill>
                  <a:srgbClr val="00B0F0"/>
                </a:solidFill>
              </a:rPr>
              <a:t>Write result</a:t>
            </a:r>
            <a:r>
              <a:rPr lang="zh-CN" altLang="en-US" dirty="0">
                <a:solidFill>
                  <a:srgbClr val="00B0F0"/>
                </a:solidFill>
              </a:rPr>
              <a:t>                                   </a:t>
            </a:r>
            <a:r>
              <a:rPr lang="en-US" dirty="0"/>
              <a:t>when the result is available, write it on CDB</a:t>
            </a:r>
            <a:r>
              <a:rPr lang="zh-CN" altLang="en-US" dirty="0"/>
              <a:t> </a:t>
            </a:r>
            <a:r>
              <a:rPr lang="en-US" altLang="zh-CN" dirty="0"/>
              <a:t>(with ROB entry #)</a:t>
            </a:r>
            <a:r>
              <a:rPr lang="en-US" dirty="0"/>
              <a:t>,                 which broadcasts it ROB and stations</a:t>
            </a:r>
            <a:endParaRPr lang="en-US" dirty="0">
              <a:solidFill>
                <a:srgbClr val="00B0F0"/>
              </a:solidFill>
            </a:endParaRPr>
          </a:p>
          <a:p>
            <a:r>
              <a:rPr lang="en-US" dirty="0"/>
              <a:t>Commit</a:t>
            </a:r>
            <a:endParaRPr lang="en-US" dirty="0"/>
          </a:p>
          <a:p>
            <a:endParaRPr lang="en-US"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Speculation</a:t>
            </a:r>
            <a:endParaRPr lang="en-US" dirty="0"/>
          </a:p>
        </p:txBody>
      </p:sp>
      <p:sp>
        <p:nvSpPr>
          <p:cNvPr id="3" name="Content Placeholder 2"/>
          <p:cNvSpPr>
            <a:spLocks noGrp="1"/>
          </p:cNvSpPr>
          <p:nvPr>
            <p:ph idx="1"/>
          </p:nvPr>
        </p:nvSpPr>
        <p:spPr/>
        <p:txBody>
          <a:bodyPr/>
          <a:lstStyle/>
          <a:p>
            <a:r>
              <a:rPr lang="en-US" dirty="0"/>
              <a:t>I</a:t>
            </a:r>
            <a:r>
              <a:rPr lang="en-US" dirty="0"/>
              <a:t>ssue</a:t>
            </a:r>
            <a:endParaRPr lang="en-US" dirty="0"/>
          </a:p>
          <a:p>
            <a:r>
              <a:rPr lang="en-US" dirty="0"/>
              <a:t>E</a:t>
            </a:r>
            <a:r>
              <a:rPr lang="en-US" dirty="0"/>
              <a:t>xecute</a:t>
            </a:r>
            <a:endParaRPr lang="en-US" dirty="0"/>
          </a:p>
          <a:p>
            <a:r>
              <a:rPr lang="en-US" dirty="0">
                <a:solidFill>
                  <a:srgbClr val="00B0F0"/>
                </a:solidFill>
              </a:rPr>
              <a:t>Write result</a:t>
            </a:r>
            <a:r>
              <a:rPr lang="zh-CN" altLang="en-US" dirty="0">
                <a:solidFill>
                  <a:srgbClr val="00B0F0"/>
                </a:solidFill>
              </a:rPr>
              <a:t>                                   </a:t>
            </a:r>
            <a:r>
              <a:rPr lang="en-US" dirty="0"/>
              <a:t>when the result is available, write it on CDB</a:t>
            </a:r>
            <a:r>
              <a:rPr lang="zh-CN" altLang="en-US" dirty="0"/>
              <a:t> </a:t>
            </a:r>
            <a:r>
              <a:rPr lang="en-US" altLang="zh-CN" dirty="0"/>
              <a:t>(with ROB entry #)</a:t>
            </a:r>
            <a:r>
              <a:rPr lang="en-US" dirty="0"/>
              <a:t>,                 which broadcasts it ROB and stations</a:t>
            </a:r>
            <a:endParaRPr lang="en-US" dirty="0">
              <a:solidFill>
                <a:srgbClr val="00B0F0"/>
              </a:solidFill>
            </a:endParaRPr>
          </a:p>
          <a:p>
            <a:r>
              <a:rPr lang="en-US" dirty="0"/>
              <a:t>Commit</a:t>
            </a:r>
            <a:endParaRPr lang="en-US" dirty="0"/>
          </a:p>
          <a:p>
            <a:endParaRPr lang="en-US" dirty="0"/>
          </a:p>
        </p:txBody>
      </p:sp>
      <p:sp>
        <p:nvSpPr>
          <p:cNvPr id="4" name="Line 9"/>
          <p:cNvSpPr>
            <a:spLocks noChangeShapeType="1"/>
          </p:cNvSpPr>
          <p:nvPr/>
        </p:nvSpPr>
        <p:spPr bwMode="auto">
          <a:xfrm>
            <a:off x="4876800" y="4800600"/>
            <a:ext cx="4267200" cy="0"/>
          </a:xfrm>
          <a:prstGeom prst="line">
            <a:avLst/>
          </a:prstGeom>
          <a:noFill/>
          <a:ln w="57150">
            <a:solidFill>
              <a:srgbClr val="00B0F0"/>
            </a:solidFill>
            <a:round/>
          </a:ln>
          <a:extLst>
            <a:ext uri="{909E8E84-426E-40DD-AFC4-6F175D3DCCD1}">
              <a14:hiddenFill xmlns:a14="http://schemas.microsoft.com/office/drawing/2010/main">
                <a:noFill/>
              </a14:hiddenFill>
            </a:ext>
          </a:extLst>
        </p:spPr>
        <p:txBody>
          <a:bodyPr/>
          <a:lstStyle/>
          <a:p>
            <a:endParaRPr lang="en-US"/>
          </a:p>
        </p:txBody>
      </p:sp>
      <p:sp>
        <p:nvSpPr>
          <p:cNvPr id="5" name="TextBox 4"/>
          <p:cNvSpPr txBox="1"/>
          <p:nvPr/>
        </p:nvSpPr>
        <p:spPr>
          <a:xfrm>
            <a:off x="4724400" y="4800600"/>
            <a:ext cx="4418400" cy="400110"/>
          </a:xfrm>
          <a:prstGeom prst="rect">
            <a:avLst/>
          </a:prstGeom>
          <a:noFill/>
        </p:spPr>
        <p:txBody>
          <a:bodyPr wrap="square">
            <a:spAutoFit/>
          </a:bodyPr>
          <a:lstStyle/>
          <a:p>
            <a:pPr algn="r">
              <a:defRPr/>
            </a:pPr>
            <a:r>
              <a:rPr lang="en-US" altLang="zh-CN" sz="2000" dirty="0">
                <a:solidFill>
                  <a:srgbClr val="00B0F0"/>
                </a:solidFill>
                <a:latin typeface="+mn-lt"/>
              </a:rPr>
              <a:t>not directly to registers/memory</a:t>
            </a:r>
            <a:endParaRPr lang="en-US" altLang="zh-CN" sz="2000" dirty="0">
              <a:solidFill>
                <a:srgbClr val="00B0F0"/>
              </a:solidFill>
              <a:latin typeface="+mn-lt"/>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Speculation</a:t>
            </a:r>
            <a:endParaRPr lang="en-US" dirty="0"/>
          </a:p>
        </p:txBody>
      </p:sp>
      <p:sp>
        <p:nvSpPr>
          <p:cNvPr id="3" name="Content Placeholder 2"/>
          <p:cNvSpPr>
            <a:spLocks noGrp="1"/>
          </p:cNvSpPr>
          <p:nvPr>
            <p:ph idx="1"/>
          </p:nvPr>
        </p:nvSpPr>
        <p:spPr/>
        <p:txBody>
          <a:bodyPr/>
          <a:lstStyle/>
          <a:p>
            <a:r>
              <a:rPr lang="en-US" dirty="0"/>
              <a:t>I</a:t>
            </a:r>
            <a:r>
              <a:rPr lang="en-US" dirty="0"/>
              <a:t>ssue</a:t>
            </a:r>
            <a:endParaRPr lang="en-US" dirty="0"/>
          </a:p>
          <a:p>
            <a:r>
              <a:rPr lang="en-US" dirty="0"/>
              <a:t>E</a:t>
            </a:r>
            <a:r>
              <a:rPr lang="en-US" dirty="0"/>
              <a:t>xecute</a:t>
            </a:r>
            <a:endParaRPr lang="en-US" dirty="0"/>
          </a:p>
          <a:p>
            <a:r>
              <a:rPr lang="en-US" dirty="0"/>
              <a:t>Write result</a:t>
            </a:r>
            <a:endParaRPr lang="en-US" dirty="0"/>
          </a:p>
          <a:p>
            <a:r>
              <a:rPr lang="en-US" dirty="0">
                <a:solidFill>
                  <a:srgbClr val="00B0F0"/>
                </a:solidFill>
              </a:rPr>
              <a:t>Commit: Completion/Graduation           </a:t>
            </a:r>
            <a:r>
              <a:rPr lang="en-US" dirty="0"/>
              <a:t>branch with incorrect prediction          store                                                normal commit</a:t>
            </a:r>
            <a:endParaRPr lang="en-US" dirty="0"/>
          </a:p>
          <a:p>
            <a:endParaRPr lang="en-US"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Speculation</a:t>
            </a:r>
            <a:endParaRPr lang="en-US" dirty="0"/>
          </a:p>
        </p:txBody>
      </p:sp>
      <p:sp>
        <p:nvSpPr>
          <p:cNvPr id="3" name="Content Placeholder 2"/>
          <p:cNvSpPr>
            <a:spLocks noGrp="1"/>
          </p:cNvSpPr>
          <p:nvPr>
            <p:ph idx="1"/>
          </p:nvPr>
        </p:nvSpPr>
        <p:spPr>
          <a:xfrm>
            <a:off x="457200" y="1600200"/>
            <a:ext cx="8915400" cy="4525963"/>
          </a:xfrm>
        </p:spPr>
        <p:txBody>
          <a:bodyPr/>
          <a:lstStyle/>
          <a:p>
            <a:r>
              <a:rPr lang="en-US" dirty="0"/>
              <a:t>I</a:t>
            </a:r>
            <a:r>
              <a:rPr lang="en-US" dirty="0"/>
              <a:t>ssue</a:t>
            </a:r>
            <a:endParaRPr lang="en-US" dirty="0"/>
          </a:p>
          <a:p>
            <a:r>
              <a:rPr lang="en-US" dirty="0"/>
              <a:t>E</a:t>
            </a:r>
            <a:r>
              <a:rPr lang="en-US" dirty="0"/>
              <a:t>xecute</a:t>
            </a:r>
            <a:endParaRPr lang="en-US" dirty="0"/>
          </a:p>
          <a:p>
            <a:r>
              <a:rPr lang="en-US" dirty="0"/>
              <a:t>Write result</a:t>
            </a:r>
            <a:endParaRPr lang="en-US" dirty="0"/>
          </a:p>
          <a:p>
            <a:r>
              <a:rPr lang="en-US" dirty="0">
                <a:solidFill>
                  <a:srgbClr val="00B0F0"/>
                </a:solidFill>
              </a:rPr>
              <a:t>Commit: Completion/Graduation           </a:t>
            </a:r>
            <a:r>
              <a:rPr lang="en-US" dirty="0"/>
              <a:t>branch with incorrect prediction          </a:t>
            </a:r>
            <a:r>
              <a:rPr lang="en-US" dirty="0">
                <a:solidFill>
                  <a:srgbClr val="00B0F0"/>
                </a:solidFill>
              </a:rPr>
              <a:t>store / normal commit: </a:t>
            </a:r>
            <a:r>
              <a:rPr lang="en-US" dirty="0"/>
              <a:t>instruction reaches ROB head and its result is available;                                      write result to dest register / memory;    remove instruction from ROB;</a:t>
            </a:r>
            <a:endParaRPr lang="en-US" dirty="0"/>
          </a:p>
          <a:p>
            <a:endParaRPr lang="en-US"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Speculation</a:t>
            </a:r>
            <a:endParaRPr lang="en-US" dirty="0"/>
          </a:p>
        </p:txBody>
      </p:sp>
      <p:sp>
        <p:nvSpPr>
          <p:cNvPr id="3" name="Content Placeholder 2"/>
          <p:cNvSpPr>
            <a:spLocks noGrp="1"/>
          </p:cNvSpPr>
          <p:nvPr>
            <p:ph idx="1"/>
          </p:nvPr>
        </p:nvSpPr>
        <p:spPr>
          <a:xfrm>
            <a:off x="457200" y="1600200"/>
            <a:ext cx="8915400" cy="4525963"/>
          </a:xfrm>
        </p:spPr>
        <p:txBody>
          <a:bodyPr/>
          <a:lstStyle/>
          <a:p>
            <a:r>
              <a:rPr lang="en-US" dirty="0"/>
              <a:t>I</a:t>
            </a:r>
            <a:r>
              <a:rPr lang="en-US" dirty="0"/>
              <a:t>ssue</a:t>
            </a:r>
            <a:endParaRPr lang="en-US" dirty="0"/>
          </a:p>
          <a:p>
            <a:r>
              <a:rPr lang="en-US" dirty="0"/>
              <a:t>E</a:t>
            </a:r>
            <a:r>
              <a:rPr lang="en-US" dirty="0"/>
              <a:t>xecute</a:t>
            </a:r>
            <a:endParaRPr lang="en-US" dirty="0"/>
          </a:p>
          <a:p>
            <a:r>
              <a:rPr lang="en-US" dirty="0"/>
              <a:t>Write result</a:t>
            </a:r>
            <a:endParaRPr lang="en-US" dirty="0"/>
          </a:p>
          <a:p>
            <a:r>
              <a:rPr lang="en-US" dirty="0">
                <a:solidFill>
                  <a:srgbClr val="00B0F0"/>
                </a:solidFill>
              </a:rPr>
              <a:t>Commit: Completion/Graduation           branch with incorrect prediction</a:t>
            </a:r>
            <a:r>
              <a:rPr lang="en-US" dirty="0">
                <a:solidFill>
                  <a:srgbClr val="00B0F0"/>
                </a:solidFill>
              </a:rPr>
              <a:t>:</a:t>
            </a:r>
            <a:r>
              <a:rPr lang="zh-CN" altLang="en-US" dirty="0">
                <a:solidFill>
                  <a:srgbClr val="00B0F0"/>
                </a:solidFill>
              </a:rPr>
              <a:t> </a:t>
            </a:r>
            <a:r>
              <a:rPr lang="en-US" altLang="zh-CN" dirty="0">
                <a:solidFill>
                  <a:srgbClr val="00B0F0"/>
                </a:solidFill>
              </a:rPr>
              <a:t>flush ROB &amp; restart at the correct successor of the branch;                       </a:t>
            </a:r>
            <a:r>
              <a:rPr lang="en-US" dirty="0">
                <a:solidFill>
                  <a:srgbClr val="00B0F0"/>
                </a:solidFill>
              </a:rPr>
              <a:t>          </a:t>
            </a:r>
            <a:r>
              <a:rPr lang="en-US" dirty="0"/>
              <a:t>store                                                normal commit</a:t>
            </a:r>
            <a:endParaRPr lang="en-US" dirty="0"/>
          </a:p>
          <a:p>
            <a:endParaRPr lang="en-US"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1611455"/>
            <a:ext cx="9144000" cy="2599691"/>
          </a:xfrm>
          <a:prstGeom prst="rect">
            <a:avLst/>
          </a:prstGeom>
        </p:spPr>
      </p:pic>
      <p:sp>
        <p:nvSpPr>
          <p:cNvPr id="161793" name="Title 1"/>
          <p:cNvSpPr>
            <a:spLocks noGrp="1" noChangeArrowheads="1"/>
          </p:cNvSpPr>
          <p:nvPr>
            <p:ph type="title"/>
          </p:nvPr>
        </p:nvSpPr>
        <p:spPr/>
        <p:txBody>
          <a:bodyPr/>
          <a:lstStyle/>
          <a:p>
            <a:r>
              <a:rPr lang="en-US" altLang="en-US" dirty="0"/>
              <a:t>Speculation Example</a:t>
            </a:r>
            <a:endParaRPr lang="en-US" altLang="en-US" dirty="0"/>
          </a:p>
        </p:txBody>
      </p:sp>
      <p:sp>
        <p:nvSpPr>
          <p:cNvPr id="161796" name="Rectangle 4"/>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a:solidFill>
                  <a:srgbClr val="00B0F0"/>
                </a:solidFill>
              </a:rPr>
              <a:t>both</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have committed</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3" name="Rectangle 4"/>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err="1">
                <a:solidFill>
                  <a:srgbClr val="00B0F0"/>
                </a:solidFill>
              </a:rPr>
              <a:t>fmul.d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is ready to commit</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TextBox 10"/>
          <p:cNvSpPr txBox="1"/>
          <p:nvPr/>
        </p:nvSpPr>
        <p:spPr>
          <a:xfrm>
            <a:off x="27432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27432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4" name="TextBox 13"/>
          <p:cNvSpPr txBox="1"/>
          <p:nvPr/>
        </p:nvSpPr>
        <p:spPr>
          <a:xfrm>
            <a:off x="5689878"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p:cNvSpPr txBox="1"/>
          <p:nvPr/>
        </p:nvSpPr>
        <p:spPr>
          <a:xfrm>
            <a:off x="5600702"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3" name="Picture 2"/>
          <p:cNvPicPr>
            <a:picLocks noChangeAspect="1"/>
          </p:cNvPicPr>
          <p:nvPr/>
        </p:nvPicPr>
        <p:blipFill>
          <a:blip r:embed="rId2"/>
          <a:stretch>
            <a:fillRect/>
          </a:stretch>
        </p:blipFill>
        <p:spPr>
          <a:xfrm>
            <a:off x="6336000" y="5449603"/>
            <a:ext cx="2808000" cy="1402703"/>
          </a:xfrm>
          <a:prstGeom prst="rect">
            <a:avLst/>
          </a:prstGeom>
          <a:effectLst>
            <a:glow rad="228600">
              <a:schemeClr val="accent1">
                <a:satMod val="175000"/>
                <a:alpha val="40000"/>
              </a:schemeClr>
            </a:glow>
          </a:effectLst>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1611455"/>
            <a:ext cx="9144000" cy="2599691"/>
          </a:xfrm>
          <a:prstGeom prst="rect">
            <a:avLst/>
          </a:prstGeom>
        </p:spPr>
      </p:pic>
      <p:sp>
        <p:nvSpPr>
          <p:cNvPr id="161793" name="Title 1"/>
          <p:cNvSpPr>
            <a:spLocks noGrp="1" noChangeArrowheads="1"/>
          </p:cNvSpPr>
          <p:nvPr>
            <p:ph type="title"/>
          </p:nvPr>
        </p:nvSpPr>
        <p:spPr/>
        <p:txBody>
          <a:bodyPr/>
          <a:lstStyle/>
          <a:p>
            <a:r>
              <a:rPr lang="en-US" altLang="en-US" dirty="0"/>
              <a:t>Speculation Example</a:t>
            </a:r>
            <a:endParaRPr lang="en-US" altLang="en-US" dirty="0"/>
          </a:p>
        </p:txBody>
      </p:sp>
      <p:sp>
        <p:nvSpPr>
          <p:cNvPr id="161796" name="Rectangle 4"/>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a:solidFill>
                  <a:srgbClr val="00B0F0"/>
                </a:solidFill>
              </a:rPr>
              <a:t>both</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have committed</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3" name="Rectangle 4"/>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err="1">
                <a:solidFill>
                  <a:srgbClr val="00B0F0"/>
                </a:solidFill>
              </a:rPr>
              <a:t>fmul.d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is ready to commit</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TextBox 10"/>
          <p:cNvSpPr txBox="1"/>
          <p:nvPr/>
        </p:nvSpPr>
        <p:spPr>
          <a:xfrm>
            <a:off x="27432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27432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4" name="TextBox 13"/>
          <p:cNvSpPr txBox="1"/>
          <p:nvPr/>
        </p:nvSpPr>
        <p:spPr>
          <a:xfrm>
            <a:off x="5689878"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p:cNvSpPr txBox="1"/>
          <p:nvPr/>
        </p:nvSpPr>
        <p:spPr>
          <a:xfrm>
            <a:off x="5600702"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0" name="Rectangle 4"/>
          <p:cNvSpPr>
            <a:spLocks noChangeArrowheads="1"/>
          </p:cNvSpPr>
          <p:nvPr/>
        </p:nvSpPr>
        <p:spPr bwMode="auto">
          <a:xfrm>
            <a:off x="6324600" y="3360740"/>
            <a:ext cx="28194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FFC000"/>
                </a:solidFill>
              </a:rPr>
              <a:t>still in execution</a:t>
            </a:r>
            <a:endParaRPr kumimoji="0" lang="en-US" altLang="zh-CN" sz="2000" b="1" i="0" u="none" strike="noStrike" kern="1200" cap="none" spc="0" normalizeH="0" baseline="0" noProof="0" dirty="0">
              <a:ln>
                <a:noFill/>
              </a:ln>
              <a:solidFill>
                <a:srgbClr val="FFC000"/>
              </a:solidFill>
              <a:effectLst/>
              <a:uLnTx/>
              <a:uFillTx/>
            </a:endParaRPr>
          </a:p>
        </p:txBody>
      </p:sp>
      <p:sp>
        <p:nvSpPr>
          <p:cNvPr id="12" name="Rectangle 4"/>
          <p:cNvSpPr>
            <a:spLocks noChangeArrowheads="1"/>
          </p:cNvSpPr>
          <p:nvPr/>
        </p:nvSpPr>
        <p:spPr bwMode="auto">
          <a:xfrm>
            <a:off x="5689878" y="3581400"/>
            <a:ext cx="3454122"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FFC000"/>
                </a:solidFill>
              </a:rPr>
              <a:t>due to long latency</a:t>
            </a:r>
            <a:endParaRPr kumimoji="0" lang="en-US" altLang="zh-CN" sz="2000" b="1" i="0" u="none" strike="noStrike" kern="1200" cap="none" spc="0" normalizeH="0" baseline="0" noProof="0" dirty="0">
              <a:ln>
                <a:noFill/>
              </a:ln>
              <a:solidFill>
                <a:srgbClr val="FFC000"/>
              </a:solidFill>
              <a:effectLst/>
              <a:uLnTx/>
              <a:uFillTx/>
            </a:endParaRPr>
          </a:p>
        </p:txBody>
      </p:sp>
      <p:pic>
        <p:nvPicPr>
          <p:cNvPr id="16" name="Picture 15"/>
          <p:cNvPicPr>
            <a:picLocks noChangeAspect="1"/>
          </p:cNvPicPr>
          <p:nvPr/>
        </p:nvPicPr>
        <p:blipFill>
          <a:blip r:embed="rId2"/>
          <a:stretch>
            <a:fillRect/>
          </a:stretch>
        </p:blipFill>
        <p:spPr>
          <a:xfrm>
            <a:off x="6336000" y="5449603"/>
            <a:ext cx="2808000" cy="1402703"/>
          </a:xfrm>
          <a:prstGeom prst="rect">
            <a:avLst/>
          </a:prstGeom>
          <a:effectLst>
            <a:glow rad="228600">
              <a:schemeClr val="accent1">
                <a:satMod val="175000"/>
                <a:alpha val="40000"/>
              </a:schemeClr>
            </a:glow>
          </a:effectLst>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1611455"/>
            <a:ext cx="9144000" cy="2599691"/>
          </a:xfrm>
          <a:prstGeom prst="rect">
            <a:avLst/>
          </a:prstGeom>
        </p:spPr>
      </p:pic>
      <p:sp>
        <p:nvSpPr>
          <p:cNvPr id="161793" name="Title 1"/>
          <p:cNvSpPr>
            <a:spLocks noGrp="1" noChangeArrowheads="1"/>
          </p:cNvSpPr>
          <p:nvPr>
            <p:ph type="title"/>
          </p:nvPr>
        </p:nvSpPr>
        <p:spPr/>
        <p:txBody>
          <a:bodyPr/>
          <a:lstStyle/>
          <a:p>
            <a:r>
              <a:rPr lang="en-US" altLang="en-US" dirty="0"/>
              <a:t>Speculation Example</a:t>
            </a:r>
            <a:endParaRPr lang="en-US" altLang="en-US" dirty="0"/>
          </a:p>
        </p:txBody>
      </p:sp>
      <p:sp>
        <p:nvSpPr>
          <p:cNvPr id="11" name="TextBox 10"/>
          <p:cNvSpPr txBox="1"/>
          <p:nvPr/>
        </p:nvSpPr>
        <p:spPr>
          <a:xfrm>
            <a:off x="27432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27432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4" name="TextBox 13"/>
          <p:cNvSpPr txBox="1"/>
          <p:nvPr/>
        </p:nvSpPr>
        <p:spPr>
          <a:xfrm>
            <a:off x="5689878"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p:cNvSpPr txBox="1"/>
          <p:nvPr/>
        </p:nvSpPr>
        <p:spPr>
          <a:xfrm>
            <a:off x="5600702"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3" name="Picture 2"/>
          <p:cNvPicPr>
            <a:picLocks noChangeAspect="1"/>
          </p:cNvPicPr>
          <p:nvPr/>
        </p:nvPicPr>
        <p:blipFill>
          <a:blip r:embed="rId2"/>
          <a:stretch>
            <a:fillRect/>
          </a:stretch>
        </p:blipFill>
        <p:spPr>
          <a:xfrm>
            <a:off x="0" y="4211146"/>
            <a:ext cx="9144000" cy="2646854"/>
          </a:xfrm>
          <a:prstGeom prst="rect">
            <a:avLst/>
          </a:prstGeom>
        </p:spPr>
      </p:pic>
      <p:sp>
        <p:nvSpPr>
          <p:cNvPr id="16" name="AutoShape 5"/>
          <p:cNvSpPr>
            <a:spLocks noChangeArrowheads="1"/>
          </p:cNvSpPr>
          <p:nvPr/>
        </p:nvSpPr>
        <p:spPr bwMode="auto">
          <a:xfrm>
            <a:off x="1371600" y="6248400"/>
            <a:ext cx="7772400" cy="276831"/>
          </a:xfrm>
          <a:prstGeom prst="roundRect">
            <a:avLst>
              <a:gd name="adj" fmla="val 16667"/>
            </a:avLst>
          </a:prstGeom>
          <a:noFill/>
          <a:ln w="57150">
            <a:solidFill>
              <a:srgbClr val="FFC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FFC000"/>
                </a:solidFill>
                <a:effectLst/>
                <a:uLnTx/>
                <a:uFillTx/>
              </a:rPr>
              <a:t>could be blank as Mult1 is not busy?</a:t>
            </a:r>
            <a:endParaRPr kumimoji="0" lang="en-US" altLang="zh-CN" sz="2000" b="1" i="0" u="none" strike="noStrike" kern="1200" cap="none" spc="0" normalizeH="0" baseline="0" noProof="0" dirty="0">
              <a:ln>
                <a:noFill/>
              </a:ln>
              <a:solidFill>
                <a:srgbClr val="FFC000"/>
              </a:solidFill>
              <a:effectLst/>
              <a:uLnTx/>
              <a:uFillTx/>
            </a:endParaRPr>
          </a:p>
        </p:txBody>
      </p:sp>
      <p:pic>
        <p:nvPicPr>
          <p:cNvPr id="13" name="Picture 12"/>
          <p:cNvPicPr>
            <a:picLocks noChangeAspect="1"/>
          </p:cNvPicPr>
          <p:nvPr/>
        </p:nvPicPr>
        <p:blipFill>
          <a:blip r:embed="rId3"/>
          <a:stretch>
            <a:fillRect/>
          </a:stretch>
        </p:blipFill>
        <p:spPr>
          <a:xfrm>
            <a:off x="6324600" y="15240"/>
            <a:ext cx="2819400" cy="1628987"/>
          </a:xfrm>
          <a:prstGeom prst="rect">
            <a:avLst/>
          </a:prstGeom>
          <a:effectLst>
            <a:glow rad="228600">
              <a:schemeClr val="accent1">
                <a:satMod val="175000"/>
                <a:alpha val="40000"/>
              </a:schemeClr>
            </a:glow>
          </a:effectLst>
        </p:spPr>
      </p:pic>
      <p:sp>
        <p:nvSpPr>
          <p:cNvPr id="5" name="文本框 4"/>
          <p:cNvSpPr txBox="1"/>
          <p:nvPr/>
        </p:nvSpPr>
        <p:spPr>
          <a:xfrm>
            <a:off x="9070340" y="6582410"/>
            <a:ext cx="2265680" cy="368300"/>
          </a:xfrm>
          <a:prstGeom prst="rect">
            <a:avLst/>
          </a:prstGeom>
          <a:noFill/>
        </p:spPr>
        <p:txBody>
          <a:bodyPr wrap="none" rtlCol="0">
            <a:spAutoFit/>
          </a:bodyPr>
          <a:p>
            <a:r>
              <a:rPr lang="en-US" altLang="zh-CN"/>
              <a:t>the 5th entry of ROB</a:t>
            </a:r>
            <a:endParaRPr lang="en-US" altLang="zh-CN"/>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4590" y="5943600"/>
            <a:ext cx="9144000" cy="914400"/>
          </a:xfrm>
          <a:prstGeom prst="rect">
            <a:avLst/>
          </a:prstGeom>
        </p:spPr>
      </p:pic>
      <p:sp>
        <p:nvSpPr>
          <p:cNvPr id="13" name="Rectangle 4"/>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600" b="1" i="0" u="none" strike="noStrike" kern="1200" cap="none" spc="0" normalizeH="0" baseline="0" noProof="0" dirty="0">
                <a:ln>
                  <a:noFill/>
                </a:ln>
                <a:solidFill>
                  <a:schemeClr val="bg1"/>
                </a:solidFill>
                <a:effectLst/>
                <a:uLnTx/>
                <a:uFillTx/>
              </a:rPr>
              <a:t>could be blank as Mult1 is not busy?</a:t>
            </a:r>
            <a:endParaRPr kumimoji="0" lang="en-US" altLang="zh-CN" sz="600" b="1" i="0" u="none" strike="noStrike" kern="1200" cap="none" spc="0" normalizeH="0" baseline="0" noProof="0" dirty="0">
              <a:ln>
                <a:noFill/>
              </a:ln>
              <a:solidFill>
                <a:schemeClr val="bg1"/>
              </a:solidFill>
              <a:effectLst/>
              <a:uLnTx/>
              <a:uFillTx/>
            </a:endParaRPr>
          </a:p>
        </p:txBody>
      </p:sp>
      <p:pic>
        <p:nvPicPr>
          <p:cNvPr id="2" name="Picture 1"/>
          <p:cNvPicPr>
            <a:picLocks noChangeAspect="1"/>
          </p:cNvPicPr>
          <p:nvPr/>
        </p:nvPicPr>
        <p:blipFill>
          <a:blip r:embed="rId2"/>
          <a:stretch>
            <a:fillRect/>
          </a:stretch>
        </p:blipFill>
        <p:spPr>
          <a:xfrm>
            <a:off x="0" y="1611455"/>
            <a:ext cx="9144000" cy="2599691"/>
          </a:xfrm>
          <a:prstGeom prst="rect">
            <a:avLst/>
          </a:prstGeom>
        </p:spPr>
      </p:pic>
      <p:sp>
        <p:nvSpPr>
          <p:cNvPr id="161793" name="Title 1"/>
          <p:cNvSpPr>
            <a:spLocks noGrp="1" noChangeArrowheads="1"/>
          </p:cNvSpPr>
          <p:nvPr>
            <p:ph type="title"/>
          </p:nvPr>
        </p:nvSpPr>
        <p:spPr/>
        <p:txBody>
          <a:bodyPr/>
          <a:lstStyle/>
          <a:p>
            <a:r>
              <a:rPr lang="en-US" altLang="en-US" dirty="0"/>
              <a:t>Speculation Example</a:t>
            </a:r>
            <a:endParaRPr lang="en-US" altLang="en-US" dirty="0"/>
          </a:p>
        </p:txBody>
      </p:sp>
      <p:sp>
        <p:nvSpPr>
          <p:cNvPr id="11" name="TextBox 10"/>
          <p:cNvSpPr txBox="1"/>
          <p:nvPr/>
        </p:nvSpPr>
        <p:spPr>
          <a:xfrm>
            <a:off x="27432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27432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4" name="TextBox 13"/>
          <p:cNvSpPr txBox="1"/>
          <p:nvPr/>
        </p:nvSpPr>
        <p:spPr>
          <a:xfrm>
            <a:off x="5689878"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p:cNvSpPr txBox="1"/>
          <p:nvPr/>
        </p:nvSpPr>
        <p:spPr>
          <a:xfrm>
            <a:off x="5600702"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3" name="Picture 2"/>
          <p:cNvPicPr>
            <a:picLocks noChangeAspect="1"/>
          </p:cNvPicPr>
          <p:nvPr/>
        </p:nvPicPr>
        <p:blipFill>
          <a:blip r:embed="rId3"/>
          <a:stretch>
            <a:fillRect/>
          </a:stretch>
        </p:blipFill>
        <p:spPr>
          <a:xfrm>
            <a:off x="0" y="4211146"/>
            <a:ext cx="9144000" cy="1732454"/>
          </a:xfrm>
          <a:prstGeom prst="rect">
            <a:avLst/>
          </a:prstGeom>
        </p:spPr>
      </p:pic>
      <p:sp>
        <p:nvSpPr>
          <p:cNvPr id="16" name="AutoShape 5"/>
          <p:cNvSpPr>
            <a:spLocks noChangeArrowheads="1"/>
          </p:cNvSpPr>
          <p:nvPr/>
        </p:nvSpPr>
        <p:spPr bwMode="auto">
          <a:xfrm>
            <a:off x="0" y="6172201"/>
            <a:ext cx="9144000" cy="45719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p:cNvSpPr>
            <a:spLocks noChangeArrowheads="1"/>
          </p:cNvSpPr>
          <p:nvPr/>
        </p:nvSpPr>
        <p:spPr bwMode="auto">
          <a:xfrm>
            <a:off x="533400" y="5791200"/>
            <a:ext cx="86106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which ROB entry’s destination is this register</a:t>
            </a:r>
            <a:endParaRPr kumimoji="0" lang="en-US" altLang="zh-CN" sz="2000" b="1" i="0" u="none" strike="noStrike" kern="1200" cap="none" spc="0" normalizeH="0" baseline="0" noProof="0" dirty="0">
              <a:ln>
                <a:noFill/>
              </a:ln>
              <a:solidFill>
                <a:srgbClr val="00B0F0"/>
              </a:solidFill>
              <a:effectLst/>
              <a:uLnTx/>
              <a:uFillTx/>
            </a:endParaRPr>
          </a:p>
        </p:txBody>
      </p:sp>
      <p:sp>
        <p:nvSpPr>
          <p:cNvPr id="17" name="AutoShape 5"/>
          <p:cNvSpPr>
            <a:spLocks noChangeArrowheads="1"/>
          </p:cNvSpPr>
          <p:nvPr/>
        </p:nvSpPr>
        <p:spPr bwMode="auto">
          <a:xfrm>
            <a:off x="0" y="6172201"/>
            <a:ext cx="9144000" cy="45719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8" name="AutoShape 5"/>
          <p:cNvSpPr>
            <a:spLocks noChangeArrowheads="1"/>
          </p:cNvSpPr>
          <p:nvPr/>
        </p:nvSpPr>
        <p:spPr bwMode="auto">
          <a:xfrm>
            <a:off x="0" y="6174000"/>
            <a:ext cx="9144000" cy="45719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 name="AutoShape 5"/>
          <p:cNvSpPr>
            <a:spLocks noChangeArrowheads="1"/>
          </p:cNvSpPr>
          <p:nvPr/>
        </p:nvSpPr>
        <p:spPr bwMode="auto">
          <a:xfrm>
            <a:off x="-4590" y="6174000"/>
            <a:ext cx="9144000" cy="45719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dirty="0">
                <a:ea typeface="MS PGothic" panose="020B0600070205080204" charset="-128"/>
              </a:rPr>
              <a:t>1-bit Predictor</a:t>
            </a:r>
            <a:endParaRPr lang="en-US" altLang="en-US" dirty="0"/>
          </a:p>
        </p:txBody>
      </p:sp>
      <p:sp>
        <p:nvSpPr>
          <p:cNvPr id="302082" name="Content Placeholder 2"/>
          <p:cNvSpPr>
            <a:spLocks noGrp="1" noChangeArrowheads="1"/>
          </p:cNvSpPr>
          <p:nvPr>
            <p:ph idx="1"/>
          </p:nvPr>
        </p:nvSpPr>
        <p:spPr>
          <a:xfrm>
            <a:off x="457200" y="1600200"/>
            <a:ext cx="8763000" cy="4525963"/>
          </a:xfrm>
        </p:spPr>
        <p:txBody>
          <a:bodyPr/>
          <a:lstStyle/>
          <a:p>
            <a:r>
              <a:rPr lang="en-US" altLang="en-US" dirty="0"/>
              <a:t>Example 1:                                            a loop branch that is taken nine times in a row and then is not taken once;    assume predictor initialized as untaken;</a:t>
            </a:r>
            <a:endParaRPr lang="en-US" altLang="en-US" dirty="0"/>
          </a:p>
          <a:p>
            <a:r>
              <a:rPr lang="en-US" altLang="en-US" dirty="0"/>
              <a:t>prediction accuracy using 1-bit prediction?</a:t>
            </a:r>
            <a:endParaRPr lang="en-US" altLang="en-US" dirty="0">
              <a:solidFill>
                <a:srgbClr val="00B0F0"/>
              </a:solidFill>
            </a:endParaRPr>
          </a:p>
        </p:txBody>
      </p:sp>
      <p:graphicFrame>
        <p:nvGraphicFramePr>
          <p:cNvPr id="3"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r>
              <a:tr h="370840">
                <a:tc>
                  <a:txBody>
                    <a:bodyPr/>
                    <a:lstStyle/>
                    <a:p>
                      <a:r>
                        <a:rPr lang="en-US" sz="2000" dirty="0"/>
                        <a:t>update</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endParaRPr lang="en-US" sz="20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1"/>
          <a:stretch>
            <a:fillRect/>
          </a:stretch>
        </p:blipFill>
        <p:spPr>
          <a:xfrm>
            <a:off x="4590" y="5943600"/>
            <a:ext cx="9144000" cy="914400"/>
          </a:xfrm>
          <a:prstGeom prst="rect">
            <a:avLst/>
          </a:prstGeom>
        </p:spPr>
      </p:pic>
      <p:sp>
        <p:nvSpPr>
          <p:cNvPr id="13" name="Rectangle 4"/>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600" b="1" i="0" u="none" strike="noStrike" kern="1200" cap="none" spc="0" normalizeH="0" baseline="0" noProof="0" dirty="0">
                <a:ln>
                  <a:noFill/>
                </a:ln>
                <a:solidFill>
                  <a:schemeClr val="bg1"/>
                </a:solidFill>
                <a:effectLst/>
                <a:uLnTx/>
                <a:uFillTx/>
              </a:rPr>
              <a:t>could be blank as Mult1 is not busy?</a:t>
            </a:r>
            <a:endParaRPr kumimoji="0" lang="en-US" altLang="zh-CN" sz="600" b="1" i="0" u="none" strike="noStrike" kern="1200" cap="none" spc="0" normalizeH="0" baseline="0" noProof="0" dirty="0">
              <a:ln>
                <a:noFill/>
              </a:ln>
              <a:solidFill>
                <a:schemeClr val="bg1"/>
              </a:solidFill>
              <a:effectLst/>
              <a:uLnTx/>
              <a:uFillTx/>
            </a:endParaRPr>
          </a:p>
        </p:txBody>
      </p:sp>
      <p:pic>
        <p:nvPicPr>
          <p:cNvPr id="2" name="Picture 1"/>
          <p:cNvPicPr>
            <a:picLocks noChangeAspect="1"/>
          </p:cNvPicPr>
          <p:nvPr/>
        </p:nvPicPr>
        <p:blipFill>
          <a:blip r:embed="rId2"/>
          <a:stretch>
            <a:fillRect/>
          </a:stretch>
        </p:blipFill>
        <p:spPr>
          <a:xfrm>
            <a:off x="0" y="1611455"/>
            <a:ext cx="9144000" cy="2599691"/>
          </a:xfrm>
          <a:prstGeom prst="rect">
            <a:avLst/>
          </a:prstGeom>
        </p:spPr>
      </p:pic>
      <p:sp>
        <p:nvSpPr>
          <p:cNvPr id="161793" name="Title 1"/>
          <p:cNvSpPr>
            <a:spLocks noGrp="1" noChangeArrowheads="1"/>
          </p:cNvSpPr>
          <p:nvPr>
            <p:ph type="title"/>
          </p:nvPr>
        </p:nvSpPr>
        <p:spPr/>
        <p:txBody>
          <a:bodyPr/>
          <a:lstStyle/>
          <a:p>
            <a:r>
              <a:rPr lang="en-US" altLang="en-US" dirty="0"/>
              <a:t>Speculation Example</a:t>
            </a:r>
            <a:endParaRPr lang="en-US" altLang="en-US" dirty="0"/>
          </a:p>
        </p:txBody>
      </p:sp>
      <p:sp>
        <p:nvSpPr>
          <p:cNvPr id="11" name="TextBox 10"/>
          <p:cNvSpPr txBox="1"/>
          <p:nvPr/>
        </p:nvSpPr>
        <p:spPr>
          <a:xfrm>
            <a:off x="27432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27432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4" name="TextBox 13"/>
          <p:cNvSpPr txBox="1"/>
          <p:nvPr/>
        </p:nvSpPr>
        <p:spPr>
          <a:xfrm>
            <a:off x="5689878"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p:cNvSpPr txBox="1"/>
          <p:nvPr/>
        </p:nvSpPr>
        <p:spPr>
          <a:xfrm>
            <a:off x="5600702"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3" name="Picture 2"/>
          <p:cNvPicPr>
            <a:picLocks noChangeAspect="1"/>
          </p:cNvPicPr>
          <p:nvPr/>
        </p:nvPicPr>
        <p:blipFill>
          <a:blip r:embed="rId3"/>
          <a:stretch>
            <a:fillRect/>
          </a:stretch>
        </p:blipFill>
        <p:spPr>
          <a:xfrm>
            <a:off x="0" y="4211146"/>
            <a:ext cx="9144000" cy="1732454"/>
          </a:xfrm>
          <a:prstGeom prst="rect">
            <a:avLst/>
          </a:prstGeom>
        </p:spPr>
      </p:pic>
      <p:sp>
        <p:nvSpPr>
          <p:cNvPr id="16" name="AutoShape 5"/>
          <p:cNvSpPr>
            <a:spLocks noChangeArrowheads="1"/>
          </p:cNvSpPr>
          <p:nvPr/>
        </p:nvSpPr>
        <p:spPr bwMode="auto">
          <a:xfrm>
            <a:off x="1219200" y="6172201"/>
            <a:ext cx="381000" cy="45719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p:cNvSpPr>
            <a:spLocks noChangeArrowheads="1"/>
          </p:cNvSpPr>
          <p:nvPr/>
        </p:nvSpPr>
        <p:spPr bwMode="auto">
          <a:xfrm>
            <a:off x="533400" y="5791200"/>
            <a:ext cx="86106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which ROB entry’s destination is this register</a:t>
            </a:r>
            <a:endParaRPr kumimoji="0" lang="en-US" altLang="zh-CN" sz="2000" b="1" i="0" u="none" strike="noStrike" kern="1200" cap="none" spc="0" normalizeH="0" baseline="0" noProof="0" dirty="0">
              <a:ln>
                <a:noFill/>
              </a:ln>
              <a:solidFill>
                <a:srgbClr val="00B0F0"/>
              </a:solidFill>
              <a:effectLst/>
              <a:uLnTx/>
              <a:uFillTx/>
            </a:endParaRPr>
          </a:p>
        </p:txBody>
      </p:sp>
      <p:sp>
        <p:nvSpPr>
          <p:cNvPr id="20" name="AutoShape 5"/>
          <p:cNvSpPr>
            <a:spLocks noChangeArrowheads="1"/>
          </p:cNvSpPr>
          <p:nvPr/>
        </p:nvSpPr>
        <p:spPr bwMode="auto">
          <a:xfrm>
            <a:off x="6172200" y="6174000"/>
            <a:ext cx="381000" cy="45719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1" name="AutoShape 5"/>
          <p:cNvSpPr>
            <a:spLocks noChangeArrowheads="1"/>
          </p:cNvSpPr>
          <p:nvPr/>
        </p:nvSpPr>
        <p:spPr bwMode="auto">
          <a:xfrm>
            <a:off x="7848600" y="6174000"/>
            <a:ext cx="381000" cy="45719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2" name="AutoShape 5"/>
          <p:cNvSpPr>
            <a:spLocks noChangeArrowheads="1"/>
          </p:cNvSpPr>
          <p:nvPr/>
        </p:nvSpPr>
        <p:spPr bwMode="auto">
          <a:xfrm>
            <a:off x="8769427" y="6174000"/>
            <a:ext cx="381000" cy="45719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1"/>
          <a:stretch>
            <a:fillRect/>
          </a:stretch>
        </p:blipFill>
        <p:spPr>
          <a:xfrm>
            <a:off x="4590" y="5943600"/>
            <a:ext cx="9144000" cy="914400"/>
          </a:xfrm>
          <a:prstGeom prst="rect">
            <a:avLst/>
          </a:prstGeom>
        </p:spPr>
      </p:pic>
      <p:sp>
        <p:nvSpPr>
          <p:cNvPr id="13" name="Rectangle 4"/>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600" b="1" i="0" u="none" strike="noStrike" kern="1200" cap="none" spc="0" normalizeH="0" baseline="0" noProof="0" dirty="0">
                <a:ln>
                  <a:noFill/>
                </a:ln>
                <a:solidFill>
                  <a:schemeClr val="bg1"/>
                </a:solidFill>
                <a:effectLst/>
                <a:uLnTx/>
                <a:uFillTx/>
              </a:rPr>
              <a:t>could be blank as Mult1 is not busy?</a:t>
            </a:r>
            <a:endParaRPr kumimoji="0" lang="en-US" altLang="zh-CN" sz="600" b="1" i="0" u="none" strike="noStrike" kern="1200" cap="none" spc="0" normalizeH="0" baseline="0" noProof="0" dirty="0">
              <a:ln>
                <a:noFill/>
              </a:ln>
              <a:solidFill>
                <a:schemeClr val="bg1"/>
              </a:solidFill>
              <a:effectLst/>
              <a:uLnTx/>
              <a:uFillTx/>
            </a:endParaRPr>
          </a:p>
        </p:txBody>
      </p:sp>
      <p:pic>
        <p:nvPicPr>
          <p:cNvPr id="2" name="Picture 1"/>
          <p:cNvPicPr>
            <a:picLocks noChangeAspect="1"/>
          </p:cNvPicPr>
          <p:nvPr/>
        </p:nvPicPr>
        <p:blipFill>
          <a:blip r:embed="rId2"/>
          <a:stretch>
            <a:fillRect/>
          </a:stretch>
        </p:blipFill>
        <p:spPr>
          <a:xfrm>
            <a:off x="0" y="1611455"/>
            <a:ext cx="9144000" cy="2599691"/>
          </a:xfrm>
          <a:prstGeom prst="rect">
            <a:avLst/>
          </a:prstGeom>
        </p:spPr>
      </p:pic>
      <p:sp>
        <p:nvSpPr>
          <p:cNvPr id="161793" name="Title 1"/>
          <p:cNvSpPr>
            <a:spLocks noGrp="1" noChangeArrowheads="1"/>
          </p:cNvSpPr>
          <p:nvPr>
            <p:ph type="title"/>
          </p:nvPr>
        </p:nvSpPr>
        <p:spPr/>
        <p:txBody>
          <a:bodyPr/>
          <a:lstStyle/>
          <a:p>
            <a:r>
              <a:rPr lang="en-US" altLang="en-US" dirty="0"/>
              <a:t>Speculation Example</a:t>
            </a:r>
            <a:endParaRPr lang="en-US" altLang="en-US" dirty="0"/>
          </a:p>
        </p:txBody>
      </p:sp>
      <p:sp>
        <p:nvSpPr>
          <p:cNvPr id="11" name="TextBox 10"/>
          <p:cNvSpPr txBox="1"/>
          <p:nvPr/>
        </p:nvSpPr>
        <p:spPr>
          <a:xfrm>
            <a:off x="27432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27432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4" name="TextBox 13"/>
          <p:cNvSpPr txBox="1"/>
          <p:nvPr/>
        </p:nvSpPr>
        <p:spPr>
          <a:xfrm>
            <a:off x="5689878"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p:cNvSpPr txBox="1"/>
          <p:nvPr/>
        </p:nvSpPr>
        <p:spPr>
          <a:xfrm>
            <a:off x="5600702"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3" name="Picture 2"/>
          <p:cNvPicPr>
            <a:picLocks noChangeAspect="1"/>
          </p:cNvPicPr>
          <p:nvPr/>
        </p:nvPicPr>
        <p:blipFill>
          <a:blip r:embed="rId3"/>
          <a:stretch>
            <a:fillRect/>
          </a:stretch>
        </p:blipFill>
        <p:spPr>
          <a:xfrm>
            <a:off x="0" y="4211146"/>
            <a:ext cx="9144000" cy="1732454"/>
          </a:xfrm>
          <a:prstGeom prst="rect">
            <a:avLst/>
          </a:prstGeom>
        </p:spPr>
      </p:pic>
      <p:sp>
        <p:nvSpPr>
          <p:cNvPr id="16" name="AutoShape 5"/>
          <p:cNvSpPr>
            <a:spLocks noChangeArrowheads="1"/>
          </p:cNvSpPr>
          <p:nvPr/>
        </p:nvSpPr>
        <p:spPr bwMode="auto">
          <a:xfrm>
            <a:off x="1220400" y="6172201"/>
            <a:ext cx="381000" cy="45719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p:cNvSpPr>
            <a:spLocks noChangeArrowheads="1"/>
          </p:cNvSpPr>
          <p:nvPr/>
        </p:nvSpPr>
        <p:spPr bwMode="auto">
          <a:xfrm>
            <a:off x="533400" y="5791200"/>
            <a:ext cx="86106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which ROB entry’s destination is this register</a:t>
            </a:r>
            <a:endParaRPr kumimoji="0" lang="en-US" altLang="zh-CN" sz="2000" b="1" i="0" u="none" strike="noStrike" kern="1200" cap="none" spc="0" normalizeH="0" baseline="0" noProof="0" dirty="0">
              <a:ln>
                <a:noFill/>
              </a:ln>
              <a:solidFill>
                <a:srgbClr val="00B0F0"/>
              </a:solidFill>
              <a:effectLst/>
              <a:uLnTx/>
              <a:uFillTx/>
            </a:endParaRPr>
          </a:p>
        </p:txBody>
      </p:sp>
      <p:sp>
        <p:nvSpPr>
          <p:cNvPr id="20" name="AutoShape 5"/>
          <p:cNvSpPr>
            <a:spLocks noChangeArrowheads="1"/>
          </p:cNvSpPr>
          <p:nvPr/>
        </p:nvSpPr>
        <p:spPr bwMode="auto">
          <a:xfrm>
            <a:off x="6174000" y="6174000"/>
            <a:ext cx="381000" cy="45719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1" name="AutoShape 5"/>
          <p:cNvSpPr>
            <a:spLocks noChangeArrowheads="1"/>
          </p:cNvSpPr>
          <p:nvPr/>
        </p:nvSpPr>
        <p:spPr bwMode="auto">
          <a:xfrm>
            <a:off x="7848000" y="6174000"/>
            <a:ext cx="381000" cy="45719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2" name="AutoShape 5"/>
          <p:cNvSpPr>
            <a:spLocks noChangeArrowheads="1"/>
          </p:cNvSpPr>
          <p:nvPr/>
        </p:nvSpPr>
        <p:spPr bwMode="auto">
          <a:xfrm>
            <a:off x="8769427" y="6174000"/>
            <a:ext cx="381000" cy="45719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7" name="AutoShape 5"/>
          <p:cNvSpPr>
            <a:spLocks noChangeArrowheads="1"/>
          </p:cNvSpPr>
          <p:nvPr/>
        </p:nvSpPr>
        <p:spPr bwMode="auto">
          <a:xfrm>
            <a:off x="-24788" y="2971799"/>
            <a:ext cx="3810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8" name="AutoShape 5"/>
          <p:cNvSpPr>
            <a:spLocks noChangeArrowheads="1"/>
          </p:cNvSpPr>
          <p:nvPr/>
        </p:nvSpPr>
        <p:spPr bwMode="auto">
          <a:xfrm>
            <a:off x="-24788" y="3261600"/>
            <a:ext cx="3810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 name="AutoShape 5"/>
          <p:cNvSpPr>
            <a:spLocks noChangeArrowheads="1"/>
          </p:cNvSpPr>
          <p:nvPr/>
        </p:nvSpPr>
        <p:spPr bwMode="auto">
          <a:xfrm>
            <a:off x="-24788" y="3556800"/>
            <a:ext cx="3810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3" name="AutoShape 5"/>
          <p:cNvSpPr>
            <a:spLocks noChangeArrowheads="1"/>
          </p:cNvSpPr>
          <p:nvPr/>
        </p:nvSpPr>
        <p:spPr bwMode="auto">
          <a:xfrm>
            <a:off x="-24788" y="3859200"/>
            <a:ext cx="3810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4" name="Line 15"/>
          <p:cNvSpPr>
            <a:spLocks noChangeShapeType="1"/>
          </p:cNvSpPr>
          <p:nvPr/>
        </p:nvSpPr>
        <p:spPr bwMode="auto">
          <a:xfrm flipH="1" flipV="1">
            <a:off x="380998" y="2997690"/>
            <a:ext cx="1069201" cy="3174509"/>
          </a:xfrm>
          <a:prstGeom prst="line">
            <a:avLst/>
          </a:prstGeom>
          <a:noFill/>
          <a:ln w="38100">
            <a:solidFill>
              <a:srgbClr val="92D050"/>
            </a:solidFill>
            <a:rou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5" name="Line 15"/>
          <p:cNvSpPr>
            <a:spLocks noChangeShapeType="1"/>
          </p:cNvSpPr>
          <p:nvPr/>
        </p:nvSpPr>
        <p:spPr bwMode="auto">
          <a:xfrm flipH="1" flipV="1">
            <a:off x="380992" y="4047330"/>
            <a:ext cx="6019807" cy="2111596"/>
          </a:xfrm>
          <a:prstGeom prst="line">
            <a:avLst/>
          </a:prstGeom>
          <a:noFill/>
          <a:ln w="38100">
            <a:solidFill>
              <a:srgbClr val="92D050"/>
            </a:solidFill>
            <a:rou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6" name="Line 15"/>
          <p:cNvSpPr>
            <a:spLocks noChangeShapeType="1"/>
          </p:cNvSpPr>
          <p:nvPr/>
        </p:nvSpPr>
        <p:spPr bwMode="auto">
          <a:xfrm flipH="1" flipV="1">
            <a:off x="380999" y="3429000"/>
            <a:ext cx="7696201" cy="2729926"/>
          </a:xfrm>
          <a:prstGeom prst="line">
            <a:avLst/>
          </a:prstGeom>
          <a:noFill/>
          <a:ln w="38100">
            <a:solidFill>
              <a:srgbClr val="92D050"/>
            </a:solidFill>
            <a:rou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7" name="Line 15"/>
          <p:cNvSpPr>
            <a:spLocks noChangeShapeType="1"/>
          </p:cNvSpPr>
          <p:nvPr/>
        </p:nvSpPr>
        <p:spPr bwMode="auto">
          <a:xfrm flipH="1" flipV="1">
            <a:off x="380994" y="3768600"/>
            <a:ext cx="8610602" cy="2390326"/>
          </a:xfrm>
          <a:prstGeom prst="line">
            <a:avLst/>
          </a:prstGeom>
          <a:noFill/>
          <a:ln w="38100">
            <a:solidFill>
              <a:srgbClr val="92D050"/>
            </a:solidFill>
            <a:round/>
            <a:tailEnd type="triangle" w="med" len="med"/>
          </a:ln>
          <a:extLst>
            <a:ext uri="{909E8E84-426E-40DD-AFC4-6F175D3DCCD1}">
              <a14:hiddenFill xmlns:a14="http://schemas.microsoft.com/office/drawing/2010/main">
                <a:noFill/>
              </a14:hiddenFill>
            </a:ext>
          </a:extLst>
        </p:spPr>
        <p:txBody>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1"/>
          <a:stretch>
            <a:fillRect/>
          </a:stretch>
        </p:blipFill>
        <p:spPr>
          <a:xfrm>
            <a:off x="4590" y="5943600"/>
            <a:ext cx="9144000" cy="914400"/>
          </a:xfrm>
          <a:prstGeom prst="rect">
            <a:avLst/>
          </a:prstGeom>
        </p:spPr>
      </p:pic>
      <p:sp>
        <p:nvSpPr>
          <p:cNvPr id="13" name="Rectangle 4"/>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600" b="1" i="0" u="none" strike="noStrike" kern="1200" cap="none" spc="0" normalizeH="0" baseline="0" noProof="0" dirty="0">
                <a:ln>
                  <a:noFill/>
                </a:ln>
                <a:solidFill>
                  <a:schemeClr val="bg1"/>
                </a:solidFill>
                <a:effectLst/>
                <a:uLnTx/>
                <a:uFillTx/>
              </a:rPr>
              <a:t>could be blank as Mult1 is not busy?</a:t>
            </a:r>
            <a:endParaRPr kumimoji="0" lang="en-US" altLang="zh-CN" sz="600" b="1" i="0" u="none" strike="noStrike" kern="1200" cap="none" spc="0" normalizeH="0" baseline="0" noProof="0" dirty="0">
              <a:ln>
                <a:noFill/>
              </a:ln>
              <a:solidFill>
                <a:schemeClr val="bg1"/>
              </a:solidFill>
              <a:effectLst/>
              <a:uLnTx/>
              <a:uFillTx/>
            </a:endParaRPr>
          </a:p>
        </p:txBody>
      </p:sp>
      <p:pic>
        <p:nvPicPr>
          <p:cNvPr id="2" name="Picture 1"/>
          <p:cNvPicPr>
            <a:picLocks noChangeAspect="1"/>
          </p:cNvPicPr>
          <p:nvPr/>
        </p:nvPicPr>
        <p:blipFill>
          <a:blip r:embed="rId2"/>
          <a:stretch>
            <a:fillRect/>
          </a:stretch>
        </p:blipFill>
        <p:spPr>
          <a:xfrm>
            <a:off x="0" y="1611455"/>
            <a:ext cx="9144000" cy="2599691"/>
          </a:xfrm>
          <a:prstGeom prst="rect">
            <a:avLst/>
          </a:prstGeom>
        </p:spPr>
      </p:pic>
      <p:sp>
        <p:nvSpPr>
          <p:cNvPr id="161793" name="Title 1"/>
          <p:cNvSpPr>
            <a:spLocks noGrp="1" noChangeArrowheads="1"/>
          </p:cNvSpPr>
          <p:nvPr>
            <p:ph type="title"/>
          </p:nvPr>
        </p:nvSpPr>
        <p:spPr/>
        <p:txBody>
          <a:bodyPr/>
          <a:lstStyle/>
          <a:p>
            <a:r>
              <a:rPr lang="en-US" altLang="en-US" dirty="0"/>
              <a:t>Speculation Example</a:t>
            </a:r>
            <a:endParaRPr lang="en-US" altLang="en-US" dirty="0"/>
          </a:p>
        </p:txBody>
      </p:sp>
      <p:sp>
        <p:nvSpPr>
          <p:cNvPr id="11" name="TextBox 10"/>
          <p:cNvSpPr txBox="1"/>
          <p:nvPr/>
        </p:nvSpPr>
        <p:spPr>
          <a:xfrm>
            <a:off x="27432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27432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4" name="TextBox 13"/>
          <p:cNvSpPr txBox="1"/>
          <p:nvPr/>
        </p:nvSpPr>
        <p:spPr>
          <a:xfrm>
            <a:off x="5689878"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p:cNvSpPr txBox="1"/>
          <p:nvPr/>
        </p:nvSpPr>
        <p:spPr>
          <a:xfrm>
            <a:off x="5600702"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3" name="Picture 2"/>
          <p:cNvPicPr>
            <a:picLocks noChangeAspect="1"/>
          </p:cNvPicPr>
          <p:nvPr/>
        </p:nvPicPr>
        <p:blipFill>
          <a:blip r:embed="rId3"/>
          <a:stretch>
            <a:fillRect/>
          </a:stretch>
        </p:blipFill>
        <p:spPr>
          <a:xfrm>
            <a:off x="0" y="4211146"/>
            <a:ext cx="9144000" cy="1732454"/>
          </a:xfrm>
          <a:prstGeom prst="rect">
            <a:avLst/>
          </a:prstGeom>
        </p:spPr>
      </p:pic>
      <p:sp>
        <p:nvSpPr>
          <p:cNvPr id="16" name="AutoShape 5"/>
          <p:cNvSpPr>
            <a:spLocks noChangeArrowheads="1"/>
          </p:cNvSpPr>
          <p:nvPr/>
        </p:nvSpPr>
        <p:spPr bwMode="auto">
          <a:xfrm>
            <a:off x="1220400" y="6172201"/>
            <a:ext cx="532200" cy="638636"/>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p:cNvSpPr>
            <a:spLocks noChangeArrowheads="1"/>
          </p:cNvSpPr>
          <p:nvPr/>
        </p:nvSpPr>
        <p:spPr bwMode="auto">
          <a:xfrm>
            <a:off x="533400" y="5791200"/>
            <a:ext cx="86106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rPr>
              <a:t>uncommitted instructions’ destination registers</a:t>
            </a:r>
            <a:endParaRPr kumimoji="0" lang="en-US" altLang="zh-CN" sz="2000" b="1" i="0" u="none" strike="noStrike" kern="1200" cap="none" spc="0" normalizeH="0" baseline="0" noProof="0" dirty="0">
              <a:ln>
                <a:noFill/>
              </a:ln>
              <a:solidFill>
                <a:srgbClr val="00B0F0"/>
              </a:solidFill>
              <a:effectLst/>
              <a:uLnTx/>
              <a:uFillTx/>
            </a:endParaRPr>
          </a:p>
        </p:txBody>
      </p:sp>
      <p:sp>
        <p:nvSpPr>
          <p:cNvPr id="18" name="AutoShape 5"/>
          <p:cNvSpPr>
            <a:spLocks noChangeArrowheads="1"/>
          </p:cNvSpPr>
          <p:nvPr/>
        </p:nvSpPr>
        <p:spPr bwMode="auto">
          <a:xfrm>
            <a:off x="6174000" y="6174000"/>
            <a:ext cx="532200" cy="638636"/>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 name="AutoShape 5"/>
          <p:cNvSpPr>
            <a:spLocks noChangeArrowheads="1"/>
          </p:cNvSpPr>
          <p:nvPr/>
        </p:nvSpPr>
        <p:spPr bwMode="auto">
          <a:xfrm>
            <a:off x="7848000" y="6174000"/>
            <a:ext cx="532200" cy="638636"/>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3" name="AutoShape 5"/>
          <p:cNvSpPr>
            <a:spLocks noChangeArrowheads="1"/>
          </p:cNvSpPr>
          <p:nvPr/>
        </p:nvSpPr>
        <p:spPr bwMode="auto">
          <a:xfrm>
            <a:off x="8616390" y="6174224"/>
            <a:ext cx="532200" cy="638636"/>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1"/>
          <a:stretch>
            <a:fillRect/>
          </a:stretch>
        </p:blipFill>
        <p:spPr>
          <a:xfrm>
            <a:off x="4590" y="5943600"/>
            <a:ext cx="9144000" cy="914400"/>
          </a:xfrm>
          <a:prstGeom prst="rect">
            <a:avLst/>
          </a:prstGeom>
        </p:spPr>
      </p:pic>
      <p:sp>
        <p:nvSpPr>
          <p:cNvPr id="13" name="Rectangle 4"/>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600" b="1" i="0" u="none" strike="noStrike" kern="1200" cap="none" spc="0" normalizeH="0" baseline="0" noProof="0" dirty="0">
                <a:ln>
                  <a:noFill/>
                </a:ln>
                <a:solidFill>
                  <a:schemeClr val="bg1"/>
                </a:solidFill>
                <a:effectLst/>
                <a:uLnTx/>
                <a:uFillTx/>
              </a:rPr>
              <a:t>could be blank as Mult1 is not busy?</a:t>
            </a:r>
            <a:endParaRPr kumimoji="0" lang="en-US" altLang="zh-CN" sz="600" b="1" i="0" u="none" strike="noStrike" kern="1200" cap="none" spc="0" normalizeH="0" baseline="0" noProof="0" dirty="0">
              <a:ln>
                <a:noFill/>
              </a:ln>
              <a:solidFill>
                <a:schemeClr val="bg1"/>
              </a:solidFill>
              <a:effectLst/>
              <a:uLnTx/>
              <a:uFillTx/>
            </a:endParaRPr>
          </a:p>
        </p:txBody>
      </p:sp>
      <p:pic>
        <p:nvPicPr>
          <p:cNvPr id="2" name="Picture 1"/>
          <p:cNvPicPr>
            <a:picLocks noChangeAspect="1"/>
          </p:cNvPicPr>
          <p:nvPr/>
        </p:nvPicPr>
        <p:blipFill>
          <a:blip r:embed="rId2"/>
          <a:stretch>
            <a:fillRect/>
          </a:stretch>
        </p:blipFill>
        <p:spPr>
          <a:xfrm>
            <a:off x="0" y="1611455"/>
            <a:ext cx="9144000" cy="2599691"/>
          </a:xfrm>
          <a:prstGeom prst="rect">
            <a:avLst/>
          </a:prstGeom>
        </p:spPr>
      </p:pic>
      <p:sp>
        <p:nvSpPr>
          <p:cNvPr id="161793" name="Title 1"/>
          <p:cNvSpPr>
            <a:spLocks noGrp="1" noChangeArrowheads="1"/>
          </p:cNvSpPr>
          <p:nvPr>
            <p:ph type="title"/>
          </p:nvPr>
        </p:nvSpPr>
        <p:spPr/>
        <p:txBody>
          <a:bodyPr/>
          <a:lstStyle/>
          <a:p>
            <a:r>
              <a:rPr lang="en-US" altLang="en-US" dirty="0"/>
              <a:t>Speculation Example</a:t>
            </a:r>
            <a:endParaRPr lang="en-US" altLang="en-US" dirty="0"/>
          </a:p>
        </p:txBody>
      </p:sp>
      <p:sp>
        <p:nvSpPr>
          <p:cNvPr id="11" name="TextBox 10"/>
          <p:cNvSpPr txBox="1"/>
          <p:nvPr/>
        </p:nvSpPr>
        <p:spPr>
          <a:xfrm>
            <a:off x="27432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27432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4" name="TextBox 13"/>
          <p:cNvSpPr txBox="1"/>
          <p:nvPr/>
        </p:nvSpPr>
        <p:spPr>
          <a:xfrm>
            <a:off x="5689878"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p:cNvSpPr txBox="1"/>
          <p:nvPr/>
        </p:nvSpPr>
        <p:spPr>
          <a:xfrm>
            <a:off x="5600702"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3" name="Picture 2"/>
          <p:cNvPicPr>
            <a:picLocks noChangeAspect="1"/>
          </p:cNvPicPr>
          <p:nvPr/>
        </p:nvPicPr>
        <p:blipFill>
          <a:blip r:embed="rId3"/>
          <a:stretch>
            <a:fillRect/>
          </a:stretch>
        </p:blipFill>
        <p:spPr>
          <a:xfrm>
            <a:off x="0" y="4211146"/>
            <a:ext cx="9144000" cy="1732454"/>
          </a:xfrm>
          <a:prstGeom prst="rect">
            <a:avLst/>
          </a:prstGeom>
        </p:spPr>
      </p:pic>
      <p:sp>
        <p:nvSpPr>
          <p:cNvPr id="12" name="Rectangle 4"/>
          <p:cNvSpPr>
            <a:spLocks noChangeArrowheads="1"/>
          </p:cNvSpPr>
          <p:nvPr/>
        </p:nvSpPr>
        <p:spPr bwMode="auto">
          <a:xfrm>
            <a:off x="-304800" y="5791200"/>
            <a:ext cx="94488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upon commit</a:t>
            </a:r>
            <a:endParaRPr kumimoji="0" lang="en-US" altLang="zh-CN" sz="2000" b="1" i="0" u="none" strike="noStrike" kern="1200" cap="none" spc="0" normalizeH="0" baseline="0" noProof="0" dirty="0">
              <a:ln>
                <a:noFill/>
              </a:ln>
              <a:solidFill>
                <a:srgbClr val="00B0F0"/>
              </a:solidFill>
              <a:effectLst/>
              <a:uLnTx/>
              <a:uFillTx/>
            </a:endParaRPr>
          </a:p>
        </p:txBody>
      </p:sp>
      <p:sp>
        <p:nvSpPr>
          <p:cNvPr id="17" name="Rectangle 4"/>
          <p:cNvSpPr>
            <a:spLocks noChangeArrowheads="1"/>
          </p:cNvSpPr>
          <p:nvPr/>
        </p:nvSpPr>
        <p:spPr bwMode="auto">
          <a:xfrm>
            <a:off x="-76199" y="5562600"/>
            <a:ext cx="9226626"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w</a:t>
            </a:r>
            <a:r>
              <a:rPr kumimoji="0" lang="en-US" altLang="zh-CN" sz="2000" b="1" i="0" u="none" strike="noStrike" kern="1200" cap="none" spc="0" normalizeH="0" baseline="0" noProof="0" dirty="0" err="1">
                <a:ln>
                  <a:noFill/>
                </a:ln>
                <a:solidFill>
                  <a:srgbClr val="00B0F0"/>
                </a:solidFill>
                <a:effectLst/>
                <a:uLnTx/>
                <a:uFillTx/>
              </a:rPr>
              <a:t>ait</a:t>
            </a:r>
            <a:r>
              <a:rPr kumimoji="0" lang="en-US" altLang="zh-CN" sz="2000" b="1" i="0" u="none" strike="noStrike" kern="1200" cap="none" spc="0" normalizeH="0" baseline="0" noProof="0" dirty="0">
                <a:ln>
                  <a:noFill/>
                </a:ln>
                <a:solidFill>
                  <a:srgbClr val="00B0F0"/>
                </a:solidFill>
                <a:effectLst/>
                <a:uLnTx/>
                <a:uFillTx/>
              </a:rPr>
              <a:t> for results to be written from ROB to destination registers</a:t>
            </a:r>
            <a:endParaRPr kumimoji="0" lang="en-US" altLang="zh-CN" sz="2000" b="1" i="0" u="none" strike="noStrike" kern="1200" cap="none" spc="0" normalizeH="0" baseline="0" noProof="0" dirty="0">
              <a:ln>
                <a:noFill/>
              </a:ln>
              <a:solidFill>
                <a:srgbClr val="00B0F0"/>
              </a:solidFill>
              <a:effectLst/>
              <a:uLnTx/>
              <a:uFillTx/>
            </a:endParaRPr>
          </a:p>
        </p:txBody>
      </p:sp>
      <p:sp>
        <p:nvSpPr>
          <p:cNvPr id="27" name="AutoShape 5"/>
          <p:cNvSpPr>
            <a:spLocks noChangeArrowheads="1"/>
          </p:cNvSpPr>
          <p:nvPr/>
        </p:nvSpPr>
        <p:spPr bwMode="auto">
          <a:xfrm>
            <a:off x="1220400" y="6172201"/>
            <a:ext cx="532200" cy="638636"/>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8" name="AutoShape 5"/>
          <p:cNvSpPr>
            <a:spLocks noChangeArrowheads="1"/>
          </p:cNvSpPr>
          <p:nvPr/>
        </p:nvSpPr>
        <p:spPr bwMode="auto">
          <a:xfrm>
            <a:off x="6174000" y="6174000"/>
            <a:ext cx="532200" cy="638636"/>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9" name="AutoShape 5"/>
          <p:cNvSpPr>
            <a:spLocks noChangeArrowheads="1"/>
          </p:cNvSpPr>
          <p:nvPr/>
        </p:nvSpPr>
        <p:spPr bwMode="auto">
          <a:xfrm>
            <a:off x="7848000" y="6174000"/>
            <a:ext cx="532200" cy="638636"/>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30" name="AutoShape 5"/>
          <p:cNvSpPr>
            <a:spLocks noChangeArrowheads="1"/>
          </p:cNvSpPr>
          <p:nvPr/>
        </p:nvSpPr>
        <p:spPr bwMode="auto">
          <a:xfrm>
            <a:off x="8616390" y="6174224"/>
            <a:ext cx="532200" cy="638636"/>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1113" y="1600201"/>
            <a:ext cx="9144000" cy="3786833"/>
          </a:xfrm>
          <a:prstGeom prst="rect">
            <a:avLst/>
          </a:prstGeom>
        </p:spPr>
      </p:pic>
      <p:sp>
        <p:nvSpPr>
          <p:cNvPr id="161793" name="Title 1"/>
          <p:cNvSpPr>
            <a:spLocks noGrp="1" noChangeArrowheads="1"/>
          </p:cNvSpPr>
          <p:nvPr>
            <p:ph type="title"/>
          </p:nvPr>
        </p:nvSpPr>
        <p:spPr>
          <a:xfrm>
            <a:off x="-304800" y="274638"/>
            <a:ext cx="9753600" cy="1143000"/>
          </a:xfrm>
        </p:spPr>
        <p:txBody>
          <a:bodyPr/>
          <a:lstStyle/>
          <a:p>
            <a:r>
              <a:rPr lang="en-US" dirty="0"/>
              <a:t>Speculation &amp; Loop Unrolling</a:t>
            </a:r>
            <a:endParaRPr lang="en-US" altLang="en-US" dirty="0"/>
          </a:p>
        </p:txBody>
      </p:sp>
      <p:sp>
        <p:nvSpPr>
          <p:cNvPr id="24" name="Rectangle 4"/>
          <p:cNvSpPr>
            <a:spLocks noChangeArrowheads="1"/>
          </p:cNvSpPr>
          <p:nvPr/>
        </p:nvSpPr>
        <p:spPr bwMode="auto">
          <a:xfrm>
            <a:off x="-11113" y="903288"/>
            <a:ext cx="9688513"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iterations&amp;fld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fmul</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committed</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5" name="Picture 4"/>
          <p:cNvPicPr>
            <a:picLocks noChangeAspect="1"/>
          </p:cNvPicPr>
          <p:nvPr/>
        </p:nvPicPr>
        <p:blipFill>
          <a:blip r:embed="rId2"/>
          <a:stretch>
            <a:fillRect/>
          </a:stretch>
        </p:blipFill>
        <p:spPr>
          <a:xfrm>
            <a:off x="0" y="5444289"/>
            <a:ext cx="9144000" cy="1413711"/>
          </a:xfrm>
          <a:prstGeom prst="rect">
            <a:avLst/>
          </a:prstGeom>
        </p:spPr>
      </p:pic>
      <p:sp>
        <p:nvSpPr>
          <p:cNvPr id="16" name="TextBox 15"/>
          <p:cNvSpPr txBox="1"/>
          <p:nvPr/>
        </p:nvSpPr>
        <p:spPr>
          <a:xfrm>
            <a:off x="5029200" y="6172200"/>
            <a:ext cx="533400" cy="338554"/>
          </a:xfrm>
          <a:prstGeom prst="rect">
            <a:avLst/>
          </a:prstGeom>
          <a:noFill/>
        </p:spPr>
        <p:txBody>
          <a:bodyPr wrap="square" rtlCol="0">
            <a:spAutoFit/>
          </a:bodyPr>
          <a:lstStyle/>
          <a:p>
            <a:pPr algn="ctr"/>
            <a:r>
              <a:rPr lang="en-US" sz="1600" dirty="0">
                <a:latin typeface="Times New Roman" panose="02020603050405020304" pitchFamily="18" charset="0"/>
                <a:ea typeface="Apple Symbols" panose="02000000000000000000" pitchFamily="2" charset="-79"/>
                <a:cs typeface="Times New Roman" panose="02020603050405020304" pitchFamily="18" charset="0"/>
              </a:rPr>
              <a:t>7</a:t>
            </a:r>
            <a:endParaRPr lang="en-US" sz="1600" dirty="0">
              <a:latin typeface="Times New Roman" panose="02020603050405020304" pitchFamily="18" charset="0"/>
              <a:ea typeface="Apple Symbols" panose="02000000000000000000" pitchFamily="2" charset="-79"/>
              <a:cs typeface="Times New Roman" panose="02020603050405020304" pitchFamily="18" charset="0"/>
            </a:endParaRPr>
          </a:p>
        </p:txBody>
      </p:sp>
      <p:sp>
        <p:nvSpPr>
          <p:cNvPr id="18" name="TextBox 17"/>
          <p:cNvSpPr txBox="1"/>
          <p:nvPr/>
        </p:nvSpPr>
        <p:spPr>
          <a:xfrm>
            <a:off x="5868000" y="594414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7" name="TextBox 16"/>
          <p:cNvSpPr txBox="1"/>
          <p:nvPr/>
        </p:nvSpPr>
        <p:spPr>
          <a:xfrm>
            <a:off x="5943600" y="5882400"/>
            <a:ext cx="533400" cy="307777"/>
          </a:xfrm>
          <a:prstGeom prst="rect">
            <a:avLst/>
          </a:prstGeom>
          <a:noFill/>
        </p:spPr>
        <p:txBody>
          <a:bodyPr wrap="square" rtlCol="0">
            <a:spAutoFit/>
          </a:bodyPr>
          <a:lstStyle/>
          <a:p>
            <a:pPr algn="ctr"/>
            <a:r>
              <a:rPr lang="en-US" sz="1400" b="1" dirty="0">
                <a:latin typeface="+mn-lt"/>
                <a:ea typeface="Apple Symbols" panose="02000000000000000000" pitchFamily="2" charset="-79"/>
                <a:cs typeface="Times New Roman" panose="02020603050405020304" pitchFamily="18" charset="0"/>
              </a:rPr>
              <a:t>f</a:t>
            </a:r>
            <a:endParaRPr lang="en-US" sz="1400" b="1" dirty="0">
              <a:latin typeface="+mn-lt"/>
              <a:ea typeface="Apple Symbols" panose="02000000000000000000" pitchFamily="2" charset="-79"/>
              <a:cs typeface="Times New Roman" panose="02020603050405020304" pitchFamily="18" charset="0"/>
            </a:endParaRPr>
          </a:p>
        </p:txBody>
      </p:sp>
      <p:sp>
        <p:nvSpPr>
          <p:cNvPr id="19" name="TextBox 18"/>
          <p:cNvSpPr txBox="1"/>
          <p:nvPr/>
        </p:nvSpPr>
        <p:spPr>
          <a:xfrm>
            <a:off x="7696200" y="5935144"/>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20" name="TextBox 19"/>
          <p:cNvSpPr txBox="1"/>
          <p:nvPr/>
        </p:nvSpPr>
        <p:spPr>
          <a:xfrm>
            <a:off x="7776000" y="5882400"/>
            <a:ext cx="533400" cy="307777"/>
          </a:xfrm>
          <a:prstGeom prst="rect">
            <a:avLst/>
          </a:prstGeom>
          <a:noFill/>
        </p:spPr>
        <p:txBody>
          <a:bodyPr wrap="square" rtlCol="0">
            <a:spAutoFit/>
          </a:bodyPr>
          <a:lstStyle/>
          <a:p>
            <a:pPr algn="ctr"/>
            <a:r>
              <a:rPr lang="en-US" sz="1400" b="1" dirty="0">
                <a:latin typeface="+mn-lt"/>
                <a:ea typeface="Apple Symbols" panose="02000000000000000000" pitchFamily="2" charset="-79"/>
                <a:cs typeface="Times New Roman" panose="02020603050405020304" pitchFamily="18" charset="0"/>
              </a:rPr>
              <a:t>f</a:t>
            </a:r>
            <a:endParaRPr lang="en-US" sz="1400" b="1" dirty="0">
              <a:latin typeface="+mn-lt"/>
              <a:ea typeface="Apple Symbols" panose="02000000000000000000" pitchFamily="2" charset="-79"/>
              <a:cs typeface="Times New Roman" panose="02020603050405020304" pitchFamily="18" charset="0"/>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show me the code, again</a:t>
            </a:r>
            <a:endParaRPr lang="en-US" altLang="zh-CN" dirty="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0"/>
            <a:ext cx="6014215" cy="6858000"/>
          </a:xfrm>
          <a:prstGeom prst="rect">
            <a:avLst/>
          </a:prstGeom>
        </p:spPr>
      </p:pic>
      <p:sp>
        <p:nvSpPr>
          <p:cNvPr id="2" name="Title 1"/>
          <p:cNvSpPr>
            <a:spLocks noGrp="1"/>
          </p:cNvSpPr>
          <p:nvPr>
            <p:ph type="title"/>
          </p:nvPr>
        </p:nvSpPr>
        <p:spPr>
          <a:xfrm>
            <a:off x="0" y="5029200"/>
            <a:ext cx="9144000" cy="1143000"/>
          </a:xfrm>
        </p:spPr>
        <p:txBody>
          <a:bodyPr/>
          <a:lstStyle/>
          <a:p>
            <a:pPr algn="r"/>
            <a:r>
              <a:rPr lang="en-US" dirty="0">
                <a:solidFill>
                  <a:srgbClr val="00B0F0"/>
                </a:solidFill>
              </a:rPr>
              <a:t>Hardware</a:t>
            </a:r>
            <a:br>
              <a:rPr lang="en-US" dirty="0">
                <a:solidFill>
                  <a:srgbClr val="00B0F0"/>
                </a:solidFill>
              </a:rPr>
            </a:br>
            <a:r>
              <a:rPr lang="en-US" dirty="0">
                <a:solidFill>
                  <a:srgbClr val="00B0F0"/>
                </a:solidFill>
              </a:rPr>
              <a:t>Speculation</a:t>
            </a:r>
            <a:endParaRPr lang="en-US" dirty="0">
              <a:solidFill>
                <a:srgbClr val="00B0F0"/>
              </a:solidFil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s</a:t>
            </a:r>
            <a:r>
              <a:rPr lang="en-US" sz="3200" kern="0" dirty="0">
                <a:solidFill>
                  <a:srgbClr val="00B0F0"/>
                </a:solidFill>
              </a:rPr>
              <a:t>tep-by-step</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2" name="Title 1"/>
          <p:cNvSpPr>
            <a:spLocks noGrp="1"/>
          </p:cNvSpPr>
          <p:nvPr>
            <p:ph type="title"/>
          </p:nvPr>
        </p:nvSpPr>
        <p:spPr>
          <a:xfrm>
            <a:off x="0" y="5029200"/>
            <a:ext cx="9144000" cy="1143000"/>
          </a:xfrm>
        </p:spPr>
        <p:txBody>
          <a:bodyPr/>
          <a:lstStyle/>
          <a:p>
            <a:pPr algn="r"/>
            <a:r>
              <a:rPr lang="en-US" dirty="0">
                <a:solidFill>
                  <a:srgbClr val="00B0F0"/>
                </a:solidFill>
              </a:rPr>
              <a:t>H</a:t>
            </a:r>
            <a:r>
              <a:rPr lang="en-US" dirty="0">
                <a:solidFill>
                  <a:srgbClr val="00B0F0"/>
                </a:solidFill>
              </a:rPr>
              <a:t>ardware</a:t>
            </a:r>
            <a:br>
              <a:rPr lang="en-US" dirty="0">
                <a:solidFill>
                  <a:srgbClr val="00B0F0"/>
                </a:solidFill>
              </a:rPr>
            </a:br>
            <a:r>
              <a:rPr lang="en-US" dirty="0">
                <a:solidFill>
                  <a:srgbClr val="00B0F0"/>
                </a:solidFill>
              </a:rPr>
              <a:t>Speculation</a:t>
            </a:r>
            <a:endParaRPr lang="en-US" dirty="0">
              <a:solidFill>
                <a:srgbClr val="00B0F0"/>
              </a:solidFill>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0" y="0"/>
            <a:ext cx="9144000" cy="4196013"/>
          </a:xfrm>
          <a:prstGeom prst="rect">
            <a:avLst/>
          </a:prstGeom>
        </p:spPr>
      </p:pic>
      <p:sp>
        <p:nvSpPr>
          <p:cNvPr id="10"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Issue</a:t>
            </a:r>
            <a:endParaRPr lang="en-US" sz="3200" kern="0" dirty="0">
              <a:solidFill>
                <a:srgbClr val="00B0F0"/>
              </a:solidFil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Issue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0" y="0"/>
            <a:ext cx="9144000" cy="4196013"/>
          </a:xfrm>
          <a:prstGeom prst="rect">
            <a:avLst/>
          </a:prstGeom>
        </p:spPr>
      </p:pic>
      <p:sp>
        <p:nvSpPr>
          <p:cNvPr id="8" name="Rectangle 4"/>
          <p:cNvSpPr>
            <a:spLocks noChangeArrowheads="1"/>
          </p:cNvSpPr>
          <p:nvPr/>
        </p:nvSpPr>
        <p:spPr bwMode="auto">
          <a:xfrm>
            <a:off x="-76200" y="4033587"/>
            <a:ext cx="4953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otherwise, structural hazard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should wait in instruction queue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9" name="AutoShape 5"/>
          <p:cNvSpPr>
            <a:spLocks noChangeArrowheads="1"/>
          </p:cNvSpPr>
          <p:nvPr/>
        </p:nvSpPr>
        <p:spPr bwMode="auto">
          <a:xfrm>
            <a:off x="838200" y="914400"/>
            <a:ext cx="1219200" cy="10668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dirty="0">
                <a:ea typeface="MS PGothic" panose="020B0600070205080204" charset="-128"/>
              </a:rPr>
              <a:t>1-bit Predictor</a:t>
            </a:r>
            <a:endParaRPr lang="en-US" altLang="en-US" dirty="0"/>
          </a:p>
        </p:txBody>
      </p:sp>
      <p:sp>
        <p:nvSpPr>
          <p:cNvPr id="302082" name="Content Placeholder 2"/>
          <p:cNvSpPr>
            <a:spLocks noGrp="1" noChangeArrowheads="1"/>
          </p:cNvSpPr>
          <p:nvPr>
            <p:ph idx="1"/>
          </p:nvPr>
        </p:nvSpPr>
        <p:spPr>
          <a:xfrm>
            <a:off x="457200" y="1600200"/>
            <a:ext cx="8763000" cy="4525963"/>
          </a:xfrm>
        </p:spPr>
        <p:txBody>
          <a:bodyPr/>
          <a:lstStyle/>
          <a:p>
            <a:r>
              <a:rPr lang="en-US" altLang="en-US" dirty="0"/>
              <a:t>Example 1:                                            a loop branch that is taken nine times in a row and then is not taken once;    assume predictor initialized as untaken;</a:t>
            </a:r>
            <a:endParaRPr lang="en-US" altLang="en-US" dirty="0"/>
          </a:p>
          <a:p>
            <a:r>
              <a:rPr lang="en-US" altLang="en-US" dirty="0"/>
              <a:t>prediction accuracy using 1-bit prediction?</a:t>
            </a:r>
            <a:endParaRPr lang="en-US" altLang="en-US" dirty="0">
              <a:solidFill>
                <a:srgbClr val="00B0F0"/>
              </a:solidFill>
            </a:endParaRPr>
          </a:p>
        </p:txBody>
      </p:sp>
      <p:graphicFrame>
        <p:nvGraphicFramePr>
          <p:cNvPr id="3"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r>
              <a:tr h="370840">
                <a:tc>
                  <a:txBody>
                    <a:bodyPr/>
                    <a:lstStyle/>
                    <a:p>
                      <a:r>
                        <a:rPr lang="en-US" sz="2000" dirty="0"/>
                        <a:t>update</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endParaRPr lang="en-US" sz="20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r>
            </a:tbl>
          </a:graphicData>
        </a:graphic>
      </p:graphicFrame>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Issue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0" y="0"/>
            <a:ext cx="9144000" cy="4196013"/>
          </a:xfrm>
          <a:prstGeom prst="rect">
            <a:avLst/>
          </a:prstGeom>
        </p:spPr>
      </p:pic>
      <p:sp>
        <p:nvSpPr>
          <p:cNvPr id="9" name="AutoShape 5"/>
          <p:cNvSpPr>
            <a:spLocks noChangeArrowheads="1"/>
          </p:cNvSpPr>
          <p:nvPr/>
        </p:nvSpPr>
        <p:spPr bwMode="auto">
          <a:xfrm>
            <a:off x="2895600" y="0"/>
            <a:ext cx="5638800" cy="228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Rectangle 4"/>
          <p:cNvSpPr>
            <a:spLocks noChangeArrowheads="1"/>
          </p:cNvSpPr>
          <p:nvPr/>
        </p:nvSpPr>
        <p:spPr bwMode="auto">
          <a:xfrm>
            <a:off x="-76200" y="4033587"/>
            <a:ext cx="6166614"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if source operand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is not available,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Issue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0" y="0"/>
            <a:ext cx="9144000" cy="4196013"/>
          </a:xfrm>
          <a:prstGeom prst="rect">
            <a:avLst/>
          </a:prstGeom>
        </p:spPr>
      </p:pic>
      <p:sp>
        <p:nvSpPr>
          <p:cNvPr id="9" name="AutoShape 5"/>
          <p:cNvSpPr>
            <a:spLocks noChangeArrowheads="1"/>
          </p:cNvSpPr>
          <p:nvPr/>
        </p:nvSpPr>
        <p:spPr bwMode="auto">
          <a:xfrm>
            <a:off x="2895600" y="201600"/>
            <a:ext cx="5638800" cy="228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Rectangle 4"/>
          <p:cNvSpPr>
            <a:spLocks noChangeArrowheads="1"/>
          </p:cNvSpPr>
          <p:nvPr/>
        </p:nvSpPr>
        <p:spPr bwMode="auto">
          <a:xfrm>
            <a:off x="-76200" y="4033587"/>
            <a:ext cx="8382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if source operand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is not available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monitor </a:t>
            </a:r>
            <a:r>
              <a:rPr lang="en-US" altLang="zh-CN" sz="2000" b="1" dirty="0" err="1">
                <a:solidFill>
                  <a:srgbClr val="00B0F0"/>
                </a:solidFill>
              </a:rPr>
              <a:t>rs’</a:t>
            </a:r>
            <a:r>
              <a:rPr lang="en-US" altLang="zh-CN" sz="2000" b="1" dirty="0">
                <a:solidFill>
                  <a:srgbClr val="00B0F0"/>
                </a:solidFill>
              </a:rPr>
              <a:t> ROB entry h’s status till its result is available;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p:cNvSpPr>
            <a:spLocks noChangeArrowheads="1"/>
          </p:cNvSpPr>
          <p:nvPr/>
        </p:nvSpPr>
        <p:spPr bwMode="auto">
          <a:xfrm>
            <a:off x="-76200" y="4648200"/>
            <a:ext cx="9220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p</a:t>
            </a: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ay attention to the assignment of h here, </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not necessarily the ROB head as defined by default; </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Issue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0" y="0"/>
            <a:ext cx="9144000" cy="4196013"/>
          </a:xfrm>
          <a:prstGeom prst="rect">
            <a:avLst/>
          </a:prstGeom>
        </p:spPr>
      </p:pic>
      <p:sp>
        <p:nvSpPr>
          <p:cNvPr id="9" name="AutoShape 5"/>
          <p:cNvSpPr>
            <a:spLocks noChangeArrowheads="1"/>
          </p:cNvSpPr>
          <p:nvPr/>
        </p:nvSpPr>
        <p:spPr bwMode="auto">
          <a:xfrm>
            <a:off x="2895600" y="381000"/>
            <a:ext cx="5638800" cy="609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Rectangle 4"/>
          <p:cNvSpPr>
            <a:spLocks noChangeArrowheads="1"/>
          </p:cNvSpPr>
          <p:nvPr/>
        </p:nvSpPr>
        <p:spPr bwMode="auto">
          <a:xfrm>
            <a:off x="-76200" y="4033587"/>
            <a:ext cx="8382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if source operand </a:t>
            </a:r>
            <a:r>
              <a:rPr lang="en-US" altLang="zh-CN" sz="2000" b="1" dirty="0" err="1">
                <a:solidFill>
                  <a:srgbClr val="00B0F0"/>
                </a:solidFill>
              </a:rPr>
              <a:t>rs</a:t>
            </a:r>
            <a:r>
              <a:rPr lang="en-US" altLang="zh-CN" sz="2000" b="1" dirty="0">
                <a:solidFill>
                  <a:srgbClr val="00B0F0"/>
                </a:solidFill>
              </a:rPr>
              <a:t> is not available </a:t>
            </a:r>
            <a:endParaRPr lang="en-US" altLang="zh-CN" sz="2000" b="1" dirty="0">
              <a:solidFill>
                <a:srgbClr val="00B0F0"/>
              </a:solidFill>
            </a:endParaRPr>
          </a:p>
          <a:p>
            <a:pPr lvl="0">
              <a:spcBef>
                <a:spcPct val="0"/>
              </a:spcBef>
              <a:buNone/>
              <a:defRPr/>
            </a:pPr>
            <a:r>
              <a:rPr lang="en-US" altLang="zh-CN" sz="2000" b="1" dirty="0">
                <a:solidFill>
                  <a:srgbClr val="00B0F0"/>
                </a:solidFill>
              </a:rPr>
              <a:t>monitor </a:t>
            </a:r>
            <a:r>
              <a:rPr lang="en-US" altLang="zh-CN" sz="2000" b="1" dirty="0" err="1">
                <a:solidFill>
                  <a:srgbClr val="00B0F0"/>
                </a:solidFill>
              </a:rPr>
              <a:t>rs’</a:t>
            </a:r>
            <a:r>
              <a:rPr lang="en-US" altLang="zh-CN" sz="2000" b="1" dirty="0">
                <a:solidFill>
                  <a:srgbClr val="00B0F0"/>
                </a:solidFill>
              </a:rPr>
              <a:t> ROB entry h’s status till its result is available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p:cNvSpPr>
            <a:spLocks noChangeArrowheads="1"/>
          </p:cNvSpPr>
          <p:nvPr/>
        </p:nvSpPr>
        <p:spPr bwMode="auto">
          <a:xfrm>
            <a:off x="-76200" y="4648200"/>
            <a:ext cx="9220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if the result is available,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send it from ROB to the reservation station;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Issue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0" y="0"/>
            <a:ext cx="9144000" cy="4196013"/>
          </a:xfrm>
          <a:prstGeom prst="rect">
            <a:avLst/>
          </a:prstGeom>
        </p:spPr>
      </p:pic>
      <p:sp>
        <p:nvSpPr>
          <p:cNvPr id="10" name="Rectangle 4"/>
          <p:cNvSpPr>
            <a:spLocks noChangeArrowheads="1"/>
          </p:cNvSpPr>
          <p:nvPr/>
        </p:nvSpPr>
        <p:spPr bwMode="auto">
          <a:xfrm>
            <a:off x="-76200" y="4033587"/>
            <a:ext cx="8382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if source operand </a:t>
            </a:r>
            <a:r>
              <a:rPr lang="en-US" altLang="zh-CN" sz="2000" b="1" dirty="0" err="1">
                <a:solidFill>
                  <a:srgbClr val="00B0F0"/>
                </a:solidFill>
              </a:rPr>
              <a:t>rs</a:t>
            </a:r>
            <a:r>
              <a:rPr lang="en-US" altLang="zh-CN" sz="2000" b="1" dirty="0">
                <a:solidFill>
                  <a:srgbClr val="00B0F0"/>
                </a:solidFill>
              </a:rPr>
              <a:t> is available, </a:t>
            </a:r>
            <a:endParaRPr lang="en-US" altLang="zh-CN" sz="2000" b="1" dirty="0">
              <a:solidFill>
                <a:srgbClr val="00B0F0"/>
              </a:solidFill>
            </a:endParaRPr>
          </a:p>
          <a:p>
            <a:pPr lvl="0">
              <a:spcBef>
                <a:spcPct val="0"/>
              </a:spcBef>
              <a:buNone/>
              <a:defRPr/>
            </a:pPr>
            <a:r>
              <a:rPr lang="en-US" altLang="zh-CN" sz="2000" b="1" dirty="0">
                <a:solidFill>
                  <a:srgbClr val="00B0F0"/>
                </a:solidFill>
              </a:rPr>
              <a:t>send it from register to the reservation station;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p:cNvSpPr>
            <a:spLocks noChangeArrowheads="1"/>
          </p:cNvSpPr>
          <p:nvPr/>
        </p:nvSpPr>
        <p:spPr bwMode="auto">
          <a:xfrm>
            <a:off x="2895600" y="949993"/>
            <a:ext cx="5638800" cy="228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Issue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0" y="0"/>
            <a:ext cx="9144000" cy="4196013"/>
          </a:xfrm>
          <a:prstGeom prst="rect">
            <a:avLst/>
          </a:prstGeom>
        </p:spPr>
      </p:pic>
      <p:sp>
        <p:nvSpPr>
          <p:cNvPr id="10" name="Rectangle 4"/>
          <p:cNvSpPr>
            <a:spLocks noChangeArrowheads="1"/>
          </p:cNvSpPr>
          <p:nvPr/>
        </p:nvSpPr>
        <p:spPr bwMode="auto">
          <a:xfrm>
            <a:off x="-76200" y="4033587"/>
            <a:ext cx="8382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occupy the reservation station, </a:t>
            </a:r>
            <a:endParaRPr lang="en-US" altLang="zh-CN" sz="2000" b="1" dirty="0">
              <a:solidFill>
                <a:srgbClr val="00B0F0"/>
              </a:solidFill>
            </a:endParaRPr>
          </a:p>
          <a:p>
            <a:pPr lvl="0">
              <a:spcBef>
                <a:spcPct val="0"/>
              </a:spcBef>
              <a:buNone/>
              <a:defRPr/>
            </a:pPr>
            <a:r>
              <a:rPr lang="en-US" altLang="zh-CN" sz="2000" b="1" dirty="0">
                <a:solidFill>
                  <a:srgbClr val="00B0F0"/>
                </a:solidFill>
              </a:rPr>
              <a:t>tag it with the corresponding ROB entry b, that is,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p:cNvSpPr>
            <a:spLocks noChangeArrowheads="1"/>
          </p:cNvSpPr>
          <p:nvPr/>
        </p:nvSpPr>
        <p:spPr bwMode="auto">
          <a:xfrm>
            <a:off x="2895600" y="1143000"/>
            <a:ext cx="5638800" cy="228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Rectangle 4"/>
          <p:cNvSpPr>
            <a:spLocks noChangeArrowheads="1"/>
          </p:cNvSpPr>
          <p:nvPr/>
        </p:nvSpPr>
        <p:spPr bwMode="auto">
          <a:xfrm>
            <a:off x="-76200" y="4648200"/>
            <a:ext cx="9220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the result of this reservation station will be written to b;</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Issue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0" y="0"/>
            <a:ext cx="9144000" cy="4196013"/>
          </a:xfrm>
          <a:prstGeom prst="rect">
            <a:avLst/>
          </a:prstGeom>
        </p:spPr>
      </p:pic>
      <p:sp>
        <p:nvSpPr>
          <p:cNvPr id="10" name="Rectangle 4"/>
          <p:cNvSpPr>
            <a:spLocks noChangeArrowheads="1"/>
          </p:cNvSpPr>
          <p:nvPr/>
        </p:nvSpPr>
        <p:spPr bwMode="auto">
          <a:xfrm>
            <a:off x="-76200" y="4033587"/>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write instruction type to ROB entry b, </a:t>
            </a:r>
            <a:endParaRPr lang="en-US" altLang="zh-CN" sz="2000" b="1" dirty="0">
              <a:solidFill>
                <a:srgbClr val="00B0F0"/>
              </a:solidFill>
            </a:endParaRPr>
          </a:p>
          <a:p>
            <a:pPr lvl="0">
              <a:spcBef>
                <a:spcPct val="0"/>
              </a:spcBef>
              <a:buNone/>
              <a:defRPr/>
            </a:pPr>
            <a:r>
              <a:rPr lang="en-US" altLang="zh-CN" sz="2000" b="1" dirty="0">
                <a:solidFill>
                  <a:srgbClr val="00B0F0"/>
                </a:solidFill>
              </a:rPr>
              <a:t>set destination register of ROB entry b as instruction’s </a:t>
            </a:r>
            <a:r>
              <a:rPr lang="en-US" altLang="zh-CN" sz="2000" b="1" dirty="0" err="1">
                <a:solidFill>
                  <a:srgbClr val="00B0F0"/>
                </a:solidFill>
              </a:rPr>
              <a:t>dest</a:t>
            </a:r>
            <a:r>
              <a:rPr lang="en-US" altLang="zh-CN" sz="2000" b="1" dirty="0">
                <a:solidFill>
                  <a:srgbClr val="00B0F0"/>
                </a:solidFill>
              </a:rPr>
              <a:t> </a:t>
            </a:r>
            <a:r>
              <a:rPr lang="en-US" altLang="zh-CN" sz="2000" b="1" dirty="0" err="1">
                <a:solidFill>
                  <a:srgbClr val="00B0F0"/>
                </a:solidFill>
              </a:rPr>
              <a:t>rd</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p:cNvSpPr>
            <a:spLocks noChangeArrowheads="1"/>
          </p:cNvSpPr>
          <p:nvPr/>
        </p:nvSpPr>
        <p:spPr bwMode="auto">
          <a:xfrm>
            <a:off x="2895600" y="1332000"/>
            <a:ext cx="6228000" cy="228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Rectangle 4"/>
          <p:cNvSpPr>
            <a:spLocks noChangeArrowheads="1"/>
          </p:cNvSpPr>
          <p:nvPr/>
        </p:nvSpPr>
        <p:spPr bwMode="auto">
          <a:xfrm>
            <a:off x="-76200" y="4648200"/>
            <a:ext cx="9220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the result of this ROB entry b will be finally written to </a:t>
            </a:r>
            <a:r>
              <a:rPr lang="en-US" altLang="zh-CN" sz="2000" b="1" dirty="0" err="1">
                <a:solidFill>
                  <a:srgbClr val="00B0F0"/>
                </a:solidFill>
              </a:rPr>
              <a:t>rd</a:t>
            </a:r>
            <a:r>
              <a:rPr lang="en-US" altLang="zh-CN" sz="2000" b="1" dirty="0">
                <a:solidFill>
                  <a:srgbClr val="00B0F0"/>
                </a:solidFill>
              </a:rPr>
              <a:t>;</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Issue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0" y="0"/>
            <a:ext cx="9144000" cy="4196013"/>
          </a:xfrm>
          <a:prstGeom prst="rect">
            <a:avLst/>
          </a:prstGeom>
        </p:spPr>
      </p:pic>
      <p:sp>
        <p:nvSpPr>
          <p:cNvPr id="10" name="Rectangle 4"/>
          <p:cNvSpPr>
            <a:spLocks noChangeArrowheads="1"/>
          </p:cNvSpPr>
          <p:nvPr/>
        </p:nvSpPr>
        <p:spPr bwMode="auto">
          <a:xfrm>
            <a:off x="-76200" y="4033587"/>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similar policy to get the other operand rt ready; </a:t>
            </a:r>
            <a:endParaRPr lang="en-US" altLang="zh-CN" sz="2000" b="1" dirty="0">
              <a:solidFill>
                <a:srgbClr val="00B0F0"/>
              </a:solidFill>
            </a:endParaRPr>
          </a:p>
          <a:p>
            <a:pPr>
              <a:spcBef>
                <a:spcPct val="0"/>
              </a:spcBef>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p:cNvSpPr>
            <a:spLocks noChangeArrowheads="1"/>
          </p:cNvSpPr>
          <p:nvPr/>
        </p:nvSpPr>
        <p:spPr bwMode="auto">
          <a:xfrm>
            <a:off x="2895600" y="1600199"/>
            <a:ext cx="6228000" cy="1224213"/>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Issue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0" y="0"/>
            <a:ext cx="9144000" cy="4196013"/>
          </a:xfrm>
          <a:prstGeom prst="rect">
            <a:avLst/>
          </a:prstGeom>
        </p:spPr>
      </p:pic>
      <p:sp>
        <p:nvSpPr>
          <p:cNvPr id="10" name="Rectangle 4"/>
          <p:cNvSpPr>
            <a:spLocks noChangeArrowheads="1"/>
          </p:cNvSpPr>
          <p:nvPr/>
        </p:nvSpPr>
        <p:spPr bwMode="auto">
          <a:xfrm>
            <a:off x="-76200" y="4033587"/>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link ROB entry b to the corresponding register </a:t>
            </a:r>
            <a:r>
              <a:rPr lang="en-US" altLang="zh-CN" sz="2000" b="1" dirty="0" err="1">
                <a:solidFill>
                  <a:srgbClr val="00B0F0"/>
                </a:solidFill>
              </a:rPr>
              <a:t>rd</a:t>
            </a:r>
            <a:r>
              <a:rPr lang="en-US" altLang="zh-CN" sz="2000" b="1" dirty="0">
                <a:solidFill>
                  <a:srgbClr val="00B0F0"/>
                </a:solidFill>
              </a:rPr>
              <a:t>; </a:t>
            </a:r>
            <a:endParaRPr lang="en-US" altLang="zh-CN" sz="2000" b="1" dirty="0">
              <a:solidFill>
                <a:srgbClr val="00B0F0"/>
              </a:solidFill>
            </a:endParaRPr>
          </a:p>
          <a:p>
            <a:pPr lvl="0">
              <a:spcBef>
                <a:spcPct val="0"/>
              </a:spcBef>
              <a:buNone/>
              <a:defRPr/>
            </a:pPr>
            <a:r>
              <a:rPr lang="en-US" altLang="zh-CN" sz="2000" b="1" dirty="0">
                <a:solidFill>
                  <a:srgbClr val="00B0F0"/>
                </a:solidFill>
              </a:rPr>
              <a:t>the result of this ROB entry b will be finally written to </a:t>
            </a:r>
            <a:r>
              <a:rPr lang="en-US" altLang="zh-CN" sz="2000" b="1" dirty="0" err="1">
                <a:solidFill>
                  <a:srgbClr val="00B0F0"/>
                </a:solidFill>
              </a:rPr>
              <a:t>rd</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p:cNvSpPr>
            <a:spLocks noChangeArrowheads="1"/>
          </p:cNvSpPr>
          <p:nvPr/>
        </p:nvSpPr>
        <p:spPr bwMode="auto">
          <a:xfrm>
            <a:off x="2895600" y="2814387"/>
            <a:ext cx="6228000" cy="462213"/>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Issue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0" y="0"/>
            <a:ext cx="9144000" cy="4196013"/>
          </a:xfrm>
          <a:prstGeom prst="rect">
            <a:avLst/>
          </a:prstGeom>
        </p:spPr>
      </p:pic>
      <p:sp>
        <p:nvSpPr>
          <p:cNvPr id="10" name="Rectangle 4"/>
          <p:cNvSpPr>
            <a:spLocks noChangeArrowheads="1"/>
          </p:cNvSpPr>
          <p:nvPr/>
        </p:nvSpPr>
        <p:spPr bwMode="auto">
          <a:xfrm>
            <a:off x="-76200" y="4033587"/>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link ROB entry b to the corresponding register </a:t>
            </a:r>
            <a:r>
              <a:rPr lang="en-US" altLang="zh-CN" sz="2000" b="1" dirty="0" err="1">
                <a:solidFill>
                  <a:srgbClr val="00B0F0"/>
                </a:solidFill>
              </a:rPr>
              <a:t>rd</a:t>
            </a:r>
            <a:r>
              <a:rPr lang="en-US" altLang="zh-CN" sz="2000" b="1" dirty="0">
                <a:solidFill>
                  <a:srgbClr val="00B0F0"/>
                </a:solidFill>
              </a:rPr>
              <a:t>; </a:t>
            </a:r>
            <a:endParaRPr lang="en-US" altLang="zh-CN" sz="2000" b="1" dirty="0">
              <a:solidFill>
                <a:srgbClr val="00B0F0"/>
              </a:solidFill>
            </a:endParaRPr>
          </a:p>
          <a:p>
            <a:pPr lvl="0">
              <a:spcBef>
                <a:spcPct val="0"/>
              </a:spcBef>
              <a:buNone/>
              <a:defRPr/>
            </a:pPr>
            <a:r>
              <a:rPr lang="en-US" altLang="zh-CN" sz="2000" b="1" dirty="0">
                <a:solidFill>
                  <a:srgbClr val="00B0F0"/>
                </a:solidFill>
              </a:rPr>
              <a:t>the result of this ROB entry b will be finally written to </a:t>
            </a:r>
            <a:r>
              <a:rPr lang="en-US" altLang="zh-CN" sz="2000" b="1" dirty="0" err="1">
                <a:solidFill>
                  <a:srgbClr val="00B0F0"/>
                </a:solidFill>
              </a:rPr>
              <a:t>rd</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p:cNvSpPr>
            <a:spLocks noChangeArrowheads="1"/>
          </p:cNvSpPr>
          <p:nvPr/>
        </p:nvSpPr>
        <p:spPr bwMode="auto">
          <a:xfrm>
            <a:off x="2895600" y="3271587"/>
            <a:ext cx="6228000" cy="462213"/>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Rectangle 4"/>
          <p:cNvSpPr>
            <a:spLocks noChangeArrowheads="1"/>
          </p:cNvSpPr>
          <p:nvPr/>
        </p:nvSpPr>
        <p:spPr bwMode="auto">
          <a:xfrm>
            <a:off x="-76200" y="4648200"/>
            <a:ext cx="9220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f</a:t>
            </a: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or load, the other operand comes from </a:t>
            </a:r>
            <a:r>
              <a:rPr kumimoji="0" lang="en-US" altLang="zh-CN" sz="2000" b="1" i="0" u="none" strike="noStrike" kern="1200" cap="none" spc="0" normalizeH="0" baseline="0" noProof="0" dirty="0" err="1">
                <a:ln>
                  <a:noFill/>
                </a:ln>
                <a:solidFill>
                  <a:srgbClr val="92D050"/>
                </a:solidFill>
                <a:effectLst/>
                <a:uLnTx/>
                <a:uFillTx/>
                <a:latin typeface="Verdana" panose="020B0604030504040204" pitchFamily="34" charset="0"/>
                <a:ea typeface="宋体" panose="02010600030101010101" pitchFamily="2" charset="-122"/>
                <a:cs typeface="+mn-cs"/>
              </a:rPr>
              <a:t>imm</a:t>
            </a: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Issue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0" y="0"/>
            <a:ext cx="9144000" cy="4196013"/>
          </a:xfrm>
          <a:prstGeom prst="rect">
            <a:avLst/>
          </a:prstGeom>
        </p:spPr>
      </p:pic>
      <p:sp>
        <p:nvSpPr>
          <p:cNvPr id="10" name="Rectangle 4"/>
          <p:cNvSpPr>
            <a:spLocks noChangeArrowheads="1"/>
          </p:cNvSpPr>
          <p:nvPr/>
        </p:nvSpPr>
        <p:spPr bwMode="auto">
          <a:xfrm>
            <a:off x="-76200" y="4033587"/>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for store, the other operand comes from </a:t>
            </a:r>
            <a:r>
              <a:rPr lang="en-US" altLang="zh-CN" sz="2000" b="1" dirty="0" err="1">
                <a:solidFill>
                  <a:srgbClr val="00B0F0"/>
                </a:solidFill>
              </a:rPr>
              <a:t>imm</a:t>
            </a:r>
            <a:r>
              <a:rPr lang="en-US" altLang="zh-CN" sz="2000" b="1" dirty="0">
                <a:solidFill>
                  <a:srgbClr val="00B0F0"/>
                </a:solidFill>
              </a:rPr>
              <a:t>; </a:t>
            </a:r>
            <a:endParaRPr lang="en-US" altLang="zh-CN" sz="2000" b="1" dirty="0">
              <a:solidFill>
                <a:srgbClr val="00B0F0"/>
              </a:solidFill>
            </a:endParaRPr>
          </a:p>
          <a:p>
            <a:pPr lvl="0">
              <a:spcBef>
                <a:spcPct val="0"/>
              </a:spcBef>
              <a:buNone/>
              <a:defRPr/>
            </a:pPr>
            <a:r>
              <a:rPr lang="en-US" altLang="zh-CN" sz="2000" b="1" dirty="0">
                <a:solidFill>
                  <a:srgbClr val="92D050"/>
                </a:solidFill>
              </a:rPr>
              <a:t>store’s destination is memory instead of destination register;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p:cNvSpPr>
            <a:spLocks noChangeArrowheads="1"/>
          </p:cNvSpPr>
          <p:nvPr/>
        </p:nvSpPr>
        <p:spPr bwMode="auto">
          <a:xfrm>
            <a:off x="2895600" y="3728787"/>
            <a:ext cx="6228000" cy="462213"/>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dirty="0">
                <a:ea typeface="MS PGothic" panose="020B0600070205080204" charset="-128"/>
              </a:rPr>
              <a:t>1-bit Predictor</a:t>
            </a:r>
            <a:endParaRPr lang="en-US" altLang="en-US" dirty="0"/>
          </a:p>
        </p:txBody>
      </p:sp>
      <p:sp>
        <p:nvSpPr>
          <p:cNvPr id="302082" name="Content Placeholder 2"/>
          <p:cNvSpPr>
            <a:spLocks noGrp="1" noChangeArrowheads="1"/>
          </p:cNvSpPr>
          <p:nvPr>
            <p:ph idx="1"/>
          </p:nvPr>
        </p:nvSpPr>
        <p:spPr>
          <a:xfrm>
            <a:off x="457200" y="1600200"/>
            <a:ext cx="8763000" cy="4525963"/>
          </a:xfrm>
        </p:spPr>
        <p:txBody>
          <a:bodyPr/>
          <a:lstStyle/>
          <a:p>
            <a:r>
              <a:rPr lang="en-US" altLang="en-US" dirty="0"/>
              <a:t>Example 1:                                            a loop branch that is taken nine times in a row and then is not taken once;    assume predictor initialized as untaken;</a:t>
            </a:r>
            <a:endParaRPr lang="en-US" altLang="en-US" dirty="0"/>
          </a:p>
          <a:p>
            <a:r>
              <a:rPr lang="en-US" altLang="en-US" dirty="0"/>
              <a:t>prediction accuracy using 1-bit prediction: </a:t>
            </a:r>
            <a:r>
              <a:rPr lang="en-US" altLang="en-US" dirty="0">
                <a:solidFill>
                  <a:srgbClr val="00B0F0"/>
                </a:solidFill>
              </a:rPr>
              <a:t>80%</a:t>
            </a:r>
            <a:endParaRPr lang="en-US" altLang="en-US" dirty="0">
              <a:solidFill>
                <a:srgbClr val="00B0F0"/>
              </a:solidFill>
            </a:endParaRPr>
          </a:p>
        </p:txBody>
      </p:sp>
      <p:graphicFrame>
        <p:nvGraphicFramePr>
          <p:cNvPr id="3"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r>
              <a:tr h="370840">
                <a:tc>
                  <a:txBody>
                    <a:bodyPr/>
                    <a:lstStyle/>
                    <a:p>
                      <a:r>
                        <a:rPr lang="en-US" sz="2000" dirty="0"/>
                        <a:t>update</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r>
            </a:tbl>
          </a:graphicData>
        </a:graphic>
      </p:graphicFrame>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Execute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4"/>
          <p:cNvSpPr>
            <a:spLocks noChangeArrowheads="1"/>
          </p:cNvSpPr>
          <p:nvPr/>
        </p:nvSpPr>
        <p:spPr bwMode="auto">
          <a:xfrm>
            <a:off x="-76200" y="1931988"/>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FP: compute upon both operands are available</a:t>
            </a:r>
            <a:endParaRPr lang="en-US" altLang="zh-CN" sz="2000" b="1" dirty="0">
              <a:solidFill>
                <a:srgbClr val="00B0F0"/>
              </a:solidFill>
            </a:endParaRP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p:cNvPicPr>
            <a:picLocks noChangeAspect="1"/>
          </p:cNvPicPr>
          <p:nvPr/>
        </p:nvPicPr>
        <p:blipFill>
          <a:blip r:embed="rId2"/>
          <a:stretch>
            <a:fillRect/>
          </a:stretch>
        </p:blipFill>
        <p:spPr>
          <a:xfrm>
            <a:off x="0" y="0"/>
            <a:ext cx="9144000" cy="2139606"/>
          </a:xfrm>
          <a:prstGeom prst="rect">
            <a:avLst/>
          </a:prstGeom>
        </p:spPr>
      </p:pic>
      <p:sp>
        <p:nvSpPr>
          <p:cNvPr id="11" name="AutoShape 5"/>
          <p:cNvSpPr>
            <a:spLocks noChangeArrowheads="1"/>
          </p:cNvSpPr>
          <p:nvPr/>
        </p:nvSpPr>
        <p:spPr bwMode="auto">
          <a:xfrm>
            <a:off x="914400" y="-5013"/>
            <a:ext cx="5638800" cy="386013"/>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AutoShape 5"/>
          <p:cNvSpPr>
            <a:spLocks noChangeArrowheads="1"/>
          </p:cNvSpPr>
          <p:nvPr/>
        </p:nvSpPr>
        <p:spPr bwMode="auto">
          <a:xfrm>
            <a:off x="914400" y="-5014"/>
            <a:ext cx="5638800" cy="386013"/>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Execute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4"/>
          <p:cNvSpPr>
            <a:spLocks noChangeArrowheads="1"/>
          </p:cNvSpPr>
          <p:nvPr/>
        </p:nvSpPr>
        <p:spPr bwMode="auto">
          <a:xfrm>
            <a:off x="-76200" y="1931988"/>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load/store: compute effective address</a:t>
            </a:r>
            <a:endParaRPr lang="en-US" altLang="zh-CN" sz="2000" b="1" dirty="0">
              <a:solidFill>
                <a:srgbClr val="00B0F0"/>
              </a:solidFill>
            </a:endParaRP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p:cNvPicPr>
            <a:picLocks noChangeAspect="1"/>
          </p:cNvPicPr>
          <p:nvPr/>
        </p:nvPicPr>
        <p:blipFill>
          <a:blip r:embed="rId2"/>
          <a:stretch>
            <a:fillRect/>
          </a:stretch>
        </p:blipFill>
        <p:spPr>
          <a:xfrm>
            <a:off x="0" y="0"/>
            <a:ext cx="9144000" cy="2139606"/>
          </a:xfrm>
          <a:prstGeom prst="rect">
            <a:avLst/>
          </a:prstGeom>
        </p:spPr>
      </p:pic>
      <p:sp>
        <p:nvSpPr>
          <p:cNvPr id="11" name="AutoShape 5"/>
          <p:cNvSpPr>
            <a:spLocks noChangeArrowheads="1"/>
          </p:cNvSpPr>
          <p:nvPr/>
        </p:nvSpPr>
        <p:spPr bwMode="auto">
          <a:xfrm>
            <a:off x="914400" y="388834"/>
            <a:ext cx="5638800" cy="677966"/>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p:cNvSpPr>
            <a:spLocks noChangeArrowheads="1"/>
          </p:cNvSpPr>
          <p:nvPr/>
        </p:nvSpPr>
        <p:spPr bwMode="auto">
          <a:xfrm>
            <a:off x="914400" y="1727182"/>
            <a:ext cx="5638800" cy="412424"/>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Execute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4"/>
          <p:cNvSpPr>
            <a:spLocks noChangeArrowheads="1"/>
          </p:cNvSpPr>
          <p:nvPr/>
        </p:nvSpPr>
        <p:spPr bwMode="auto">
          <a:xfrm>
            <a:off x="-76200" y="1931988"/>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load/store: compute effective address</a:t>
            </a:r>
            <a:endParaRPr lang="en-US" altLang="zh-CN" sz="2000" b="1" dirty="0">
              <a:solidFill>
                <a:srgbClr val="00B0F0"/>
              </a:solidFill>
            </a:endParaRPr>
          </a:p>
          <a:p>
            <a:pPr lvl="0">
              <a:spcBef>
                <a:spcPct val="0"/>
              </a:spcBef>
              <a:buNone/>
              <a:defRPr/>
            </a:pPr>
            <a:r>
              <a:rPr lang="en-US" altLang="zh-CN" sz="2000" b="1" dirty="0">
                <a:solidFill>
                  <a:srgbClr val="92D050"/>
                </a:solidFill>
              </a:rPr>
              <a:t>avoid RAW hazard, complete all stores before load;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p:cNvPicPr>
            <a:picLocks noChangeAspect="1"/>
          </p:cNvPicPr>
          <p:nvPr/>
        </p:nvPicPr>
        <p:blipFill>
          <a:blip r:embed="rId2"/>
          <a:stretch>
            <a:fillRect/>
          </a:stretch>
        </p:blipFill>
        <p:spPr>
          <a:xfrm>
            <a:off x="0" y="0"/>
            <a:ext cx="9144000" cy="2139606"/>
          </a:xfrm>
          <a:prstGeom prst="rect">
            <a:avLst/>
          </a:prstGeom>
        </p:spPr>
      </p:pic>
      <p:sp>
        <p:nvSpPr>
          <p:cNvPr id="11" name="AutoShape 5"/>
          <p:cNvSpPr>
            <a:spLocks noChangeArrowheads="1"/>
          </p:cNvSpPr>
          <p:nvPr/>
        </p:nvSpPr>
        <p:spPr bwMode="auto">
          <a:xfrm>
            <a:off x="914400" y="654376"/>
            <a:ext cx="5638800" cy="412424"/>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p:cNvSpPr>
            <a:spLocks noChangeArrowheads="1"/>
          </p:cNvSpPr>
          <p:nvPr/>
        </p:nvSpPr>
        <p:spPr bwMode="auto">
          <a:xfrm>
            <a:off x="914400" y="1727182"/>
            <a:ext cx="5638800" cy="412424"/>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p:cNvSpPr>
            <a:spLocks noChangeArrowheads="1"/>
          </p:cNvSpPr>
          <p:nvPr/>
        </p:nvSpPr>
        <p:spPr bwMode="auto">
          <a:xfrm>
            <a:off x="-76200" y="2541588"/>
            <a:ext cx="97536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may not have A-address conflict among them, for simplicity</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without comparing address fields of them;</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Execute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4"/>
          <p:cNvSpPr>
            <a:spLocks noChangeArrowheads="1"/>
          </p:cNvSpPr>
          <p:nvPr/>
        </p:nvSpPr>
        <p:spPr bwMode="auto">
          <a:xfrm>
            <a:off x="-76200" y="1931988"/>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load/store: compute effective address</a:t>
            </a:r>
            <a:endParaRPr lang="en-US" altLang="zh-CN" sz="2000" b="1" dirty="0">
              <a:solidFill>
                <a:srgbClr val="00B0F0"/>
              </a:solidFill>
            </a:endParaRPr>
          </a:p>
          <a:p>
            <a:pPr lvl="0">
              <a:spcBef>
                <a:spcPct val="0"/>
              </a:spcBef>
              <a:buNone/>
              <a:defRPr/>
            </a:pPr>
            <a:r>
              <a:rPr lang="en-US" altLang="zh-CN" sz="2000" b="1" dirty="0">
                <a:solidFill>
                  <a:srgbClr val="92D050"/>
                </a:solidFill>
              </a:rPr>
              <a:t>value to store need not arrive until just before store commit;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p:cNvPicPr>
            <a:picLocks noChangeAspect="1"/>
          </p:cNvPicPr>
          <p:nvPr/>
        </p:nvPicPr>
        <p:blipFill>
          <a:blip r:embed="rId2"/>
          <a:stretch>
            <a:fillRect/>
          </a:stretch>
        </p:blipFill>
        <p:spPr>
          <a:xfrm>
            <a:off x="0" y="0"/>
            <a:ext cx="9144000" cy="2139606"/>
          </a:xfrm>
          <a:prstGeom prst="rect">
            <a:avLst/>
          </a:prstGeom>
        </p:spPr>
      </p:pic>
      <p:sp>
        <p:nvSpPr>
          <p:cNvPr id="11" name="AutoShape 5"/>
          <p:cNvSpPr>
            <a:spLocks noChangeArrowheads="1"/>
          </p:cNvSpPr>
          <p:nvPr/>
        </p:nvSpPr>
        <p:spPr bwMode="auto">
          <a:xfrm>
            <a:off x="914400" y="1728000"/>
            <a:ext cx="5638800" cy="412424"/>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p:cNvSpPr>
            <a:spLocks noChangeArrowheads="1"/>
          </p:cNvSpPr>
          <p:nvPr/>
        </p:nvSpPr>
        <p:spPr bwMode="auto">
          <a:xfrm>
            <a:off x="-76200" y="2541588"/>
            <a:ext cx="97536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v</a:t>
            </a:r>
            <a:r>
              <a:rPr kumimoji="0" lang="en-US" altLang="zh-CN" sz="2000" b="1" i="0" u="none" strike="noStrike" kern="1200" cap="none" spc="0" normalizeH="0" baseline="0" noProof="0" dirty="0" err="1">
                <a:ln>
                  <a:noFill/>
                </a:ln>
                <a:solidFill>
                  <a:srgbClr val="92D050"/>
                </a:solidFill>
                <a:effectLst/>
                <a:uLnTx/>
                <a:uFillTx/>
                <a:latin typeface="Verdana" panose="020B0604030504040204" pitchFamily="34" charset="0"/>
                <a:ea typeface="宋体" panose="02010600030101010101" pitchFamily="2" charset="-122"/>
                <a:cs typeface="+mn-cs"/>
              </a:rPr>
              <a:t>alue</a:t>
            </a: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 can be placed directly into the store’s ROB entry by the </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sourcing instruction;</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12" name="Rectangle 4"/>
          <p:cNvSpPr>
            <a:spLocks noChangeArrowheads="1"/>
          </p:cNvSpPr>
          <p:nvPr/>
        </p:nvSpPr>
        <p:spPr bwMode="auto">
          <a:xfrm>
            <a:off x="-76200" y="3151188"/>
            <a:ext cx="97536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so compute store’s effective address when it is at ROB head,</a:t>
            </a: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and about to commit;</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Execute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4"/>
          <p:cNvSpPr>
            <a:spLocks noChangeArrowheads="1"/>
          </p:cNvSpPr>
          <p:nvPr/>
        </p:nvSpPr>
        <p:spPr bwMode="auto">
          <a:xfrm>
            <a:off x="-76200" y="1931988"/>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load/store: compute effective address</a:t>
            </a:r>
            <a:endParaRPr lang="en-US" altLang="zh-CN" sz="2000" b="1" dirty="0">
              <a:solidFill>
                <a:srgbClr val="00B0F0"/>
              </a:solidFill>
            </a:endParaRPr>
          </a:p>
          <a:p>
            <a:pPr lvl="0">
              <a:spcBef>
                <a:spcPct val="0"/>
              </a:spcBef>
              <a:buNone/>
              <a:defRPr/>
            </a:pPr>
            <a:r>
              <a:rPr lang="en-US" altLang="zh-CN" sz="2000" b="1" dirty="0">
                <a:solidFill>
                  <a:srgbClr val="92D050"/>
                </a:solidFill>
              </a:rPr>
              <a:t>avoid RAW hazard, if there are earlier stores with same </a:t>
            </a:r>
            <a:r>
              <a:rPr lang="en-US" altLang="zh-CN" sz="2000" b="1" dirty="0" err="1">
                <a:solidFill>
                  <a:srgbClr val="92D050"/>
                </a:solidFill>
              </a:rPr>
              <a:t>addr</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p:cNvPicPr>
            <a:picLocks noChangeAspect="1"/>
          </p:cNvPicPr>
          <p:nvPr/>
        </p:nvPicPr>
        <p:blipFill>
          <a:blip r:embed="rId2"/>
          <a:stretch>
            <a:fillRect/>
          </a:stretch>
        </p:blipFill>
        <p:spPr>
          <a:xfrm>
            <a:off x="0" y="0"/>
            <a:ext cx="9144000" cy="2139606"/>
          </a:xfrm>
          <a:prstGeom prst="rect">
            <a:avLst/>
          </a:prstGeom>
        </p:spPr>
      </p:pic>
      <p:sp>
        <p:nvSpPr>
          <p:cNvPr id="11" name="AutoShape 5"/>
          <p:cNvSpPr>
            <a:spLocks noChangeArrowheads="1"/>
          </p:cNvSpPr>
          <p:nvPr/>
        </p:nvSpPr>
        <p:spPr bwMode="auto">
          <a:xfrm>
            <a:off x="914400" y="1035376"/>
            <a:ext cx="5638800" cy="641024"/>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p:cNvSpPr>
            <a:spLocks noChangeArrowheads="1"/>
          </p:cNvSpPr>
          <p:nvPr/>
        </p:nvSpPr>
        <p:spPr bwMode="auto">
          <a:xfrm>
            <a:off x="-76200" y="2541588"/>
            <a:ext cx="97536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store first, then load;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Write Result</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4"/>
          <p:cNvSpPr>
            <a:spLocks noChangeArrowheads="1"/>
          </p:cNvSpPr>
          <p:nvPr/>
        </p:nvSpPr>
        <p:spPr bwMode="auto">
          <a:xfrm>
            <a:off x="-76200" y="10668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broadcast</a:t>
            </a:r>
            <a:r>
              <a:rPr lang="zh-CN" altLang="en-US" sz="2000" b="1" dirty="0">
                <a:solidFill>
                  <a:srgbClr val="00B0F0"/>
                </a:solidFill>
              </a:rPr>
              <a:t> </a:t>
            </a:r>
            <a:r>
              <a:rPr lang="en-US" altLang="zh-CN" sz="2000" b="1" dirty="0">
                <a:solidFill>
                  <a:srgbClr val="00B0F0"/>
                </a:solidFill>
              </a:rPr>
              <a:t>result to ROB entry and all dependent stations;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7" name="Picture 6"/>
          <p:cNvPicPr>
            <a:picLocks noChangeAspect="1"/>
          </p:cNvPicPr>
          <p:nvPr/>
        </p:nvPicPr>
        <p:blipFill>
          <a:blip r:embed="rId2"/>
          <a:stretch>
            <a:fillRect/>
          </a:stretch>
        </p:blipFill>
        <p:spPr>
          <a:xfrm>
            <a:off x="0" y="17031"/>
            <a:ext cx="9144000" cy="1202169"/>
          </a:xfrm>
          <a:prstGeom prst="rect">
            <a:avLst/>
          </a:prstGeom>
        </p:spPr>
      </p:pic>
      <p:sp>
        <p:nvSpPr>
          <p:cNvPr id="11" name="AutoShape 5"/>
          <p:cNvSpPr>
            <a:spLocks noChangeArrowheads="1"/>
          </p:cNvSpPr>
          <p:nvPr/>
        </p:nvSpPr>
        <p:spPr bwMode="auto">
          <a:xfrm>
            <a:off x="914400" y="0"/>
            <a:ext cx="7543800" cy="762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Write Result</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4"/>
          <p:cNvSpPr>
            <a:spLocks noChangeArrowheads="1"/>
          </p:cNvSpPr>
          <p:nvPr/>
        </p:nvSpPr>
        <p:spPr bwMode="auto">
          <a:xfrm>
            <a:off x="-76200" y="10668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d</a:t>
            </a:r>
            <a:r>
              <a:rPr lang="en-US" altLang="zh-CN" sz="2000" b="1" dirty="0">
                <a:solidFill>
                  <a:srgbClr val="00B0F0"/>
                </a:solidFill>
              </a:rPr>
              <a:t>ata to store is available, writted from station to ROB</a:t>
            </a:r>
            <a:r>
              <a:rPr lang="en-US" altLang="zh-CN" sz="2000" b="1" dirty="0">
                <a:solidFill>
                  <a:srgbClr val="00B0F0"/>
                </a:solidFill>
              </a:rPr>
              <a:t>;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7" name="Picture 6"/>
          <p:cNvPicPr>
            <a:picLocks noChangeAspect="1"/>
          </p:cNvPicPr>
          <p:nvPr/>
        </p:nvPicPr>
        <p:blipFill>
          <a:blip r:embed="rId2"/>
          <a:stretch>
            <a:fillRect/>
          </a:stretch>
        </p:blipFill>
        <p:spPr>
          <a:xfrm>
            <a:off x="0" y="17031"/>
            <a:ext cx="9144000" cy="1202169"/>
          </a:xfrm>
          <a:prstGeom prst="rect">
            <a:avLst/>
          </a:prstGeom>
        </p:spPr>
      </p:pic>
      <p:sp>
        <p:nvSpPr>
          <p:cNvPr id="11" name="AutoShape 5"/>
          <p:cNvSpPr>
            <a:spLocks noChangeArrowheads="1"/>
          </p:cNvSpPr>
          <p:nvPr/>
        </p:nvSpPr>
        <p:spPr bwMode="auto">
          <a:xfrm>
            <a:off x="914400" y="762000"/>
            <a:ext cx="7543800" cy="5334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Rectangle 4"/>
          <p:cNvSpPr>
            <a:spLocks noChangeArrowheads="1"/>
          </p:cNvSpPr>
          <p:nvPr/>
        </p:nvSpPr>
        <p:spPr bwMode="auto">
          <a:xfrm>
            <a:off x="-76200" y="15240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according to prior requirement, store is ROB head, so ROB[h];</a:t>
            </a:r>
            <a:endParaRPr lang="en-US" altLang="zh-CN" sz="2000" b="1" dirty="0">
              <a:solidFill>
                <a:srgbClr val="00B0F0"/>
              </a:solidFill>
            </a:endParaRP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Commit</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4"/>
          <p:cNvSpPr>
            <a:spLocks noChangeArrowheads="1"/>
          </p:cNvSpPr>
          <p:nvPr/>
        </p:nvSpPr>
        <p:spPr bwMode="auto">
          <a:xfrm>
            <a:off x="-76200" y="17526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commit an instruction only when it reaches ROB head, and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p:cNvSpPr>
            <a:spLocks noChangeArrowheads="1"/>
          </p:cNvSpPr>
          <p:nvPr/>
        </p:nvSpPr>
        <p:spPr bwMode="auto">
          <a:xfrm>
            <a:off x="-76200" y="22098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its result is available;</a:t>
            </a:r>
            <a:endParaRPr lang="en-US" altLang="zh-CN" sz="2000" b="1" dirty="0">
              <a:solidFill>
                <a:srgbClr val="00B0F0"/>
              </a:solidFill>
            </a:endParaRP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p:cNvPicPr>
            <a:picLocks noChangeAspect="1"/>
          </p:cNvPicPr>
          <p:nvPr/>
        </p:nvPicPr>
        <p:blipFill>
          <a:blip r:embed="rId2"/>
          <a:stretch>
            <a:fillRect/>
          </a:stretch>
        </p:blipFill>
        <p:spPr>
          <a:xfrm>
            <a:off x="0" y="18000"/>
            <a:ext cx="9144000" cy="2072039"/>
          </a:xfrm>
          <a:prstGeom prst="rect">
            <a:avLst/>
          </a:prstGeom>
        </p:spPr>
      </p:pic>
      <p:sp>
        <p:nvSpPr>
          <p:cNvPr id="11" name="AutoShape 5"/>
          <p:cNvSpPr>
            <a:spLocks noChangeArrowheads="1"/>
          </p:cNvSpPr>
          <p:nvPr/>
        </p:nvSpPr>
        <p:spPr bwMode="auto">
          <a:xfrm>
            <a:off x="914400" y="0"/>
            <a:ext cx="1981200" cy="8382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Commit</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4"/>
          <p:cNvSpPr>
            <a:spLocks noChangeArrowheads="1"/>
          </p:cNvSpPr>
          <p:nvPr/>
        </p:nvSpPr>
        <p:spPr bwMode="auto">
          <a:xfrm>
            <a:off x="-76200" y="17526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commit an instruction only when it reaches ROB head, and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p:cNvSpPr>
            <a:spLocks noChangeArrowheads="1"/>
          </p:cNvSpPr>
          <p:nvPr/>
        </p:nvSpPr>
        <p:spPr bwMode="auto">
          <a:xfrm>
            <a:off x="-76200" y="22098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its result is available;</a:t>
            </a:r>
            <a:endParaRPr lang="en-US" altLang="zh-CN" sz="2000" b="1" dirty="0">
              <a:solidFill>
                <a:srgbClr val="00B0F0"/>
              </a:solidFill>
            </a:endParaRPr>
          </a:p>
          <a:p>
            <a:pPr lvl="0">
              <a:spcBef>
                <a:spcPct val="0"/>
              </a:spcBef>
              <a:buNone/>
              <a:defRPr/>
            </a:pPr>
            <a:r>
              <a:rPr lang="en-US" altLang="zh-CN" sz="2000" b="1" dirty="0">
                <a:solidFill>
                  <a:srgbClr val="92D050"/>
                </a:solidFill>
              </a:rPr>
              <a:t>if misprediction, clear ROB (according to the textbook?)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p:cNvPicPr>
            <a:picLocks noChangeAspect="1"/>
          </p:cNvPicPr>
          <p:nvPr/>
        </p:nvPicPr>
        <p:blipFill>
          <a:blip r:embed="rId2"/>
          <a:stretch>
            <a:fillRect/>
          </a:stretch>
        </p:blipFill>
        <p:spPr>
          <a:xfrm>
            <a:off x="0" y="18000"/>
            <a:ext cx="9144000" cy="2072039"/>
          </a:xfrm>
          <a:prstGeom prst="rect">
            <a:avLst/>
          </a:prstGeom>
        </p:spPr>
      </p:pic>
      <p:sp>
        <p:nvSpPr>
          <p:cNvPr id="11" name="AutoShape 5"/>
          <p:cNvSpPr>
            <a:spLocks noChangeArrowheads="1"/>
          </p:cNvSpPr>
          <p:nvPr/>
        </p:nvSpPr>
        <p:spPr bwMode="auto">
          <a:xfrm>
            <a:off x="2895600" y="152400"/>
            <a:ext cx="6096000" cy="609600"/>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p:cNvSpPr>
            <a:spLocks noChangeArrowheads="1"/>
          </p:cNvSpPr>
          <p:nvPr/>
        </p:nvSpPr>
        <p:spPr bwMode="auto">
          <a:xfrm>
            <a:off x="-76200" y="2835973"/>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92D050"/>
                </a:solidFill>
              </a:rPr>
              <a:t>(at least clear </a:t>
            </a:r>
            <a:r>
              <a:rPr lang="en-US" altLang="zh-CN" sz="2000" b="1" dirty="0" err="1">
                <a:solidFill>
                  <a:srgbClr val="92D050"/>
                </a:solidFill>
              </a:rPr>
              <a:t>mispredicted</a:t>
            </a:r>
            <a:r>
              <a:rPr lang="en-US" altLang="zh-CN" sz="2000" b="1" dirty="0">
                <a:solidFill>
                  <a:srgbClr val="92D050"/>
                </a:solidFill>
              </a:rPr>
              <a:t> </a:t>
            </a:r>
            <a:r>
              <a:rPr lang="en-US" altLang="zh-CN" sz="2000" b="1" dirty="0" err="1">
                <a:solidFill>
                  <a:srgbClr val="92D050"/>
                </a:solidFill>
              </a:rPr>
              <a:t>branch&amp;its</a:t>
            </a:r>
            <a:r>
              <a:rPr lang="en-US" altLang="zh-CN" sz="2000" b="1" dirty="0">
                <a:solidFill>
                  <a:srgbClr val="92D050"/>
                </a:solidFill>
              </a:rPr>
              <a:t> dependent instructions)</a:t>
            </a:r>
            <a:endParaRPr lang="en-US" altLang="zh-CN" sz="2000" b="1" dirty="0">
              <a:solidFill>
                <a:srgbClr val="92D050"/>
              </a:solidFill>
            </a:endParaRP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Commit</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4"/>
          <p:cNvSpPr>
            <a:spLocks noChangeArrowheads="1"/>
          </p:cNvSpPr>
          <p:nvPr/>
        </p:nvSpPr>
        <p:spPr bwMode="auto">
          <a:xfrm>
            <a:off x="-76200" y="17526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commit an instruction only when it reaches ROB head, and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p:cNvSpPr>
            <a:spLocks noChangeArrowheads="1"/>
          </p:cNvSpPr>
          <p:nvPr/>
        </p:nvSpPr>
        <p:spPr bwMode="auto">
          <a:xfrm>
            <a:off x="-76200" y="22098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its result is available;</a:t>
            </a:r>
            <a:endParaRPr lang="en-US" altLang="zh-CN" sz="2000" b="1" dirty="0">
              <a:solidFill>
                <a:srgbClr val="00B0F0"/>
              </a:solidFill>
            </a:endParaRPr>
          </a:p>
          <a:p>
            <a:pPr lvl="0">
              <a:spcBef>
                <a:spcPct val="0"/>
              </a:spcBef>
              <a:buNone/>
              <a:defRPr/>
            </a:pPr>
            <a:r>
              <a:rPr lang="en-US" altLang="zh-CN" sz="2000" b="1" dirty="0">
                <a:solidFill>
                  <a:srgbClr val="92D050"/>
                </a:solidFill>
              </a:rPr>
              <a:t>store: write result to memory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p:cNvPicPr>
            <a:picLocks noChangeAspect="1"/>
          </p:cNvPicPr>
          <p:nvPr/>
        </p:nvPicPr>
        <p:blipFill>
          <a:blip r:embed="rId2"/>
          <a:stretch>
            <a:fillRect/>
          </a:stretch>
        </p:blipFill>
        <p:spPr>
          <a:xfrm>
            <a:off x="0" y="18000"/>
            <a:ext cx="9144000" cy="2072039"/>
          </a:xfrm>
          <a:prstGeom prst="rect">
            <a:avLst/>
          </a:prstGeom>
        </p:spPr>
      </p:pic>
      <p:sp>
        <p:nvSpPr>
          <p:cNvPr id="11" name="AutoShape 5"/>
          <p:cNvSpPr>
            <a:spLocks noChangeArrowheads="1"/>
          </p:cNvSpPr>
          <p:nvPr/>
        </p:nvSpPr>
        <p:spPr bwMode="auto">
          <a:xfrm>
            <a:off x="2895600" y="755999"/>
            <a:ext cx="6096000" cy="396000"/>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p:cNvSpPr>
            <a:spLocks noChangeArrowheads="1"/>
          </p:cNvSpPr>
          <p:nvPr/>
        </p:nvSpPr>
        <p:spPr bwMode="auto">
          <a:xfrm>
            <a:off x="-76200" y="2835973"/>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endParaRPr lang="en-US" altLang="zh-CN" sz="2000" b="1" dirty="0">
              <a:solidFill>
                <a:srgbClr val="92D050"/>
              </a:solidFill>
            </a:endParaRP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dirty="0">
                <a:ea typeface="MS PGothic" panose="020B0600070205080204" charset="-128"/>
              </a:rPr>
              <a:t>1-bit Predictor</a:t>
            </a:r>
            <a:endParaRPr lang="en-US" altLang="en-US" dirty="0"/>
          </a:p>
        </p:txBody>
      </p:sp>
      <p:sp>
        <p:nvSpPr>
          <p:cNvPr id="302082" name="Content Placeholder 2"/>
          <p:cNvSpPr>
            <a:spLocks noGrp="1" noChangeArrowheads="1"/>
          </p:cNvSpPr>
          <p:nvPr>
            <p:ph idx="1"/>
          </p:nvPr>
        </p:nvSpPr>
        <p:spPr>
          <a:xfrm>
            <a:off x="457200" y="1600200"/>
            <a:ext cx="8763000" cy="4525963"/>
          </a:xfrm>
        </p:spPr>
        <p:txBody>
          <a:bodyPr/>
          <a:lstStyle/>
          <a:p>
            <a:r>
              <a:rPr lang="en-US" altLang="en-US" dirty="0"/>
              <a:t>Example 2:                                            a loop branch that is taken and then untaken, repeating 10 iterations; assume predictor initialized as untaken;</a:t>
            </a:r>
            <a:endParaRPr lang="en-US" altLang="en-US" dirty="0"/>
          </a:p>
          <a:p>
            <a:r>
              <a:rPr lang="en-US" altLang="en-US" dirty="0"/>
              <a:t>prediction accuracy using 1-bit prediction?</a:t>
            </a:r>
            <a:endParaRPr lang="en-US" altLang="en-US" dirty="0">
              <a:solidFill>
                <a:srgbClr val="00B0F0"/>
              </a:solidFill>
            </a:endParaRPr>
          </a:p>
        </p:txBody>
      </p:sp>
      <p:graphicFrame>
        <p:nvGraphicFramePr>
          <p:cNvPr id="3"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2000" dirty="0"/>
                        <a:t>0</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update</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Commit</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4"/>
          <p:cNvSpPr>
            <a:spLocks noChangeArrowheads="1"/>
          </p:cNvSpPr>
          <p:nvPr/>
        </p:nvSpPr>
        <p:spPr bwMode="auto">
          <a:xfrm>
            <a:off x="-76200" y="17526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commit an instruction only when it reaches ROB head, and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p:cNvSpPr>
            <a:spLocks noChangeArrowheads="1"/>
          </p:cNvSpPr>
          <p:nvPr/>
        </p:nvSpPr>
        <p:spPr bwMode="auto">
          <a:xfrm>
            <a:off x="-76200" y="22098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its result is available;</a:t>
            </a:r>
            <a:endParaRPr lang="en-US" altLang="zh-CN" sz="2000" b="1" dirty="0">
              <a:solidFill>
                <a:srgbClr val="00B0F0"/>
              </a:solidFill>
            </a:endParaRPr>
          </a:p>
          <a:p>
            <a:pPr lvl="0">
              <a:spcBef>
                <a:spcPct val="0"/>
              </a:spcBef>
              <a:buNone/>
              <a:defRPr/>
            </a:pPr>
            <a:r>
              <a:rPr lang="en-US" altLang="zh-CN" sz="2000" b="1" dirty="0">
                <a:solidFill>
                  <a:srgbClr val="92D050"/>
                </a:solidFill>
              </a:rPr>
              <a:t>normal commit: write result to destination register</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p:cNvPicPr>
            <a:picLocks noChangeAspect="1"/>
          </p:cNvPicPr>
          <p:nvPr/>
        </p:nvPicPr>
        <p:blipFill>
          <a:blip r:embed="rId2"/>
          <a:stretch>
            <a:fillRect/>
          </a:stretch>
        </p:blipFill>
        <p:spPr>
          <a:xfrm>
            <a:off x="0" y="18000"/>
            <a:ext cx="9144000" cy="2072039"/>
          </a:xfrm>
          <a:prstGeom prst="rect">
            <a:avLst/>
          </a:prstGeom>
        </p:spPr>
      </p:pic>
      <p:sp>
        <p:nvSpPr>
          <p:cNvPr id="11" name="AutoShape 5"/>
          <p:cNvSpPr>
            <a:spLocks noChangeArrowheads="1"/>
          </p:cNvSpPr>
          <p:nvPr/>
        </p:nvSpPr>
        <p:spPr bwMode="auto">
          <a:xfrm>
            <a:off x="2895600" y="1128000"/>
            <a:ext cx="6096000" cy="396000"/>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p:cNvSpPr>
            <a:spLocks noChangeArrowheads="1"/>
          </p:cNvSpPr>
          <p:nvPr/>
        </p:nvSpPr>
        <p:spPr bwMode="auto">
          <a:xfrm>
            <a:off x="-76200" y="2835973"/>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endParaRPr lang="en-US" altLang="zh-CN" sz="2000" b="1" dirty="0">
              <a:solidFill>
                <a:srgbClr val="92D050"/>
              </a:solidFill>
            </a:endParaRP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4"/>
          <p:cNvSpPr>
            <a:spLocks noChangeArrowheads="1"/>
          </p:cNvSpPr>
          <p:nvPr/>
        </p:nvSpPr>
        <p:spPr bwMode="auto">
          <a:xfrm>
            <a:off x="-76200" y="17526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commit an instruction only when it reaches ROB head, and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p:cNvSpPr>
            <a:spLocks noChangeArrowheads="1"/>
          </p:cNvSpPr>
          <p:nvPr/>
        </p:nvSpPr>
        <p:spPr bwMode="auto">
          <a:xfrm>
            <a:off x="-76200" y="2209800"/>
            <a:ext cx="9525000" cy="96361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its result is available;</a:t>
            </a:r>
            <a:endParaRPr lang="en-US" altLang="zh-CN" sz="2000" b="1" dirty="0">
              <a:solidFill>
                <a:srgbClr val="00B0F0"/>
              </a:solidFill>
            </a:endParaRPr>
          </a:p>
          <a:p>
            <a:pPr lvl="0">
              <a:spcBef>
                <a:spcPct val="0"/>
              </a:spcBef>
              <a:buNone/>
              <a:defRPr/>
            </a:pPr>
            <a:r>
              <a:rPr lang="en-US" altLang="zh-CN" sz="2000" b="1" dirty="0">
                <a:solidFill>
                  <a:srgbClr val="00B0F0"/>
                </a:solidFill>
              </a:rPr>
              <a:t>after commit, release ROB entry and the corresponding station.</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p:cNvPicPr>
            <a:picLocks noChangeAspect="1"/>
          </p:cNvPicPr>
          <p:nvPr/>
        </p:nvPicPr>
        <p:blipFill>
          <a:blip r:embed="rId2"/>
          <a:stretch>
            <a:fillRect/>
          </a:stretch>
        </p:blipFill>
        <p:spPr>
          <a:xfrm>
            <a:off x="0" y="18000"/>
            <a:ext cx="9144000" cy="2072039"/>
          </a:xfrm>
          <a:prstGeom prst="rect">
            <a:avLst/>
          </a:prstGeom>
        </p:spPr>
      </p:pic>
      <p:sp>
        <p:nvSpPr>
          <p:cNvPr id="11" name="AutoShape 5"/>
          <p:cNvSpPr>
            <a:spLocks noChangeArrowheads="1"/>
          </p:cNvSpPr>
          <p:nvPr/>
        </p:nvSpPr>
        <p:spPr bwMode="auto">
          <a:xfrm>
            <a:off x="2895600" y="1508999"/>
            <a:ext cx="6096000" cy="59903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p:cNvSpPr>
            <a:spLocks noChangeArrowheads="1"/>
          </p:cNvSpPr>
          <p:nvPr/>
        </p:nvSpPr>
        <p:spPr bwMode="auto">
          <a:xfrm>
            <a:off x="-76200" y="2835973"/>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endParaRPr lang="en-US" altLang="zh-CN" sz="2000" b="1" dirty="0">
              <a:solidFill>
                <a:srgbClr val="92D050"/>
              </a:solidFill>
            </a:endParaRP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itle 1"/>
          <p:cNvSpPr>
            <a:spLocks noGrp="1"/>
          </p:cNvSpPr>
          <p:nvPr>
            <p:ph type="title"/>
          </p:nvPr>
        </p:nvSpPr>
        <p:spPr>
          <a:xfrm>
            <a:off x="2" y="6248400"/>
            <a:ext cx="9143998" cy="609600"/>
          </a:xfrm>
        </p:spPr>
        <p:txBody>
          <a:bodyPr/>
          <a:lstStyle/>
          <a:p>
            <a:pPr algn="r"/>
            <a:r>
              <a:rPr lang="en-US" sz="1000" dirty="0">
                <a:solidFill>
                  <a:schemeClr val="bg1"/>
                </a:solidFill>
              </a:rPr>
              <a:t>Hardware</a:t>
            </a:r>
            <a:br>
              <a:rPr lang="en-US" sz="1000" dirty="0">
                <a:solidFill>
                  <a:schemeClr val="bg1"/>
                </a:solidFill>
              </a:rPr>
            </a:br>
            <a:r>
              <a:rPr lang="en-US" sz="1000" dirty="0">
                <a:solidFill>
                  <a:schemeClr val="bg1"/>
                </a:solidFill>
              </a:rPr>
              <a:t>Speculation</a:t>
            </a:r>
            <a:endParaRPr lang="en-US" sz="1000" dirty="0">
              <a:solidFill>
                <a:schemeClr val="bg1"/>
              </a:solidFill>
            </a:endParaRPr>
          </a:p>
        </p:txBody>
      </p:sp>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Commit</a:t>
            </a:r>
            <a:endParaRPr lang="en-US" sz="3200"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Commit</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9" name="Rectangle 4"/>
          <p:cNvSpPr>
            <a:spLocks noChangeArrowheads="1"/>
          </p:cNvSpPr>
          <p:nvPr/>
        </p:nvSpPr>
        <p:spPr bwMode="auto">
          <a:xfrm>
            <a:off x="-76200" y="2835973"/>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endParaRPr lang="en-US" altLang="zh-CN" sz="2000" b="1" dirty="0">
              <a:solidFill>
                <a:srgbClr val="92D050"/>
              </a:solidFill>
            </a:endParaRP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itle 1"/>
          <p:cNvSpPr>
            <a:spLocks noGrp="1"/>
          </p:cNvSpPr>
          <p:nvPr>
            <p:ph type="title"/>
          </p:nvPr>
        </p:nvSpPr>
        <p:spPr>
          <a:xfrm>
            <a:off x="0" y="5029200"/>
            <a:ext cx="9144000" cy="1143000"/>
          </a:xfrm>
        </p:spPr>
        <p:txBody>
          <a:bodyPr/>
          <a:lstStyle/>
          <a:p>
            <a:pPr algn="r"/>
            <a:r>
              <a:rPr lang="en-US" dirty="0">
                <a:solidFill>
                  <a:srgbClr val="00B0F0"/>
                </a:solidFill>
              </a:rPr>
              <a:t>Hardware</a:t>
            </a:r>
            <a:br>
              <a:rPr lang="en-US" dirty="0">
                <a:solidFill>
                  <a:srgbClr val="00B0F0"/>
                </a:solidFill>
              </a:rPr>
            </a:br>
            <a:r>
              <a:rPr lang="en-US" dirty="0">
                <a:solidFill>
                  <a:srgbClr val="00B0F0"/>
                </a:solidFill>
              </a:rPr>
              <a:t>Speculation</a:t>
            </a:r>
            <a:endParaRPr lang="en-US"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80811" y="0"/>
            <a:ext cx="8635311" cy="6858000"/>
          </a:xfrm>
          <a:prstGeom prst="rect">
            <a:avLst/>
          </a:prstGeom>
        </p:spPr>
      </p:pic>
      <p:sp>
        <p:nvSpPr>
          <p:cNvPr id="6" name="Title 1"/>
          <p:cNvSpPr txBox="1"/>
          <p:nvPr/>
        </p:nvSpPr>
        <p:spPr bwMode="auto">
          <a:xfrm>
            <a:off x="0" y="5562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a:r>
              <a:rPr lang="en-US" kern="0" dirty="0">
                <a:solidFill>
                  <a:srgbClr val="00B0F0"/>
                </a:solidFill>
              </a:rPr>
              <a:t>how </a:t>
            </a:r>
            <a:r>
              <a:rPr lang="en-US" kern="0" dirty="0" err="1">
                <a:solidFill>
                  <a:srgbClr val="00B0F0"/>
                </a:solidFill>
              </a:rPr>
              <a:t>i</a:t>
            </a:r>
            <a:r>
              <a:rPr lang="en-US" kern="0" dirty="0">
                <a:solidFill>
                  <a:srgbClr val="00B0F0"/>
                </a:solidFill>
              </a:rPr>
              <a:t> understood </a:t>
            </a:r>
            <a:r>
              <a:rPr lang="en-US" kern="0" dirty="0" err="1">
                <a:solidFill>
                  <a:srgbClr val="00B0F0"/>
                </a:solidFill>
              </a:rPr>
              <a:t>tomasulo</a:t>
            </a:r>
            <a:endParaRPr lang="en-US" kern="0" dirty="0">
              <a:solidFill>
                <a:srgbClr val="00B0F0"/>
              </a:solidFil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490102" cy="6858000"/>
          </a:xfrm>
          <a:prstGeom prst="rect">
            <a:avLst/>
          </a:prstGeom>
        </p:spPr>
      </p:pic>
      <p:sp>
        <p:nvSpPr>
          <p:cNvPr id="5" name="Title 1"/>
          <p:cNvSpPr txBox="1"/>
          <p:nvPr/>
        </p:nvSpPr>
        <p:spPr bwMode="auto">
          <a:xfrm>
            <a:off x="0" y="5562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kern="0" dirty="0">
                <a:solidFill>
                  <a:srgbClr val="00B0F0"/>
                </a:solidFill>
              </a:rPr>
              <a:t>and speculation</a:t>
            </a:r>
            <a:endParaRPr lang="en-US" kern="0" dirty="0">
              <a:solidFill>
                <a:srgbClr val="00B0F0"/>
              </a:solidFil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2"/>
          <p:cNvSpPr>
            <a:spLocks noGrp="1" noChangeArrowheads="1"/>
          </p:cNvSpPr>
          <p:nvPr>
            <p:ph type="title"/>
          </p:nvPr>
        </p:nvSpPr>
        <p:spPr/>
        <p:txBody>
          <a:bodyPr/>
          <a:lstStyle/>
          <a:p>
            <a:pPr eaLnBrk="1" hangingPunct="1"/>
            <a:r>
              <a:rPr lang="en-US" altLang="zh-CN"/>
              <a:t>Review</a:t>
            </a:r>
            <a:endParaRPr lang="en-US" altLang="zh-CN"/>
          </a:p>
        </p:txBody>
      </p:sp>
      <p:sp>
        <p:nvSpPr>
          <p:cNvPr id="272386" name="Rectangle 3"/>
          <p:cNvSpPr>
            <a:spLocks noGrp="1" noChangeArrowheads="1"/>
          </p:cNvSpPr>
          <p:nvPr>
            <p:ph type="body" idx="1"/>
          </p:nvPr>
        </p:nvSpPr>
        <p:spPr>
          <a:xfrm>
            <a:off x="457200" y="1600200"/>
            <a:ext cx="8686800" cy="4525963"/>
          </a:xfrm>
        </p:spPr>
        <p:txBody>
          <a:bodyPr/>
          <a:lstStyle/>
          <a:p>
            <a:pPr eaLnBrk="1" hangingPunct="1"/>
            <a:r>
              <a:rPr lang="en-US" altLang="zh-CN" dirty="0"/>
              <a:t>Branch prediction</a:t>
            </a:r>
            <a:endParaRPr lang="en-US" altLang="zh-CN" dirty="0"/>
          </a:p>
          <a:p>
            <a:pPr eaLnBrk="1" hangingPunct="1"/>
            <a:r>
              <a:rPr lang="en-US" altLang="zh-CN" dirty="0"/>
              <a:t>Register renaming</a:t>
            </a:r>
            <a:endParaRPr lang="en-US" altLang="zh-CN" dirty="0"/>
          </a:p>
          <a:p>
            <a:pPr eaLnBrk="1" hangingPunct="1"/>
            <a:r>
              <a:rPr lang="en-US" altLang="zh-CN" dirty="0" err="1"/>
              <a:t>Scoreboarding</a:t>
            </a:r>
            <a:endParaRPr lang="en-US" altLang="zh-CN" dirty="0"/>
          </a:p>
          <a:p>
            <a:pPr eaLnBrk="1" hangingPunct="1"/>
            <a:r>
              <a:rPr lang="en-US" altLang="zh-CN" dirty="0" err="1"/>
              <a:t>Tomasulo</a:t>
            </a:r>
            <a:endParaRPr lang="en-US" altLang="zh-CN" dirty="0"/>
          </a:p>
          <a:p>
            <a:pPr eaLnBrk="1" hangingPunct="1"/>
            <a:r>
              <a:rPr lang="en-US" altLang="zh-CN" dirty="0"/>
              <a:t>Speculation</a:t>
            </a:r>
            <a:endParaRPr lang="en-US" altLang="zh-CN" dirty="0"/>
          </a:p>
          <a:p>
            <a:pPr eaLnBrk="1" hangingPunct="1"/>
            <a:endParaRPr lang="en-US" altLang="zh-CN"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type="title"/>
          </p:nvPr>
        </p:nvSpPr>
        <p:spPr>
          <a:xfrm>
            <a:off x="4953000" y="2971800"/>
            <a:ext cx="4191000" cy="1676400"/>
          </a:xfrm>
          <a:noFill/>
        </p:spPr>
        <p:txBody>
          <a:bodyPr/>
          <a:lstStyle/>
          <a:p>
            <a:pPr algn="r" eaLnBrk="1" hangingPunct="1"/>
            <a:br>
              <a:rPr lang="en-US" altLang="zh-CN" dirty="0"/>
            </a:br>
            <a:r>
              <a:rPr lang="en-US" altLang="zh-CN" dirty="0">
                <a:solidFill>
                  <a:schemeClr val="bg2"/>
                </a:solidFill>
              </a:rPr>
              <a:t>Appendix C</a:t>
            </a:r>
            <a:endParaRPr lang="en-US" altLang="zh-CN" dirty="0">
              <a:solidFill>
                <a:schemeClr val="bg2"/>
              </a:solidFill>
            </a:endParaRPr>
          </a:p>
        </p:txBody>
      </p:sp>
      <p:pic>
        <p:nvPicPr>
          <p:cNvPr id="6" name="Picture 5"/>
          <p:cNvPicPr>
            <a:picLocks noChangeAspect="1"/>
          </p:cNvPicPr>
          <p:nvPr/>
        </p:nvPicPr>
        <p:blipFill>
          <a:blip r:embed="rId1"/>
          <a:stretch>
            <a:fillRect/>
          </a:stretch>
        </p:blipFill>
        <p:spPr>
          <a:xfrm>
            <a:off x="0" y="1047750"/>
            <a:ext cx="3857625" cy="4750770"/>
          </a:xfrm>
          <a:prstGeom prst="rect">
            <a:avLst/>
          </a:prstGeom>
        </p:spPr>
      </p:pic>
      <p:sp>
        <p:nvSpPr>
          <p:cNvPr id="4" name="Rectangle 5"/>
          <p:cNvSpPr txBox="1">
            <a:spLocks noChangeArrowheads="1"/>
          </p:cNvSpPr>
          <p:nvPr/>
        </p:nvSpPr>
        <p:spPr bwMode="auto">
          <a:xfrm>
            <a:off x="3810000" y="2971800"/>
            <a:ext cx="533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eaLnBrk="1" hangingPunct="1"/>
            <a:r>
              <a:rPr lang="en-US" altLang="zh-CN" kern="0" dirty="0"/>
              <a:t>Chapter 3.3-3.6</a:t>
            </a:r>
            <a:endParaRPr lang="en-US" altLang="zh-CN" kern="0" dirty="0"/>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endParaRPr lang="en-US" dirty="0"/>
          </a:p>
        </p:txBody>
      </p:sp>
      <p:sp>
        <p:nvSpPr>
          <p:cNvPr id="3" name="Content Placeholder 2"/>
          <p:cNvSpPr>
            <a:spLocks noGrp="1"/>
          </p:cNvSpPr>
          <p:nvPr>
            <p:ph idx="1"/>
          </p:nvPr>
        </p:nvSpPr>
        <p:spPr>
          <a:xfrm>
            <a:off x="457200" y="1600200"/>
            <a:ext cx="8686800" cy="4525963"/>
          </a:xfrm>
        </p:spPr>
        <p:txBody>
          <a:bodyPr/>
          <a:lstStyle/>
          <a:p>
            <a:r>
              <a:rPr lang="en-US" dirty="0">
                <a:hlinkClick r:id="rId1"/>
              </a:rPr>
              <a:t>Dynamic Branch Prediction</a:t>
            </a:r>
            <a:r>
              <a:rPr lang="en-US" dirty="0"/>
              <a:t>                by Onur Mutlu</a:t>
            </a:r>
            <a:endParaRPr lang="en-US"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p:cNvSpPr>
            <a:spLocks noGrp="1" noChangeArrowheads="1"/>
          </p:cNvSpPr>
          <p:nvPr>
            <p:ph type="title"/>
          </p:nvPr>
        </p:nvSpPr>
        <p:spPr>
          <a:xfrm>
            <a:off x="0" y="2590800"/>
            <a:ext cx="9144000" cy="1143000"/>
          </a:xfrm>
        </p:spPr>
        <p:txBody>
          <a:bodyPr/>
          <a:lstStyle/>
          <a:p>
            <a:pPr eaLnBrk="1" hangingPunct="1"/>
            <a:r>
              <a:rPr lang="en-US" altLang="zh-CN" sz="9600"/>
              <a:t>?</a:t>
            </a:r>
            <a:endParaRPr lang="en-US" altLang="zh-CN" sz="960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7"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524000" y="0"/>
            <a:ext cx="122682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bwMode="auto">
          <a:xfrm>
            <a:off x="0" y="2590800"/>
            <a:ext cx="9144000" cy="1143000"/>
          </a:xfrm>
          <a:prstGeom prst="rect">
            <a:avLst/>
          </a:prstGeom>
          <a:noFill/>
          <a:ln w="9525">
            <a:noFill/>
            <a:miter lim="800000"/>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66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rPr>
              <a:t>Thank You</a:t>
            </a:r>
            <a:endParaRPr kumimoji="0" lang="en-US" altLang="zh-CN" sz="66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6" name="Rectangle 2"/>
          <p:cNvSpPr txBox="1">
            <a:spLocks noChangeArrowheads="1"/>
          </p:cNvSpPr>
          <p:nvPr/>
        </p:nvSpPr>
        <p:spPr bwMode="auto">
          <a:xfrm>
            <a:off x="0" y="3581400"/>
            <a:ext cx="9144000" cy="990600"/>
          </a:xfrm>
          <a:prstGeom prst="rect">
            <a:avLst/>
          </a:prstGeom>
          <a:noFill/>
          <a:ln w="9525">
            <a:noFill/>
            <a:miter lim="800000"/>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66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be in the moment</a:t>
            </a:r>
            <a:endParaRPr kumimoji="0" lang="en-US" altLang="zh-CN" sz="66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dirty="0">
                <a:ea typeface="MS PGothic" panose="020B0600070205080204" charset="-128"/>
              </a:rPr>
              <a:t>1-bit Predictor</a:t>
            </a:r>
            <a:endParaRPr lang="en-US" altLang="en-US" dirty="0"/>
          </a:p>
        </p:txBody>
      </p:sp>
      <p:sp>
        <p:nvSpPr>
          <p:cNvPr id="302082" name="Content Placeholder 2"/>
          <p:cNvSpPr>
            <a:spLocks noGrp="1" noChangeArrowheads="1"/>
          </p:cNvSpPr>
          <p:nvPr>
            <p:ph idx="1"/>
          </p:nvPr>
        </p:nvSpPr>
        <p:spPr>
          <a:xfrm>
            <a:off x="457200" y="1600200"/>
            <a:ext cx="8763000" cy="4525963"/>
          </a:xfrm>
        </p:spPr>
        <p:txBody>
          <a:bodyPr/>
          <a:lstStyle/>
          <a:p>
            <a:r>
              <a:rPr lang="en-US" altLang="en-US" dirty="0"/>
              <a:t>Example 2:                                            a loop branch that is taken and then untaken, repeating 10 iterations; assume predictor initialized as untaken;</a:t>
            </a:r>
            <a:endParaRPr lang="en-US" altLang="en-US" dirty="0"/>
          </a:p>
          <a:p>
            <a:r>
              <a:rPr lang="en-US" altLang="en-US" dirty="0"/>
              <a:t>prediction accuracy using 1-bit prediction?</a:t>
            </a:r>
            <a:endParaRPr lang="en-US" altLang="en-US" dirty="0">
              <a:solidFill>
                <a:srgbClr val="00B0F0"/>
              </a:solidFill>
            </a:endParaRPr>
          </a:p>
        </p:txBody>
      </p:sp>
      <p:graphicFrame>
        <p:nvGraphicFramePr>
          <p:cNvPr id="3"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2000" dirty="0"/>
                        <a:t>0</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update</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8208963"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bwMode="auto">
          <a:xfrm>
            <a:off x="0" y="3581400"/>
            <a:ext cx="9144000" cy="990600"/>
          </a:xfrm>
          <a:prstGeom prst="rect">
            <a:avLst/>
          </a:prstGeom>
          <a:noFill/>
          <a:ln w="9525">
            <a:noFill/>
            <a:miter lim="800000"/>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66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be </a:t>
            </a:r>
            <a:r>
              <a:rPr kumimoji="0" lang="en-US" altLang="zh-CN" sz="66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in the moment</a:t>
            </a:r>
            <a:endParaRPr kumimoji="0" lang="en-US" altLang="zh-CN" sz="66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标题 1"/>
          <p:cNvSpPr>
            <a:spLocks noGrp="1" noChangeArrowheads="1"/>
          </p:cNvSpPr>
          <p:nvPr>
            <p:ph type="title"/>
          </p:nvPr>
        </p:nvSpPr>
        <p:spPr/>
        <p:txBody>
          <a:bodyPr/>
          <a:lstStyle/>
          <a:p>
            <a:r>
              <a:rPr lang="en-US" altLang="zh-CN"/>
              <a:t>#What’s More</a:t>
            </a:r>
            <a:endParaRPr lang="zh-CN" altLang="en-US"/>
          </a:p>
        </p:txBody>
      </p:sp>
      <p:sp>
        <p:nvSpPr>
          <p:cNvPr id="181250" name="内容占位符 2"/>
          <p:cNvSpPr>
            <a:spLocks noGrp="1" noChangeArrowheads="1"/>
          </p:cNvSpPr>
          <p:nvPr>
            <p:ph idx="1"/>
          </p:nvPr>
        </p:nvSpPr>
        <p:spPr>
          <a:xfrm>
            <a:off x="457200" y="1600200"/>
            <a:ext cx="7239000" cy="4525963"/>
          </a:xfrm>
        </p:spPr>
        <p:txBody>
          <a:bodyPr/>
          <a:lstStyle/>
          <a:p>
            <a:r>
              <a:rPr lang="en-US" altLang="zh-CN">
                <a:hlinkClick r:id="rId1"/>
              </a:rPr>
              <a:t>Want to Be Happier? Stay in The Moment</a:t>
            </a:r>
            <a:r>
              <a:rPr lang="en-US" altLang="zh-CN"/>
              <a:t> </a:t>
            </a:r>
            <a:endParaRPr lang="en-US" altLang="zh-CN"/>
          </a:p>
          <a:p>
            <a:pPr>
              <a:buFontTx/>
              <a:buNone/>
            </a:pPr>
            <a:r>
              <a:rPr lang="en-US" altLang="zh-CN"/>
              <a:t>	by Matt Killingsworth</a:t>
            </a:r>
            <a:endParaRPr lang="en-US" altLang="zh-CN"/>
          </a:p>
          <a:p>
            <a:r>
              <a:rPr lang="en-US" altLang="zh-CN">
                <a:hlinkClick r:id="rId2"/>
              </a:rPr>
              <a:t>Avoid the Comparison Trap and Run Your Own Race</a:t>
            </a:r>
            <a:endParaRPr lang="en-US" altLang="zh-CN"/>
          </a:p>
          <a:p>
            <a:pPr>
              <a:buFontTx/>
              <a:buNone/>
            </a:pPr>
            <a:r>
              <a:rPr lang="en-US" altLang="zh-CN"/>
              <a:t>	by Jeff Goins</a:t>
            </a:r>
            <a:endParaRPr lang="en-US" altLang="zh-CN"/>
          </a:p>
          <a:p>
            <a:r>
              <a:rPr lang="en-US" altLang="en-US" u="sng">
                <a:hlinkClick r:id="rId3"/>
              </a:rPr>
              <a:t>On Finding Your PhD Advisor</a:t>
            </a:r>
            <a:endParaRPr lang="en-US" altLang="zh-CN"/>
          </a:p>
          <a:p>
            <a:pPr>
              <a:buFontTx/>
              <a:buNone/>
            </a:pPr>
            <a:r>
              <a:rPr lang="en-US" altLang="zh-CN"/>
              <a:t>	by Kai Bu</a:t>
            </a:r>
            <a:endParaRPr lang="en-US" altLang="zh-CN"/>
          </a:p>
          <a:p>
            <a:pPr>
              <a:buFontTx/>
              <a:buNone/>
            </a:pPr>
            <a:endParaRPr lang="en-US" altLang="zh-CN"/>
          </a:p>
          <a:p>
            <a:pPr>
              <a:buFontTx/>
              <a:buNone/>
            </a:pPr>
            <a:r>
              <a:rPr lang="en-US" altLang="zh-CN"/>
              <a:t> </a:t>
            </a:r>
            <a:endParaRPr lang="en-US" altLang="zh-CN"/>
          </a:p>
          <a:p>
            <a:endParaRPr lang="en-US" altLang="zh-CN"/>
          </a:p>
          <a:p>
            <a:pPr>
              <a:buFontTx/>
              <a:buNone/>
            </a:pPr>
            <a:endParaRPr lang="en-US" altLang="zh-CN"/>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Title 1"/>
          <p:cNvSpPr>
            <a:spLocks noGrp="1" noChangeArrowheads="1"/>
          </p:cNvSpPr>
          <p:nvPr>
            <p:ph type="title"/>
          </p:nvPr>
        </p:nvSpPr>
        <p:spPr/>
        <p:txBody>
          <a:bodyPr/>
          <a:lstStyle/>
          <a:p>
            <a:r>
              <a:rPr lang="en-US" altLang="zh-CN"/>
              <a:t>#What’s More</a:t>
            </a:r>
            <a:endParaRPr lang="en-US" altLang="en-US"/>
          </a:p>
        </p:txBody>
      </p:sp>
      <p:sp>
        <p:nvSpPr>
          <p:cNvPr id="182274" name="Content Placeholder 2"/>
          <p:cNvSpPr>
            <a:spLocks noGrp="1" noChangeArrowheads="1"/>
          </p:cNvSpPr>
          <p:nvPr>
            <p:ph idx="1"/>
          </p:nvPr>
        </p:nvSpPr>
        <p:spPr>
          <a:xfrm>
            <a:off x="0" y="1600200"/>
            <a:ext cx="9144000" cy="4525963"/>
          </a:xfrm>
        </p:spPr>
        <p:txBody>
          <a:bodyPr/>
          <a:lstStyle/>
          <a:p>
            <a:pPr marL="0" indent="0" algn="ctr">
              <a:buFontTx/>
              <a:buNone/>
            </a:pPr>
            <a:r>
              <a:rPr lang="en-US" altLang="en-US" b="1">
                <a:solidFill>
                  <a:srgbClr val="00B0F0"/>
                </a:solidFill>
              </a:rPr>
              <a:t>be in the moment with zyzyzy</a:t>
            </a:r>
            <a:endParaRPr lang="en-US" altLang="en-US" b="1">
              <a:solidFill>
                <a:srgbClr val="00B0F0"/>
              </a:solidFill>
            </a:endParaRPr>
          </a:p>
        </p:txBody>
      </p:sp>
      <p:pic>
        <p:nvPicPr>
          <p:cNvPr id="182275" name="Picture 2" descr="Nils Frahm: All Encores Album Review | Pitchfor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 y="2403475"/>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76" name="Picture 4" descr="Flying - S.E.N.S. - 单曲- 网易云音乐"/>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475" y="2403475"/>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77" name="Picture 6" descr="Robert Schumann, Adrian Aeschbacher - Traumerei Kinderszenen Op.15 (Vinyl)  | Disc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403475"/>
            <a:ext cx="2590800" cy="26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8" name="Rectangle 4"/>
          <p:cNvSpPr>
            <a:spLocks noChangeArrowheads="1"/>
          </p:cNvSpPr>
          <p:nvPr/>
        </p:nvSpPr>
        <p:spPr bwMode="auto">
          <a:xfrm>
            <a:off x="3292475" y="4857750"/>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hlinkClick r:id="rId4"/>
              </a:rPr>
              <a:t>flying</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2279" name="Rectangle 4"/>
          <p:cNvSpPr>
            <a:spLocks noChangeArrowheads="1"/>
          </p:cNvSpPr>
          <p:nvPr/>
        </p:nvSpPr>
        <p:spPr bwMode="auto">
          <a:xfrm>
            <a:off x="152400" y="4857750"/>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hlinkClick r:id="rId5"/>
              </a:rPr>
              <a:t>sweet little lie</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2280" name="Rectangle 4"/>
          <p:cNvSpPr>
            <a:spLocks noChangeArrowheads="1"/>
          </p:cNvSpPr>
          <p:nvPr/>
        </p:nvSpPr>
        <p:spPr bwMode="auto">
          <a:xfrm>
            <a:off x="6400800" y="4857750"/>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hlinkClick r:id="rId6"/>
              </a:rPr>
              <a:t>traumerei</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2281" name="Rectangle 4"/>
          <p:cNvSpPr>
            <a:spLocks noChangeArrowheads="1"/>
          </p:cNvSpPr>
          <p:nvPr/>
        </p:nvSpPr>
        <p:spPr bwMode="auto">
          <a:xfrm>
            <a:off x="152400" y="5438775"/>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pzy</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2282" name="Rectangle 4"/>
          <p:cNvSpPr>
            <a:spLocks noChangeArrowheads="1"/>
          </p:cNvSpPr>
          <p:nvPr/>
        </p:nvSpPr>
        <p:spPr bwMode="auto">
          <a:xfrm>
            <a:off x="3292475" y="5438775"/>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bzy</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2283" name="Rectangle 4"/>
          <p:cNvSpPr>
            <a:spLocks noChangeArrowheads="1"/>
          </p:cNvSpPr>
          <p:nvPr/>
        </p:nvSpPr>
        <p:spPr bwMode="auto">
          <a:xfrm>
            <a:off x="6400800" y="5438775"/>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gzy</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Title 1"/>
          <p:cNvSpPr>
            <a:spLocks noGrp="1" noChangeArrowheads="1"/>
          </p:cNvSpPr>
          <p:nvPr>
            <p:ph type="title"/>
          </p:nvPr>
        </p:nvSpPr>
        <p:spPr/>
        <p:txBody>
          <a:bodyPr/>
          <a:lstStyle/>
          <a:p>
            <a:r>
              <a:rPr lang="en-US" altLang="zh-CN"/>
              <a:t>#What’s More</a:t>
            </a:r>
            <a:endParaRPr lang="en-US" altLang="en-US"/>
          </a:p>
        </p:txBody>
      </p:sp>
      <p:sp>
        <p:nvSpPr>
          <p:cNvPr id="182274" name="Content Placeholder 2"/>
          <p:cNvSpPr>
            <a:spLocks noGrp="1" noChangeArrowheads="1"/>
          </p:cNvSpPr>
          <p:nvPr>
            <p:ph idx="1"/>
          </p:nvPr>
        </p:nvSpPr>
        <p:spPr>
          <a:xfrm>
            <a:off x="0" y="1600200"/>
            <a:ext cx="9144000" cy="4525963"/>
          </a:xfrm>
        </p:spPr>
        <p:txBody>
          <a:bodyPr/>
          <a:lstStyle/>
          <a:p>
            <a:pPr marL="0" indent="0" algn="ctr">
              <a:buFontTx/>
              <a:buNone/>
            </a:pPr>
            <a:r>
              <a:rPr lang="en-US" altLang="en-US" b="1" dirty="0">
                <a:solidFill>
                  <a:srgbClr val="00B0F0"/>
                </a:solidFill>
              </a:rPr>
              <a:t>be in the moment with </a:t>
            </a:r>
            <a:r>
              <a:rPr lang="en-US" altLang="en-US" b="1" dirty="0" err="1">
                <a:solidFill>
                  <a:srgbClr val="00B0F0"/>
                </a:solidFill>
              </a:rPr>
              <a:t>zyzy</a:t>
            </a:r>
            <a:endParaRPr lang="en-US" altLang="en-US" b="1" dirty="0">
              <a:solidFill>
                <a:srgbClr val="00B0F0"/>
              </a:solidFill>
            </a:endParaRPr>
          </a:p>
        </p:txBody>
      </p:sp>
      <p:sp>
        <p:nvSpPr>
          <p:cNvPr id="182279" name="Rectangle 4"/>
          <p:cNvSpPr>
            <a:spLocks noChangeArrowheads="1"/>
          </p:cNvSpPr>
          <p:nvPr/>
        </p:nvSpPr>
        <p:spPr bwMode="auto">
          <a:xfrm>
            <a:off x="1371600" y="4857750"/>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hlinkClick r:id="rId1"/>
              </a:rPr>
              <a:t>always with me</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2280" name="Rectangle 4"/>
          <p:cNvSpPr>
            <a:spLocks noChangeArrowheads="1"/>
          </p:cNvSpPr>
          <p:nvPr/>
        </p:nvSpPr>
        <p:spPr bwMode="auto">
          <a:xfrm>
            <a:off x="5029200" y="4857750"/>
            <a:ext cx="2971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hlinkClick r:id="rId2"/>
              </a:rPr>
              <a:t>nanachi in the light</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2281" name="Rectangle 4"/>
          <p:cNvSpPr>
            <a:spLocks noChangeArrowheads="1"/>
          </p:cNvSpPr>
          <p:nvPr/>
        </p:nvSpPr>
        <p:spPr bwMode="auto">
          <a:xfrm>
            <a:off x="1371600" y="5438775"/>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c</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zy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2283" name="Rectangle 4"/>
          <p:cNvSpPr>
            <a:spLocks noChangeArrowheads="1"/>
          </p:cNvSpPr>
          <p:nvPr/>
        </p:nvSpPr>
        <p:spPr bwMode="auto">
          <a:xfrm>
            <a:off x="5216380" y="5464302"/>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l</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zy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30722" name="Picture 2" descr="プライムセレクション 宗次郎 - Album by Sojiro | Spotif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403474"/>
            <a:ext cx="2623784" cy="2590799"/>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Nanachi In The Light by iF2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888" y="2403474"/>
            <a:ext cx="2623784" cy="26237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Title 1"/>
          <p:cNvSpPr>
            <a:spLocks noGrp="1" noChangeArrowheads="1"/>
          </p:cNvSpPr>
          <p:nvPr>
            <p:ph type="title"/>
          </p:nvPr>
        </p:nvSpPr>
        <p:spPr/>
        <p:txBody>
          <a:bodyPr/>
          <a:lstStyle/>
          <a:p>
            <a:r>
              <a:rPr lang="en-US" altLang="en-US"/>
              <a:t>#What’s More</a:t>
            </a:r>
            <a:endParaRPr lang="en-US" altLang="en-US"/>
          </a:p>
        </p:txBody>
      </p:sp>
      <p:pic>
        <p:nvPicPr>
          <p:cNvPr id="184322"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00200"/>
            <a:ext cx="926465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0" y="6019800"/>
            <a:ext cx="9144000" cy="838200"/>
          </a:xfrm>
          <a:prstGeom prst="rect">
            <a:avLst/>
          </a:prstGeom>
          <a:noFill/>
          <a:ln w="9525">
            <a:noFill/>
            <a:miter lim="800000"/>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everdream</a:t>
            </a:r>
            <a:endParaRPr kumimoji="0" lang="en-US" altLang="zh-CN" sz="26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hlinkClick r:id="rId2"/>
              </a:rPr>
              <a:t>https://www.bilibili.com/video/BV1PW41127BQ</a:t>
            </a:r>
            <a:r>
              <a:rPr kumimoji="0" lang="en-US" altLang="zh-CN" sz="16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 </a:t>
            </a:r>
            <a:endParaRPr kumimoji="0" lang="en-US" altLang="zh-CN" sz="16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dirty="0">
                <a:ea typeface="MS PGothic" panose="020B0600070205080204" charset="-128"/>
              </a:rPr>
              <a:t>1-bit Predictor</a:t>
            </a:r>
            <a:endParaRPr lang="en-US" altLang="en-US" dirty="0"/>
          </a:p>
        </p:txBody>
      </p:sp>
      <p:sp>
        <p:nvSpPr>
          <p:cNvPr id="302082" name="Content Placeholder 2"/>
          <p:cNvSpPr>
            <a:spLocks noGrp="1" noChangeArrowheads="1"/>
          </p:cNvSpPr>
          <p:nvPr>
            <p:ph idx="1"/>
          </p:nvPr>
        </p:nvSpPr>
        <p:spPr>
          <a:xfrm>
            <a:off x="457200" y="1600200"/>
            <a:ext cx="8763000" cy="4525963"/>
          </a:xfrm>
        </p:spPr>
        <p:txBody>
          <a:bodyPr/>
          <a:lstStyle/>
          <a:p>
            <a:r>
              <a:rPr lang="en-US" altLang="en-US" dirty="0"/>
              <a:t>Example 2:                                            a loop branch that is taken and then untaken, repeating 10 iterations; assume predictor initialized as untaken;</a:t>
            </a:r>
            <a:endParaRPr lang="en-US" altLang="en-US" dirty="0"/>
          </a:p>
          <a:p>
            <a:r>
              <a:rPr lang="en-US" altLang="en-US" dirty="0"/>
              <a:t>prediction accuracy using 1-bit prediction?</a:t>
            </a:r>
            <a:endParaRPr lang="en-US" altLang="en-US" dirty="0">
              <a:solidFill>
                <a:srgbClr val="00B0F0"/>
              </a:solidFill>
            </a:endParaRPr>
          </a:p>
        </p:txBody>
      </p:sp>
      <p:graphicFrame>
        <p:nvGraphicFramePr>
          <p:cNvPr id="3"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2000" dirty="0"/>
                        <a:t>0</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update</a:t>
                      </a:r>
                      <a:endParaRPr lang="en-US" sz="2000" dirty="0"/>
                    </a:p>
                  </a:txBody>
                  <a:tcPr/>
                </a:tc>
                <a:tc>
                  <a:txBody>
                    <a:bodyPr/>
                    <a:lstStyle/>
                    <a:p>
                      <a:r>
                        <a:rPr lang="en-US" sz="2000" dirty="0"/>
                        <a:t>1</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dirty="0">
                <a:ea typeface="MS PGothic" panose="020B0600070205080204" charset="-128"/>
              </a:rPr>
              <a:t>1-bit Predictor</a:t>
            </a:r>
            <a:endParaRPr lang="en-US" altLang="en-US" dirty="0"/>
          </a:p>
        </p:txBody>
      </p:sp>
      <p:sp>
        <p:nvSpPr>
          <p:cNvPr id="302082" name="Content Placeholder 2"/>
          <p:cNvSpPr>
            <a:spLocks noGrp="1" noChangeArrowheads="1"/>
          </p:cNvSpPr>
          <p:nvPr>
            <p:ph idx="1"/>
          </p:nvPr>
        </p:nvSpPr>
        <p:spPr>
          <a:xfrm>
            <a:off x="457200" y="1600200"/>
            <a:ext cx="8763000" cy="4525963"/>
          </a:xfrm>
        </p:spPr>
        <p:txBody>
          <a:bodyPr/>
          <a:lstStyle/>
          <a:p>
            <a:r>
              <a:rPr lang="en-US" altLang="en-US" dirty="0"/>
              <a:t>Example 2:                                            a loop branch that is taken and then untaken, repeating 10 iterations; assume predictor initialized as untaken;</a:t>
            </a:r>
            <a:endParaRPr lang="en-US" altLang="en-US" dirty="0"/>
          </a:p>
          <a:p>
            <a:r>
              <a:rPr lang="en-US" altLang="en-US" dirty="0"/>
              <a:t>prediction accuracy using 1-bit prediction?</a:t>
            </a:r>
            <a:endParaRPr lang="en-US" altLang="en-US" dirty="0">
              <a:solidFill>
                <a:srgbClr val="00B0F0"/>
              </a:solidFill>
            </a:endParaRPr>
          </a:p>
        </p:txBody>
      </p:sp>
      <p:graphicFrame>
        <p:nvGraphicFramePr>
          <p:cNvPr id="3"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update</a:t>
                      </a:r>
                      <a:endParaRPr lang="en-US" sz="2000" dirty="0"/>
                    </a:p>
                  </a:txBody>
                  <a:tcPr/>
                </a:tc>
                <a:tc>
                  <a:txBody>
                    <a:bodyPr/>
                    <a:lstStyle/>
                    <a:p>
                      <a:r>
                        <a:rPr lang="en-US" sz="2000" dirty="0"/>
                        <a:t>1</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dirty="0">
                <a:ea typeface="MS PGothic" panose="020B0600070205080204" charset="-128"/>
              </a:rPr>
              <a:t>1-bit Predictor</a:t>
            </a:r>
            <a:endParaRPr lang="en-US" altLang="en-US" dirty="0"/>
          </a:p>
        </p:txBody>
      </p:sp>
      <p:sp>
        <p:nvSpPr>
          <p:cNvPr id="302082" name="Content Placeholder 2"/>
          <p:cNvSpPr>
            <a:spLocks noGrp="1" noChangeArrowheads="1"/>
          </p:cNvSpPr>
          <p:nvPr>
            <p:ph idx="1"/>
          </p:nvPr>
        </p:nvSpPr>
        <p:spPr>
          <a:xfrm>
            <a:off x="457200" y="1600200"/>
            <a:ext cx="8763000" cy="4525963"/>
          </a:xfrm>
        </p:spPr>
        <p:txBody>
          <a:bodyPr/>
          <a:lstStyle/>
          <a:p>
            <a:r>
              <a:rPr lang="en-US" altLang="en-US" dirty="0"/>
              <a:t>Example 2:                                            a loop branch that is taken and then untaken, repeating 10 iterations; assume predictor initialized as untaken;</a:t>
            </a:r>
            <a:endParaRPr lang="en-US" altLang="en-US" dirty="0"/>
          </a:p>
          <a:p>
            <a:r>
              <a:rPr lang="en-US" altLang="en-US" dirty="0"/>
              <a:t>prediction accuracy using 1-bit prediction?</a:t>
            </a:r>
            <a:endParaRPr lang="en-US" altLang="en-US" dirty="0">
              <a:solidFill>
                <a:srgbClr val="00B0F0"/>
              </a:solidFill>
            </a:endParaRPr>
          </a:p>
        </p:txBody>
      </p:sp>
      <p:graphicFrame>
        <p:nvGraphicFramePr>
          <p:cNvPr id="3"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update</a:t>
                      </a:r>
                      <a:endParaRPr lang="en-US" sz="2000" dirty="0"/>
                    </a:p>
                  </a:txBody>
                  <a:tcPr/>
                </a:tc>
                <a:tc>
                  <a:txBody>
                    <a:bodyPr/>
                    <a:lstStyle/>
                    <a:p>
                      <a:r>
                        <a:rPr lang="en-US" sz="2000" dirty="0"/>
                        <a:t>1</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Dynamic vs Static</a:t>
            </a:r>
            <a:endParaRPr lang="en-US" altLang="zh-C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dirty="0">
                <a:ea typeface="MS PGothic" panose="020B0600070205080204" charset="-128"/>
              </a:rPr>
              <a:t>1-bit Predictor</a:t>
            </a:r>
            <a:endParaRPr lang="en-US" altLang="en-US" dirty="0"/>
          </a:p>
        </p:txBody>
      </p:sp>
      <p:sp>
        <p:nvSpPr>
          <p:cNvPr id="302082" name="Content Placeholder 2"/>
          <p:cNvSpPr>
            <a:spLocks noGrp="1" noChangeArrowheads="1"/>
          </p:cNvSpPr>
          <p:nvPr>
            <p:ph idx="1"/>
          </p:nvPr>
        </p:nvSpPr>
        <p:spPr>
          <a:xfrm>
            <a:off x="457200" y="1600200"/>
            <a:ext cx="8763000" cy="4525963"/>
          </a:xfrm>
        </p:spPr>
        <p:txBody>
          <a:bodyPr/>
          <a:lstStyle/>
          <a:p>
            <a:r>
              <a:rPr lang="en-US" altLang="en-US" dirty="0"/>
              <a:t>Example 2:                                            a loop branch that is taken and then untaken, repeating 10 iterations; assume predictor initialized as untaken;</a:t>
            </a:r>
            <a:endParaRPr lang="en-US" altLang="en-US" dirty="0"/>
          </a:p>
          <a:p>
            <a:r>
              <a:rPr lang="en-US" altLang="en-US" dirty="0"/>
              <a:t>prediction accuracy using 1-bit prediction?</a:t>
            </a:r>
            <a:endParaRPr lang="en-US" altLang="en-US" dirty="0">
              <a:solidFill>
                <a:srgbClr val="00B0F0"/>
              </a:solidFill>
            </a:endParaRPr>
          </a:p>
        </p:txBody>
      </p:sp>
      <p:graphicFrame>
        <p:nvGraphicFramePr>
          <p:cNvPr id="3"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update</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dirty="0">
                <a:ea typeface="MS PGothic" panose="020B0600070205080204" charset="-128"/>
              </a:rPr>
              <a:t>1-bit Predictor</a:t>
            </a:r>
            <a:endParaRPr lang="en-US" altLang="en-US" dirty="0"/>
          </a:p>
        </p:txBody>
      </p:sp>
      <p:sp>
        <p:nvSpPr>
          <p:cNvPr id="302082" name="Content Placeholder 2"/>
          <p:cNvSpPr>
            <a:spLocks noGrp="1" noChangeArrowheads="1"/>
          </p:cNvSpPr>
          <p:nvPr>
            <p:ph idx="1"/>
          </p:nvPr>
        </p:nvSpPr>
        <p:spPr>
          <a:xfrm>
            <a:off x="457200" y="1600200"/>
            <a:ext cx="8763000" cy="4525963"/>
          </a:xfrm>
        </p:spPr>
        <p:txBody>
          <a:bodyPr/>
          <a:lstStyle/>
          <a:p>
            <a:r>
              <a:rPr lang="en-US" altLang="en-US" dirty="0"/>
              <a:t>Example 2:                                            a loop branch that is taken and then untaken, repeating 10 iterations; assume predictor initialized as untaken;</a:t>
            </a:r>
            <a:endParaRPr lang="en-US" altLang="en-US" dirty="0"/>
          </a:p>
          <a:p>
            <a:r>
              <a:rPr lang="en-US" altLang="en-US" dirty="0"/>
              <a:t>prediction accuracy using 1-bit prediction?</a:t>
            </a:r>
            <a:endParaRPr lang="en-US" altLang="en-US" dirty="0">
              <a:solidFill>
                <a:srgbClr val="00B0F0"/>
              </a:solidFill>
            </a:endParaRPr>
          </a:p>
        </p:txBody>
      </p:sp>
      <p:graphicFrame>
        <p:nvGraphicFramePr>
          <p:cNvPr id="3"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update</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dirty="0">
                <a:ea typeface="MS PGothic" panose="020B0600070205080204" charset="-128"/>
              </a:rPr>
              <a:t>1-bit Predictor</a:t>
            </a:r>
            <a:endParaRPr lang="en-US" altLang="en-US" dirty="0"/>
          </a:p>
        </p:txBody>
      </p:sp>
      <p:sp>
        <p:nvSpPr>
          <p:cNvPr id="302082" name="Content Placeholder 2"/>
          <p:cNvSpPr>
            <a:spLocks noGrp="1" noChangeArrowheads="1"/>
          </p:cNvSpPr>
          <p:nvPr>
            <p:ph idx="1"/>
          </p:nvPr>
        </p:nvSpPr>
        <p:spPr>
          <a:xfrm>
            <a:off x="457200" y="1600200"/>
            <a:ext cx="8763000" cy="4525963"/>
          </a:xfrm>
        </p:spPr>
        <p:txBody>
          <a:bodyPr/>
          <a:lstStyle/>
          <a:p>
            <a:r>
              <a:rPr lang="en-US" altLang="en-US" dirty="0"/>
              <a:t>Example 2:                                            a loop branch that is taken and then untaken, repeating 10 iterations; assume predictor initialized as untaken;</a:t>
            </a:r>
            <a:endParaRPr lang="en-US" altLang="en-US" dirty="0"/>
          </a:p>
          <a:p>
            <a:r>
              <a:rPr lang="en-US" altLang="en-US" dirty="0"/>
              <a:t>prediction accuracy using 1-bit prediction?</a:t>
            </a:r>
            <a:endParaRPr lang="en-US" altLang="en-US" dirty="0">
              <a:solidFill>
                <a:srgbClr val="00B0F0"/>
              </a:solidFill>
            </a:endParaRPr>
          </a:p>
        </p:txBody>
      </p:sp>
      <p:graphicFrame>
        <p:nvGraphicFramePr>
          <p:cNvPr id="3"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update</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dirty="0">
                <a:ea typeface="MS PGothic" panose="020B0600070205080204" charset="-128"/>
              </a:rPr>
              <a:t>1-bit Predictor</a:t>
            </a:r>
            <a:endParaRPr lang="en-US" altLang="en-US" dirty="0"/>
          </a:p>
        </p:txBody>
      </p:sp>
      <p:sp>
        <p:nvSpPr>
          <p:cNvPr id="302082" name="Content Placeholder 2"/>
          <p:cNvSpPr>
            <a:spLocks noGrp="1" noChangeArrowheads="1"/>
          </p:cNvSpPr>
          <p:nvPr>
            <p:ph idx="1"/>
          </p:nvPr>
        </p:nvSpPr>
        <p:spPr>
          <a:xfrm>
            <a:off x="457200" y="1600200"/>
            <a:ext cx="8763000" cy="4525963"/>
          </a:xfrm>
        </p:spPr>
        <p:txBody>
          <a:bodyPr/>
          <a:lstStyle/>
          <a:p>
            <a:r>
              <a:rPr lang="en-US" altLang="en-US" dirty="0"/>
              <a:t>Example 2:                                            a loop branch that is taken and then untaken, repeating 10 iterations; assume predictor initialized as untaken;</a:t>
            </a:r>
            <a:endParaRPr lang="en-US" altLang="en-US" dirty="0"/>
          </a:p>
          <a:p>
            <a:r>
              <a:rPr lang="en-US" altLang="en-US" dirty="0"/>
              <a:t>prediction accuracy using 1-bit prediction: </a:t>
            </a:r>
            <a:r>
              <a:rPr lang="en-US" altLang="en-US" dirty="0">
                <a:solidFill>
                  <a:srgbClr val="FFC000"/>
                </a:solidFill>
              </a:rPr>
              <a:t>0%</a:t>
            </a:r>
            <a:endParaRPr lang="en-US" altLang="en-US" dirty="0">
              <a:solidFill>
                <a:srgbClr val="FFC000"/>
              </a:solidFill>
            </a:endParaRPr>
          </a:p>
        </p:txBody>
      </p:sp>
      <p:graphicFrame>
        <p:nvGraphicFramePr>
          <p:cNvPr id="3"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r>
              <a:tr h="370840">
                <a:tc>
                  <a:txBody>
                    <a:bodyPr/>
                    <a:lstStyle/>
                    <a:p>
                      <a:r>
                        <a:rPr lang="en-US" sz="2000" dirty="0"/>
                        <a:t>update</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dirty="0">
                <a:ea typeface="MS PGothic" panose="020B0600070205080204" charset="-128"/>
              </a:rPr>
              <a:t>1-bit Predictor</a:t>
            </a:r>
            <a:endParaRPr lang="en-US" altLang="en-US" dirty="0"/>
          </a:p>
        </p:txBody>
      </p:sp>
      <p:sp>
        <p:nvSpPr>
          <p:cNvPr id="302082" name="Content Placeholder 2"/>
          <p:cNvSpPr>
            <a:spLocks noGrp="1" noChangeArrowheads="1"/>
          </p:cNvSpPr>
          <p:nvPr>
            <p:ph idx="1"/>
          </p:nvPr>
        </p:nvSpPr>
        <p:spPr>
          <a:xfrm>
            <a:off x="457200" y="1600200"/>
            <a:ext cx="8839200" cy="4525963"/>
          </a:xfrm>
        </p:spPr>
        <p:txBody>
          <a:bodyPr/>
          <a:lstStyle/>
          <a:p>
            <a:r>
              <a:rPr lang="en-US" altLang="en-US" dirty="0"/>
              <a:t>Limitation:                                            predictor changes too quickly upon each single misprediction                           </a:t>
            </a:r>
            <a:r>
              <a:rPr lang="en-US" altLang="en-US" dirty="0">
                <a:solidFill>
                  <a:schemeClr val="bg1"/>
                </a:solidFill>
              </a:rPr>
              <a:t>lim</a:t>
            </a:r>
            <a:r>
              <a:rPr lang="en-US" altLang="en-US" dirty="0"/>
              <a:t> </a:t>
            </a:r>
            <a:endParaRPr lang="en-US" altLang="en-US" dirty="0"/>
          </a:p>
          <a:p>
            <a:r>
              <a:rPr lang="en-US" altLang="en-US" dirty="0"/>
              <a:t>e</a:t>
            </a:r>
            <a:r>
              <a:rPr lang="en-US" altLang="en-US" dirty="0"/>
              <a:t>ven though the branch may be mostly taken or mostly not taken</a:t>
            </a:r>
            <a:endParaRPr lang="en-US" altLang="en-US" dirty="0">
              <a:solidFill>
                <a:srgbClr val="FFC000"/>
              </a:solidFill>
            </a:endParaRPr>
          </a:p>
        </p:txBody>
      </p:sp>
      <p:graphicFrame>
        <p:nvGraphicFramePr>
          <p:cNvPr id="3"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r>
              <a:tr h="370840">
                <a:tc>
                  <a:txBody>
                    <a:bodyPr/>
                    <a:lstStyle/>
                    <a:p>
                      <a:r>
                        <a:rPr lang="en-US" sz="2000" dirty="0"/>
                        <a:t>update</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zh-CN" dirty="0">
                <a:ea typeface="MS PGothic" panose="020B0600070205080204" charset="-128"/>
              </a:rPr>
              <a:t>2</a:t>
            </a:r>
            <a:r>
              <a:rPr lang="en-US" altLang="en-US" dirty="0">
                <a:ea typeface="MS PGothic" panose="020B0600070205080204" charset="-128"/>
              </a:rPr>
              <a:t>-bit Predictor</a:t>
            </a:r>
            <a:endParaRPr lang="en-US" altLang="en-US" dirty="0"/>
          </a:p>
        </p:txBody>
      </p:sp>
      <p:sp>
        <p:nvSpPr>
          <p:cNvPr id="302082" name="Content Placeholder 2"/>
          <p:cNvSpPr>
            <a:spLocks noGrp="1" noChangeArrowheads="1"/>
          </p:cNvSpPr>
          <p:nvPr>
            <p:ph idx="1"/>
          </p:nvPr>
        </p:nvSpPr>
        <p:spPr>
          <a:xfrm>
            <a:off x="457200" y="1600200"/>
            <a:ext cx="8686800" cy="4525963"/>
          </a:xfrm>
        </p:spPr>
        <p:txBody>
          <a:bodyPr/>
          <a:lstStyle/>
          <a:p>
            <a:r>
              <a:rPr lang="en-US" altLang="en-US" dirty="0"/>
              <a:t>Idea:                                            assign a 2-bit predictor per branch; predictor changes after it misses twice</a:t>
            </a:r>
            <a:endParaRPr lang="en-US" altLang="en-US" dirty="0"/>
          </a:p>
          <a:p>
            <a:r>
              <a:rPr lang="en-US" altLang="en-US" dirty="0"/>
              <a:t>finite state machine</a:t>
            </a:r>
            <a:endParaRPr lang="en-US" altLang="en-US" dirty="0"/>
          </a:p>
        </p:txBody>
      </p:sp>
      <p:pic>
        <p:nvPicPr>
          <p:cNvPr id="2" name="Picture 1"/>
          <p:cNvPicPr>
            <a:picLocks noChangeAspect="1"/>
          </p:cNvPicPr>
          <p:nvPr/>
        </p:nvPicPr>
        <p:blipFill>
          <a:blip r:embed="rId1"/>
          <a:stretch>
            <a:fillRect/>
          </a:stretch>
        </p:blipFill>
        <p:spPr>
          <a:xfrm>
            <a:off x="914399" y="3656320"/>
            <a:ext cx="5351103" cy="320167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zh-CN" dirty="0">
                <a:ea typeface="MS PGothic" panose="020B0600070205080204" charset="-128"/>
              </a:rPr>
              <a:t>2</a:t>
            </a:r>
            <a:r>
              <a:rPr lang="en-US" altLang="en-US" dirty="0">
                <a:ea typeface="MS PGothic" panose="020B0600070205080204" charset="-128"/>
              </a:rPr>
              <a:t>-bit Predictor</a:t>
            </a:r>
            <a:endParaRPr lang="en-US" altLang="en-US" dirty="0"/>
          </a:p>
        </p:txBody>
      </p:sp>
      <p:sp>
        <p:nvSpPr>
          <p:cNvPr id="302082" name="Content Placeholder 2"/>
          <p:cNvSpPr>
            <a:spLocks noGrp="1" noChangeArrowheads="1"/>
          </p:cNvSpPr>
          <p:nvPr>
            <p:ph idx="1"/>
          </p:nvPr>
        </p:nvSpPr>
        <p:spPr>
          <a:xfrm>
            <a:off x="457200" y="1600200"/>
            <a:ext cx="8686800" cy="4525963"/>
          </a:xfrm>
        </p:spPr>
        <p:txBody>
          <a:bodyPr/>
          <a:lstStyle/>
          <a:p>
            <a:r>
              <a:rPr lang="en-US" altLang="en-US" dirty="0"/>
              <a:t>Idea:                                            assign a 2-bit predictor per branch; predictor changes after it misses twice</a:t>
            </a:r>
            <a:endParaRPr lang="en-US" altLang="en-US" dirty="0"/>
          </a:p>
          <a:p>
            <a:r>
              <a:rPr lang="en-US" altLang="en-US" dirty="0"/>
              <a:t>finite state machine</a:t>
            </a:r>
            <a:endParaRPr lang="en-US" altLang="en-US" dirty="0"/>
          </a:p>
        </p:txBody>
      </p:sp>
      <p:pic>
        <p:nvPicPr>
          <p:cNvPr id="2" name="Picture 1"/>
          <p:cNvPicPr>
            <a:picLocks noChangeAspect="1"/>
          </p:cNvPicPr>
          <p:nvPr/>
        </p:nvPicPr>
        <p:blipFill>
          <a:blip r:embed="rId1"/>
          <a:stretch>
            <a:fillRect/>
          </a:stretch>
        </p:blipFill>
        <p:spPr>
          <a:xfrm>
            <a:off x="914399" y="3656320"/>
            <a:ext cx="5351103" cy="3201679"/>
          </a:xfrm>
          <a:prstGeom prst="rect">
            <a:avLst/>
          </a:prstGeom>
        </p:spPr>
      </p:pic>
      <p:sp>
        <p:nvSpPr>
          <p:cNvPr id="6" name="Text Box 6"/>
          <p:cNvSpPr txBox="1">
            <a:spLocks noChangeArrowheads="1"/>
          </p:cNvSpPr>
          <p:nvPr/>
        </p:nvSpPr>
        <p:spPr bwMode="auto">
          <a:xfrm>
            <a:off x="152400" y="4001869"/>
            <a:ext cx="116089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rPr>
              <a:t>strongly</a:t>
            </a:r>
            <a:endPar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rPr>
              <a:t>taken</a:t>
            </a:r>
            <a:endPar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endParaRPr>
          </a:p>
        </p:txBody>
      </p:sp>
      <p:sp>
        <p:nvSpPr>
          <p:cNvPr id="7" name="Text Box 6"/>
          <p:cNvSpPr txBox="1">
            <a:spLocks noChangeArrowheads="1"/>
          </p:cNvSpPr>
          <p:nvPr/>
        </p:nvSpPr>
        <p:spPr bwMode="auto">
          <a:xfrm>
            <a:off x="5948033" y="4001869"/>
            <a:ext cx="9861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rPr>
              <a:t>weakly</a:t>
            </a:r>
            <a:endPar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rPr>
              <a:t>taken</a:t>
            </a:r>
            <a:endPar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endParaRPr>
          </a:p>
        </p:txBody>
      </p:sp>
      <p:sp>
        <p:nvSpPr>
          <p:cNvPr id="8" name="Text Box 6"/>
          <p:cNvSpPr txBox="1">
            <a:spLocks noChangeArrowheads="1"/>
          </p:cNvSpPr>
          <p:nvPr/>
        </p:nvSpPr>
        <p:spPr bwMode="auto">
          <a:xfrm>
            <a:off x="6142253" y="5638799"/>
            <a:ext cx="116089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strongly</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untaken</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9" name="Text Box 6"/>
          <p:cNvSpPr txBox="1">
            <a:spLocks noChangeArrowheads="1"/>
          </p:cNvSpPr>
          <p:nvPr/>
        </p:nvSpPr>
        <p:spPr bwMode="auto">
          <a:xfrm>
            <a:off x="0" y="5638800"/>
            <a:ext cx="116089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weakly</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untaken</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794733" y="2060154"/>
            <a:ext cx="5351103" cy="3201679"/>
          </a:xfrm>
          <a:prstGeom prst="rect">
            <a:avLst/>
          </a:prstGeom>
        </p:spPr>
      </p:pic>
      <p:sp>
        <p:nvSpPr>
          <p:cNvPr id="302081" name="Title 1"/>
          <p:cNvSpPr>
            <a:spLocks noGrp="1" noChangeArrowheads="1"/>
          </p:cNvSpPr>
          <p:nvPr>
            <p:ph type="title"/>
          </p:nvPr>
        </p:nvSpPr>
        <p:spPr/>
        <p:txBody>
          <a:bodyPr/>
          <a:lstStyle/>
          <a:p>
            <a:r>
              <a:rPr lang="en-US" altLang="zh-CN" dirty="0">
                <a:ea typeface="MS PGothic" panose="020B0600070205080204" charset="-128"/>
              </a:rPr>
              <a:t>2</a:t>
            </a:r>
            <a:r>
              <a:rPr lang="en-US" altLang="en-US" dirty="0">
                <a:ea typeface="MS PGothic" panose="020B0600070205080204" charset="-128"/>
              </a:rPr>
              <a:t>-bit Predictor</a:t>
            </a:r>
            <a:endParaRPr lang="en-US" altLang="en-US" dirty="0"/>
          </a:p>
        </p:txBody>
      </p:sp>
      <p:sp>
        <p:nvSpPr>
          <p:cNvPr id="302082" name="Content Placeholder 2"/>
          <p:cNvSpPr>
            <a:spLocks noGrp="1" noChangeArrowheads="1"/>
          </p:cNvSpPr>
          <p:nvPr>
            <p:ph idx="1"/>
          </p:nvPr>
        </p:nvSpPr>
        <p:spPr>
          <a:xfrm>
            <a:off x="457200" y="1600200"/>
            <a:ext cx="8686800" cy="4525963"/>
          </a:xfrm>
        </p:spPr>
        <p:txBody>
          <a:bodyPr/>
          <a:lstStyle/>
          <a:p>
            <a:r>
              <a:rPr lang="en-US" altLang="en-US" dirty="0"/>
              <a:t>Idea:                                            assign a 2-bit predictor per branch; predictor changes after it misses twice</a:t>
            </a:r>
            <a:endParaRPr lang="en-US" altLang="en-US" dirty="0"/>
          </a:p>
          <a:p>
            <a:r>
              <a:rPr lang="en-US" altLang="en-US" dirty="0"/>
              <a:t>finite state machine</a:t>
            </a:r>
            <a:endParaRPr lang="en-US" altLang="en-US" dirty="0"/>
          </a:p>
        </p:txBody>
      </p:sp>
      <p:graphicFrame>
        <p:nvGraphicFramePr>
          <p:cNvPr id="5"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1800" dirty="0"/>
                        <a:t>10</a:t>
                      </a:r>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update</a:t>
                      </a:r>
                      <a:endParaRPr lang="en-US" sz="20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794733" y="2060154"/>
            <a:ext cx="5351103" cy="3201679"/>
          </a:xfrm>
          <a:prstGeom prst="rect">
            <a:avLst/>
          </a:prstGeom>
        </p:spPr>
      </p:pic>
      <p:sp>
        <p:nvSpPr>
          <p:cNvPr id="302081" name="Title 1"/>
          <p:cNvSpPr>
            <a:spLocks noGrp="1" noChangeArrowheads="1"/>
          </p:cNvSpPr>
          <p:nvPr>
            <p:ph type="title"/>
          </p:nvPr>
        </p:nvSpPr>
        <p:spPr/>
        <p:txBody>
          <a:bodyPr/>
          <a:lstStyle/>
          <a:p>
            <a:r>
              <a:rPr lang="en-US" altLang="zh-CN" dirty="0">
                <a:ea typeface="MS PGothic" panose="020B0600070205080204" charset="-128"/>
              </a:rPr>
              <a:t>2</a:t>
            </a:r>
            <a:r>
              <a:rPr lang="en-US" altLang="en-US" dirty="0">
                <a:ea typeface="MS PGothic" panose="020B0600070205080204" charset="-128"/>
              </a:rPr>
              <a:t>-bit Predictor</a:t>
            </a:r>
            <a:endParaRPr lang="en-US" altLang="en-US" dirty="0"/>
          </a:p>
        </p:txBody>
      </p:sp>
      <p:sp>
        <p:nvSpPr>
          <p:cNvPr id="302082" name="Content Placeholder 2"/>
          <p:cNvSpPr>
            <a:spLocks noGrp="1" noChangeArrowheads="1"/>
          </p:cNvSpPr>
          <p:nvPr>
            <p:ph idx="1"/>
          </p:nvPr>
        </p:nvSpPr>
        <p:spPr>
          <a:xfrm>
            <a:off x="457200" y="1600200"/>
            <a:ext cx="8686800" cy="4525963"/>
          </a:xfrm>
        </p:spPr>
        <p:txBody>
          <a:bodyPr/>
          <a:lstStyle/>
          <a:p>
            <a:r>
              <a:rPr lang="en-US" altLang="en-US" dirty="0"/>
              <a:t>Idea:                                            assign a 2-bit predictor per branch; predictor changes after it misses twice</a:t>
            </a:r>
            <a:endParaRPr lang="en-US" altLang="en-US" dirty="0"/>
          </a:p>
          <a:p>
            <a:r>
              <a:rPr lang="en-US" altLang="en-US" dirty="0"/>
              <a:t>finite state machine</a:t>
            </a:r>
            <a:endParaRPr lang="en-US" altLang="en-US" dirty="0"/>
          </a:p>
        </p:txBody>
      </p:sp>
      <p:graphicFrame>
        <p:nvGraphicFramePr>
          <p:cNvPr id="5"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1800" dirty="0"/>
                        <a:t>10</a:t>
                      </a:r>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update</a:t>
                      </a:r>
                      <a:endParaRPr lang="en-US" sz="20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794733" y="2060154"/>
            <a:ext cx="5351103" cy="3201679"/>
          </a:xfrm>
          <a:prstGeom prst="rect">
            <a:avLst/>
          </a:prstGeom>
        </p:spPr>
      </p:pic>
      <p:sp>
        <p:nvSpPr>
          <p:cNvPr id="302081" name="Title 1"/>
          <p:cNvSpPr>
            <a:spLocks noGrp="1" noChangeArrowheads="1"/>
          </p:cNvSpPr>
          <p:nvPr>
            <p:ph type="title"/>
          </p:nvPr>
        </p:nvSpPr>
        <p:spPr/>
        <p:txBody>
          <a:bodyPr/>
          <a:lstStyle/>
          <a:p>
            <a:r>
              <a:rPr lang="en-US" altLang="zh-CN" dirty="0">
                <a:ea typeface="MS PGothic" panose="020B0600070205080204" charset="-128"/>
              </a:rPr>
              <a:t>2</a:t>
            </a:r>
            <a:r>
              <a:rPr lang="en-US" altLang="en-US" dirty="0">
                <a:ea typeface="MS PGothic" panose="020B0600070205080204" charset="-128"/>
              </a:rPr>
              <a:t>-bit Predictor</a:t>
            </a:r>
            <a:endParaRPr lang="en-US" altLang="en-US" dirty="0"/>
          </a:p>
        </p:txBody>
      </p:sp>
      <p:sp>
        <p:nvSpPr>
          <p:cNvPr id="302082" name="Content Placeholder 2"/>
          <p:cNvSpPr>
            <a:spLocks noGrp="1" noChangeArrowheads="1"/>
          </p:cNvSpPr>
          <p:nvPr>
            <p:ph idx="1"/>
          </p:nvPr>
        </p:nvSpPr>
        <p:spPr>
          <a:xfrm>
            <a:off x="457200" y="1600200"/>
            <a:ext cx="8686800" cy="4525963"/>
          </a:xfrm>
        </p:spPr>
        <p:txBody>
          <a:bodyPr/>
          <a:lstStyle/>
          <a:p>
            <a:r>
              <a:rPr lang="en-US" altLang="en-US" dirty="0"/>
              <a:t>Idea:                                            assign a 2-bit predictor per branch; predictor changes after it misses twice</a:t>
            </a:r>
            <a:endParaRPr lang="en-US" altLang="en-US" dirty="0"/>
          </a:p>
          <a:p>
            <a:r>
              <a:rPr lang="en-US" altLang="en-US" dirty="0"/>
              <a:t>finite state machine</a:t>
            </a:r>
            <a:endParaRPr lang="en-US" altLang="en-US" dirty="0"/>
          </a:p>
        </p:txBody>
      </p:sp>
      <p:graphicFrame>
        <p:nvGraphicFramePr>
          <p:cNvPr id="5"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update</a:t>
                      </a:r>
                      <a:endParaRPr lang="en-US" sz="2000" dirty="0"/>
                    </a:p>
                  </a:txBody>
                  <a:tcPr/>
                </a:tc>
                <a:tc>
                  <a:txBody>
                    <a:bodyPr/>
                    <a:lstStyle/>
                    <a:p>
                      <a:r>
                        <a:rPr lang="en-US" sz="1800" dirty="0"/>
                        <a:t>11</a:t>
                      </a:r>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solidFill>
                  <a:schemeClr val="bg1"/>
                </a:solidFill>
              </a:rPr>
              <a:t>Dynamic vs </a:t>
            </a:r>
            <a:r>
              <a:rPr lang="en-US" altLang="zh-CN" dirty="0"/>
              <a:t>Static</a:t>
            </a:r>
            <a:endParaRPr lang="en-US" altLang="zh-C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794733" y="2060154"/>
            <a:ext cx="5351103" cy="3201679"/>
          </a:xfrm>
          <a:prstGeom prst="rect">
            <a:avLst/>
          </a:prstGeom>
        </p:spPr>
      </p:pic>
      <p:sp>
        <p:nvSpPr>
          <p:cNvPr id="302081" name="Title 1"/>
          <p:cNvSpPr>
            <a:spLocks noGrp="1" noChangeArrowheads="1"/>
          </p:cNvSpPr>
          <p:nvPr>
            <p:ph type="title"/>
          </p:nvPr>
        </p:nvSpPr>
        <p:spPr/>
        <p:txBody>
          <a:bodyPr/>
          <a:lstStyle/>
          <a:p>
            <a:r>
              <a:rPr lang="en-US" altLang="zh-CN" dirty="0">
                <a:ea typeface="MS PGothic" panose="020B0600070205080204" charset="-128"/>
              </a:rPr>
              <a:t>2</a:t>
            </a:r>
            <a:r>
              <a:rPr lang="en-US" altLang="en-US" dirty="0">
                <a:ea typeface="MS PGothic" panose="020B0600070205080204" charset="-128"/>
              </a:rPr>
              <a:t>-bit Predictor</a:t>
            </a:r>
            <a:endParaRPr lang="en-US" altLang="en-US" dirty="0"/>
          </a:p>
        </p:txBody>
      </p:sp>
      <p:sp>
        <p:nvSpPr>
          <p:cNvPr id="302082" name="Content Placeholder 2"/>
          <p:cNvSpPr>
            <a:spLocks noGrp="1" noChangeArrowheads="1"/>
          </p:cNvSpPr>
          <p:nvPr>
            <p:ph idx="1"/>
          </p:nvPr>
        </p:nvSpPr>
        <p:spPr>
          <a:xfrm>
            <a:off x="457200" y="1600200"/>
            <a:ext cx="8686800" cy="4525963"/>
          </a:xfrm>
        </p:spPr>
        <p:txBody>
          <a:bodyPr/>
          <a:lstStyle/>
          <a:p>
            <a:r>
              <a:rPr lang="en-US" altLang="en-US" dirty="0"/>
              <a:t>Idea:                                            assign a 2-bit predictor per branch; predictor changes after it misses twice</a:t>
            </a:r>
            <a:endParaRPr lang="en-US" altLang="en-US" dirty="0"/>
          </a:p>
          <a:p>
            <a:r>
              <a:rPr lang="en-US" altLang="en-US" dirty="0"/>
              <a:t>finite state machine</a:t>
            </a:r>
            <a:endParaRPr lang="en-US" altLang="en-US" dirty="0"/>
          </a:p>
        </p:txBody>
      </p:sp>
      <p:graphicFrame>
        <p:nvGraphicFramePr>
          <p:cNvPr id="5"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update</a:t>
                      </a:r>
                      <a:endParaRPr lang="en-US" sz="2000" dirty="0"/>
                    </a:p>
                  </a:txBody>
                  <a:tcPr/>
                </a:tc>
                <a:tc>
                  <a:txBody>
                    <a:bodyPr/>
                    <a:lstStyle/>
                    <a:p>
                      <a:r>
                        <a:rPr lang="en-US" sz="1800" dirty="0"/>
                        <a:t>11</a:t>
                      </a:r>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794733" y="2060154"/>
            <a:ext cx="5351103" cy="3201679"/>
          </a:xfrm>
          <a:prstGeom prst="rect">
            <a:avLst/>
          </a:prstGeom>
        </p:spPr>
      </p:pic>
      <p:sp>
        <p:nvSpPr>
          <p:cNvPr id="302081" name="Title 1"/>
          <p:cNvSpPr>
            <a:spLocks noGrp="1" noChangeArrowheads="1"/>
          </p:cNvSpPr>
          <p:nvPr>
            <p:ph type="title"/>
          </p:nvPr>
        </p:nvSpPr>
        <p:spPr/>
        <p:txBody>
          <a:bodyPr/>
          <a:lstStyle/>
          <a:p>
            <a:r>
              <a:rPr lang="en-US" altLang="zh-CN" dirty="0">
                <a:ea typeface="MS PGothic" panose="020B0600070205080204" charset="-128"/>
              </a:rPr>
              <a:t>2</a:t>
            </a:r>
            <a:r>
              <a:rPr lang="en-US" altLang="en-US" dirty="0">
                <a:ea typeface="MS PGothic" panose="020B0600070205080204" charset="-128"/>
              </a:rPr>
              <a:t>-bit Predictor</a:t>
            </a:r>
            <a:endParaRPr lang="en-US" altLang="en-US" dirty="0"/>
          </a:p>
        </p:txBody>
      </p:sp>
      <p:sp>
        <p:nvSpPr>
          <p:cNvPr id="302082" name="Content Placeholder 2"/>
          <p:cNvSpPr>
            <a:spLocks noGrp="1" noChangeArrowheads="1"/>
          </p:cNvSpPr>
          <p:nvPr>
            <p:ph idx="1"/>
          </p:nvPr>
        </p:nvSpPr>
        <p:spPr>
          <a:xfrm>
            <a:off x="457200" y="1600200"/>
            <a:ext cx="8686800" cy="4525963"/>
          </a:xfrm>
        </p:spPr>
        <p:txBody>
          <a:bodyPr/>
          <a:lstStyle/>
          <a:p>
            <a:r>
              <a:rPr lang="en-US" altLang="en-US" dirty="0"/>
              <a:t>Idea:                                            assign a 2-bit predictor per branch; predictor changes after it misses twice</a:t>
            </a:r>
            <a:endParaRPr lang="en-US" altLang="en-US" dirty="0"/>
          </a:p>
          <a:p>
            <a:r>
              <a:rPr lang="en-US" altLang="en-US" dirty="0"/>
              <a:t>finite state machine</a:t>
            </a:r>
            <a:endParaRPr lang="en-US" altLang="en-US" dirty="0"/>
          </a:p>
        </p:txBody>
      </p:sp>
      <p:graphicFrame>
        <p:nvGraphicFramePr>
          <p:cNvPr id="5"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update</a:t>
                      </a:r>
                      <a:endParaRPr lang="en-US" sz="20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794733" y="2060154"/>
            <a:ext cx="5351103" cy="3201679"/>
          </a:xfrm>
          <a:prstGeom prst="rect">
            <a:avLst/>
          </a:prstGeom>
        </p:spPr>
      </p:pic>
      <p:sp>
        <p:nvSpPr>
          <p:cNvPr id="302081" name="Title 1"/>
          <p:cNvSpPr>
            <a:spLocks noGrp="1" noChangeArrowheads="1"/>
          </p:cNvSpPr>
          <p:nvPr>
            <p:ph type="title"/>
          </p:nvPr>
        </p:nvSpPr>
        <p:spPr/>
        <p:txBody>
          <a:bodyPr/>
          <a:lstStyle/>
          <a:p>
            <a:r>
              <a:rPr lang="en-US" altLang="zh-CN" dirty="0">
                <a:ea typeface="MS PGothic" panose="020B0600070205080204" charset="-128"/>
              </a:rPr>
              <a:t>2</a:t>
            </a:r>
            <a:r>
              <a:rPr lang="en-US" altLang="en-US" dirty="0">
                <a:ea typeface="MS PGothic" panose="020B0600070205080204" charset="-128"/>
              </a:rPr>
              <a:t>-bit Predictor</a:t>
            </a:r>
            <a:endParaRPr lang="en-US" altLang="en-US" dirty="0"/>
          </a:p>
        </p:txBody>
      </p:sp>
      <p:sp>
        <p:nvSpPr>
          <p:cNvPr id="302082" name="Content Placeholder 2"/>
          <p:cNvSpPr>
            <a:spLocks noGrp="1" noChangeArrowheads="1"/>
          </p:cNvSpPr>
          <p:nvPr>
            <p:ph idx="1"/>
          </p:nvPr>
        </p:nvSpPr>
        <p:spPr>
          <a:xfrm>
            <a:off x="457200" y="1600200"/>
            <a:ext cx="8686800" cy="4525963"/>
          </a:xfrm>
        </p:spPr>
        <p:txBody>
          <a:bodyPr/>
          <a:lstStyle/>
          <a:p>
            <a:r>
              <a:rPr lang="en-US" altLang="en-US" dirty="0"/>
              <a:t>Idea:                                            assign a 2-bit predictor per branch; predictor changes after it misses twice</a:t>
            </a:r>
            <a:endParaRPr lang="en-US" altLang="en-US" dirty="0"/>
          </a:p>
          <a:p>
            <a:r>
              <a:rPr lang="en-US" altLang="en-US" dirty="0"/>
              <a:t>finite state machine</a:t>
            </a:r>
            <a:endParaRPr lang="en-US" altLang="en-US" dirty="0"/>
          </a:p>
        </p:txBody>
      </p:sp>
      <p:graphicFrame>
        <p:nvGraphicFramePr>
          <p:cNvPr id="5"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update</a:t>
                      </a:r>
                      <a:endParaRPr lang="en-US" sz="20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794733" y="2060154"/>
            <a:ext cx="5351103" cy="3201679"/>
          </a:xfrm>
          <a:prstGeom prst="rect">
            <a:avLst/>
          </a:prstGeom>
        </p:spPr>
      </p:pic>
      <p:sp>
        <p:nvSpPr>
          <p:cNvPr id="302081" name="Title 1"/>
          <p:cNvSpPr>
            <a:spLocks noGrp="1" noChangeArrowheads="1"/>
          </p:cNvSpPr>
          <p:nvPr>
            <p:ph type="title"/>
          </p:nvPr>
        </p:nvSpPr>
        <p:spPr/>
        <p:txBody>
          <a:bodyPr/>
          <a:lstStyle/>
          <a:p>
            <a:r>
              <a:rPr lang="en-US" altLang="zh-CN" dirty="0">
                <a:ea typeface="MS PGothic" panose="020B0600070205080204" charset="-128"/>
              </a:rPr>
              <a:t>2</a:t>
            </a:r>
            <a:r>
              <a:rPr lang="en-US" altLang="en-US" dirty="0">
                <a:ea typeface="MS PGothic" panose="020B0600070205080204" charset="-128"/>
              </a:rPr>
              <a:t>-bit Predictor</a:t>
            </a:r>
            <a:endParaRPr lang="en-US" altLang="en-US" dirty="0"/>
          </a:p>
        </p:txBody>
      </p:sp>
      <p:sp>
        <p:nvSpPr>
          <p:cNvPr id="302082" name="Content Placeholder 2"/>
          <p:cNvSpPr>
            <a:spLocks noGrp="1" noChangeArrowheads="1"/>
          </p:cNvSpPr>
          <p:nvPr>
            <p:ph idx="1"/>
          </p:nvPr>
        </p:nvSpPr>
        <p:spPr>
          <a:xfrm>
            <a:off x="457200" y="1600200"/>
            <a:ext cx="8686800" cy="4525963"/>
          </a:xfrm>
        </p:spPr>
        <p:txBody>
          <a:bodyPr/>
          <a:lstStyle/>
          <a:p>
            <a:r>
              <a:rPr lang="en-US" altLang="en-US" dirty="0"/>
              <a:t>Idea:                                            assign a 2-bit predictor per branch; predictor changes after it misses twice</a:t>
            </a:r>
            <a:endParaRPr lang="en-US" altLang="en-US" dirty="0"/>
          </a:p>
          <a:p>
            <a:r>
              <a:rPr lang="en-US" altLang="en-US" dirty="0"/>
              <a:t>finite state machine</a:t>
            </a:r>
            <a:endParaRPr lang="en-US" altLang="en-US" dirty="0"/>
          </a:p>
        </p:txBody>
      </p:sp>
      <p:graphicFrame>
        <p:nvGraphicFramePr>
          <p:cNvPr id="5"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update</a:t>
                      </a:r>
                      <a:endParaRPr lang="en-US" sz="20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794733" y="2060154"/>
            <a:ext cx="5351103" cy="3201679"/>
          </a:xfrm>
          <a:prstGeom prst="rect">
            <a:avLst/>
          </a:prstGeom>
        </p:spPr>
      </p:pic>
      <p:sp>
        <p:nvSpPr>
          <p:cNvPr id="302081" name="Title 1"/>
          <p:cNvSpPr>
            <a:spLocks noGrp="1" noChangeArrowheads="1"/>
          </p:cNvSpPr>
          <p:nvPr>
            <p:ph type="title"/>
          </p:nvPr>
        </p:nvSpPr>
        <p:spPr/>
        <p:txBody>
          <a:bodyPr/>
          <a:lstStyle/>
          <a:p>
            <a:r>
              <a:rPr lang="en-US" altLang="zh-CN" dirty="0">
                <a:ea typeface="MS PGothic" panose="020B0600070205080204" charset="-128"/>
              </a:rPr>
              <a:t>2</a:t>
            </a:r>
            <a:r>
              <a:rPr lang="en-US" altLang="en-US" dirty="0">
                <a:ea typeface="MS PGothic" panose="020B0600070205080204" charset="-128"/>
              </a:rPr>
              <a:t>-bit Predictor</a:t>
            </a:r>
            <a:endParaRPr lang="en-US" altLang="en-US" dirty="0"/>
          </a:p>
        </p:txBody>
      </p:sp>
      <p:sp>
        <p:nvSpPr>
          <p:cNvPr id="302082" name="Content Placeholder 2"/>
          <p:cNvSpPr>
            <a:spLocks noGrp="1" noChangeArrowheads="1"/>
          </p:cNvSpPr>
          <p:nvPr>
            <p:ph idx="1"/>
          </p:nvPr>
        </p:nvSpPr>
        <p:spPr>
          <a:xfrm>
            <a:off x="457200" y="1600200"/>
            <a:ext cx="8686800" cy="4525963"/>
          </a:xfrm>
        </p:spPr>
        <p:txBody>
          <a:bodyPr/>
          <a:lstStyle/>
          <a:p>
            <a:r>
              <a:rPr lang="en-US" altLang="en-US" dirty="0"/>
              <a:t>Idea:                                            assign a 2-bit predictor per branch; predictor changes after it misses twice</a:t>
            </a:r>
            <a:endParaRPr lang="en-US" altLang="en-US" dirty="0"/>
          </a:p>
          <a:p>
            <a:r>
              <a:rPr lang="en-US" altLang="en-US" dirty="0"/>
              <a:t>finite state machine</a:t>
            </a:r>
            <a:endParaRPr lang="en-US" altLang="en-US" dirty="0"/>
          </a:p>
        </p:txBody>
      </p:sp>
      <p:graphicFrame>
        <p:nvGraphicFramePr>
          <p:cNvPr id="6"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r>
              <a:tr h="370840">
                <a:tc>
                  <a:txBody>
                    <a:bodyPr/>
                    <a:lstStyle/>
                    <a:p>
                      <a:r>
                        <a:rPr lang="en-US" sz="2000" dirty="0"/>
                        <a:t>update</a:t>
                      </a:r>
                      <a:endParaRPr lang="en-US" sz="20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794733" y="2060154"/>
            <a:ext cx="5351103" cy="3201679"/>
          </a:xfrm>
          <a:prstGeom prst="rect">
            <a:avLst/>
          </a:prstGeom>
        </p:spPr>
      </p:pic>
      <p:sp>
        <p:nvSpPr>
          <p:cNvPr id="302081" name="Title 1"/>
          <p:cNvSpPr>
            <a:spLocks noGrp="1" noChangeArrowheads="1"/>
          </p:cNvSpPr>
          <p:nvPr>
            <p:ph type="title"/>
          </p:nvPr>
        </p:nvSpPr>
        <p:spPr/>
        <p:txBody>
          <a:bodyPr/>
          <a:lstStyle/>
          <a:p>
            <a:r>
              <a:rPr lang="en-US" altLang="zh-CN" dirty="0">
                <a:ea typeface="MS PGothic" panose="020B0600070205080204" charset="-128"/>
              </a:rPr>
              <a:t>2</a:t>
            </a:r>
            <a:r>
              <a:rPr lang="en-US" altLang="en-US" dirty="0">
                <a:ea typeface="MS PGothic" panose="020B0600070205080204" charset="-128"/>
              </a:rPr>
              <a:t>-bit Predictor</a:t>
            </a:r>
            <a:endParaRPr lang="en-US" altLang="en-US" dirty="0"/>
          </a:p>
        </p:txBody>
      </p:sp>
      <p:sp>
        <p:nvSpPr>
          <p:cNvPr id="302082" name="Content Placeholder 2"/>
          <p:cNvSpPr>
            <a:spLocks noGrp="1" noChangeArrowheads="1"/>
          </p:cNvSpPr>
          <p:nvPr>
            <p:ph idx="1"/>
          </p:nvPr>
        </p:nvSpPr>
        <p:spPr>
          <a:xfrm>
            <a:off x="457200" y="1600200"/>
            <a:ext cx="8686800" cy="4525963"/>
          </a:xfrm>
        </p:spPr>
        <p:txBody>
          <a:bodyPr/>
          <a:lstStyle/>
          <a:p>
            <a:r>
              <a:rPr lang="en-US" altLang="en-US" dirty="0"/>
              <a:t>Idea:                                            assign a 2-bit predictor per branch; predictor changes after it misses twice</a:t>
            </a:r>
            <a:endParaRPr lang="en-US" altLang="en-US" dirty="0"/>
          </a:p>
          <a:p>
            <a:r>
              <a:rPr lang="en-US" altLang="en-US" dirty="0"/>
              <a:t>finite state machine                             </a:t>
            </a:r>
            <a:r>
              <a:rPr lang="en-US" altLang="en-US" dirty="0">
                <a:solidFill>
                  <a:srgbClr val="92D050"/>
                </a:solidFill>
              </a:rPr>
              <a:t>50% accuracy        </a:t>
            </a:r>
            <a:endParaRPr lang="en-US" altLang="en-US" dirty="0">
              <a:solidFill>
                <a:srgbClr val="92D050"/>
              </a:solidFill>
            </a:endParaRPr>
          </a:p>
          <a:p>
            <a:endParaRPr lang="en-US" altLang="en-US" dirty="0"/>
          </a:p>
        </p:txBody>
      </p:sp>
      <p:graphicFrame>
        <p:nvGraphicFramePr>
          <p:cNvPr id="6"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r>
              <a:tr h="370840">
                <a:tc>
                  <a:txBody>
                    <a:bodyPr/>
                    <a:lstStyle/>
                    <a:p>
                      <a:r>
                        <a:rPr lang="en-US" sz="2000" dirty="0"/>
                        <a:t>update</a:t>
                      </a:r>
                      <a:endParaRPr lang="en-US" sz="20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8843211" cy="6858000"/>
          </a:xfrm>
          <a:prstGeom prst="rect">
            <a:avLst/>
          </a:prstGeom>
        </p:spPr>
      </p:pic>
      <p:sp>
        <p:nvSpPr>
          <p:cNvPr id="2" name="Title 1"/>
          <p:cNvSpPr>
            <a:spLocks noGrp="1"/>
          </p:cNvSpPr>
          <p:nvPr>
            <p:ph type="title"/>
          </p:nvPr>
        </p:nvSpPr>
        <p:spPr/>
        <p:txBody>
          <a:bodyPr/>
          <a:lstStyle/>
          <a:p>
            <a:r>
              <a:rPr lang="en-US" dirty="0"/>
              <a:t>2-bit Predictor</a:t>
            </a:r>
            <a:endParaRPr lang="en-US" dirty="0"/>
          </a:p>
        </p:txBody>
      </p:sp>
      <p:sp>
        <p:nvSpPr>
          <p:cNvPr id="3" name="Content Placeholder 2"/>
          <p:cNvSpPr>
            <a:spLocks noGrp="1"/>
          </p:cNvSpPr>
          <p:nvPr>
            <p:ph idx="1"/>
          </p:nvPr>
        </p:nvSpPr>
        <p:spPr>
          <a:xfrm>
            <a:off x="5105400" y="1600200"/>
            <a:ext cx="4038600" cy="4525963"/>
          </a:xfrm>
        </p:spPr>
        <p:txBody>
          <a:bodyPr/>
          <a:lstStyle/>
          <a:p>
            <a:pPr marL="0" indent="0">
              <a:buNone/>
            </a:pPr>
            <a:r>
              <a:rPr lang="en-US" dirty="0">
                <a:solidFill>
                  <a:srgbClr val="00B0F0"/>
                </a:solidFill>
              </a:rPr>
              <a:t>4096-entry</a:t>
            </a:r>
            <a:endParaRPr lang="en-US" dirty="0">
              <a:solidFill>
                <a:srgbClr val="00B0F0"/>
              </a:solidFill>
            </a:endParaRPr>
          </a:p>
          <a:p>
            <a:pPr marL="0" indent="0">
              <a:buNone/>
            </a:pPr>
            <a:r>
              <a:rPr lang="en-US" dirty="0" err="1">
                <a:solidFill>
                  <a:srgbClr val="00B0F0"/>
                </a:solidFill>
              </a:rPr>
              <a:t>i</a:t>
            </a:r>
            <a:r>
              <a:rPr lang="en-US" dirty="0">
                <a:solidFill>
                  <a:srgbClr val="00B0F0"/>
                </a:solidFill>
              </a:rPr>
              <a:t>nteger: 11%</a:t>
            </a:r>
            <a:endParaRPr lang="en-US" dirty="0">
              <a:solidFill>
                <a:srgbClr val="00B0F0"/>
              </a:solidFill>
            </a:endParaRPr>
          </a:p>
          <a:p>
            <a:pPr marL="0" indent="0">
              <a:buNone/>
            </a:pPr>
            <a:r>
              <a:rPr lang="en-US" dirty="0">
                <a:solidFill>
                  <a:srgbClr val="00B0F0"/>
                </a:solidFill>
              </a:rPr>
              <a:t>F</a:t>
            </a:r>
            <a:r>
              <a:rPr lang="en-US" dirty="0">
                <a:solidFill>
                  <a:srgbClr val="00B0F0"/>
                </a:solidFill>
              </a:rPr>
              <a:t>loating-point: 4%</a:t>
            </a:r>
            <a:endParaRPr lang="en-US" dirty="0">
              <a:solidFill>
                <a:srgbClr val="00B0F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Content Placeholder 2"/>
          <p:cNvSpPr>
            <a:spLocks noGrp="1" noChangeArrowheads="1"/>
          </p:cNvSpPr>
          <p:nvPr>
            <p:ph idx="1"/>
          </p:nvPr>
        </p:nvSpPr>
        <p:spPr>
          <a:xfrm>
            <a:off x="457200" y="1600200"/>
            <a:ext cx="8839200" cy="4525963"/>
          </a:xfrm>
        </p:spPr>
        <p:txBody>
          <a:bodyPr/>
          <a:lstStyle/>
          <a:p>
            <a:r>
              <a:rPr lang="en-US" altLang="en-US" dirty="0"/>
              <a:t>Idea:                                            assign an N-bit predictor per branch;    range from 0 to 2</a:t>
            </a:r>
            <a:r>
              <a:rPr lang="en-US" altLang="en-US" baseline="30000" dirty="0"/>
              <a:t>N</a:t>
            </a:r>
            <a:r>
              <a:rPr lang="en-US" altLang="en-US" dirty="0"/>
              <a:t> - 1; </a:t>
            </a:r>
            <a:endParaRPr lang="en-US" altLang="en-US" dirty="0"/>
          </a:p>
          <a:p>
            <a:endParaRPr lang="en-US" altLang="en-US" dirty="0"/>
          </a:p>
        </p:txBody>
      </p:sp>
      <p:sp>
        <p:nvSpPr>
          <p:cNvPr id="302081" name="Title 1"/>
          <p:cNvSpPr>
            <a:spLocks noGrp="1" noChangeArrowheads="1"/>
          </p:cNvSpPr>
          <p:nvPr>
            <p:ph type="title"/>
          </p:nvPr>
        </p:nvSpPr>
        <p:spPr/>
        <p:txBody>
          <a:bodyPr/>
          <a:lstStyle/>
          <a:p>
            <a:r>
              <a:rPr lang="en-US" altLang="zh-CN" dirty="0">
                <a:solidFill>
                  <a:schemeClr val="bg1"/>
                </a:solidFill>
                <a:ea typeface="MS PGothic" panose="020B0600070205080204" charset="-128"/>
              </a:rPr>
              <a:t>2</a:t>
            </a:r>
            <a:r>
              <a:rPr lang="en-US" altLang="en-US" dirty="0">
                <a:ea typeface="MS PGothic" panose="020B0600070205080204" charset="-128"/>
              </a:rPr>
              <a:t>-bit Predictor</a:t>
            </a:r>
            <a:endParaRPr lang="en-US" altLang="en-US" dirty="0"/>
          </a:p>
        </p:txBody>
      </p:sp>
      <p:sp>
        <p:nvSpPr>
          <p:cNvPr id="4" name="Title 1"/>
          <p:cNvSpPr txBox="1">
            <a:spLocks noChangeArrowheads="1"/>
          </p:cNvSpPr>
          <p:nvPr/>
        </p:nvSpPr>
        <p:spPr bwMode="auto">
          <a:xfrm>
            <a:off x="1219200" y="274638"/>
            <a:ext cx="2438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altLang="zh-CN" kern="0" dirty="0">
                <a:ea typeface="MS PGothic" panose="020B0600070205080204" charset="-128"/>
              </a:rPr>
              <a:t>N</a:t>
            </a:r>
            <a:endParaRPr lang="en-US" altLang="en-US" kern="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Content Placeholder 2"/>
          <p:cNvSpPr>
            <a:spLocks noGrp="1" noChangeArrowheads="1"/>
          </p:cNvSpPr>
          <p:nvPr>
            <p:ph idx="1"/>
          </p:nvPr>
        </p:nvSpPr>
        <p:spPr>
          <a:xfrm>
            <a:off x="457200" y="1600200"/>
            <a:ext cx="8839200" cy="4525963"/>
          </a:xfrm>
        </p:spPr>
        <p:txBody>
          <a:bodyPr/>
          <a:lstStyle/>
          <a:p>
            <a:r>
              <a:rPr lang="en-US" altLang="en-US" dirty="0"/>
              <a:t>Idea:                                            assign an N-bit predictor per branch;    range from 0 to 2</a:t>
            </a:r>
            <a:r>
              <a:rPr lang="en-US" altLang="en-US" baseline="30000" dirty="0"/>
              <a:t>N</a:t>
            </a:r>
            <a:r>
              <a:rPr lang="en-US" altLang="en-US" dirty="0"/>
              <a:t> - 1 predictor;</a:t>
            </a:r>
            <a:endParaRPr lang="en-US" altLang="en-US" dirty="0"/>
          </a:p>
          <a:p>
            <a:pPr marL="0" indent="0">
              <a:buNone/>
            </a:pPr>
            <a:r>
              <a:rPr lang="en-US" altLang="en-US" dirty="0"/>
              <a:t> </a:t>
            </a:r>
            <a:endParaRPr lang="en-US" altLang="en-US" dirty="0"/>
          </a:p>
          <a:p>
            <a:r>
              <a:rPr lang="en-US" altLang="en-US" dirty="0"/>
              <a:t>Counter threshold:                                 </a:t>
            </a:r>
            <a:r>
              <a:rPr lang="en-US" altLang="en-US" dirty="0">
                <a:solidFill>
                  <a:srgbClr val="00B0F0"/>
                </a:solidFill>
              </a:rPr>
              <a:t>(</a:t>
            </a:r>
            <a:r>
              <a:rPr lang="en-US" altLang="en-US" dirty="0">
                <a:solidFill>
                  <a:srgbClr val="00B0F0"/>
                </a:solidFill>
              </a:rPr>
              <a:t>2</a:t>
            </a:r>
            <a:r>
              <a:rPr lang="en-US" altLang="en-US" baseline="30000" dirty="0">
                <a:solidFill>
                  <a:srgbClr val="00B0F0"/>
                </a:solidFill>
              </a:rPr>
              <a:t>N</a:t>
            </a:r>
            <a:r>
              <a:rPr lang="en-US" altLang="en-US" dirty="0">
                <a:solidFill>
                  <a:srgbClr val="00B0F0"/>
                </a:solidFill>
              </a:rPr>
              <a:t> - 1 </a:t>
            </a:r>
            <a:r>
              <a:rPr lang="en-US" altLang="en-US" dirty="0">
                <a:solidFill>
                  <a:srgbClr val="00B0F0"/>
                </a:solidFill>
              </a:rPr>
              <a:t>)/2</a:t>
            </a:r>
            <a:r>
              <a:rPr lang="en-US" altLang="en-US" dirty="0"/>
              <a:t>  </a:t>
            </a:r>
            <a:endParaRPr lang="en-US" altLang="en-US" dirty="0"/>
          </a:p>
          <a:p>
            <a:r>
              <a:rPr lang="en-US" altLang="en-US" dirty="0"/>
              <a:t>greater/= counter predicts taken branch</a:t>
            </a:r>
            <a:endParaRPr lang="en-US" altLang="en-US" dirty="0"/>
          </a:p>
          <a:p>
            <a:r>
              <a:rPr lang="en-US" altLang="en-US" dirty="0"/>
              <a:t>smaller counter predicts untaken branch     </a:t>
            </a:r>
            <a:endParaRPr lang="en-US" altLang="en-US" dirty="0"/>
          </a:p>
          <a:p>
            <a:endParaRPr lang="en-US" altLang="en-US" dirty="0"/>
          </a:p>
        </p:txBody>
      </p:sp>
      <p:sp>
        <p:nvSpPr>
          <p:cNvPr id="302081" name="Title 1"/>
          <p:cNvSpPr>
            <a:spLocks noGrp="1" noChangeArrowheads="1"/>
          </p:cNvSpPr>
          <p:nvPr>
            <p:ph type="title"/>
          </p:nvPr>
        </p:nvSpPr>
        <p:spPr/>
        <p:txBody>
          <a:bodyPr/>
          <a:lstStyle/>
          <a:p>
            <a:r>
              <a:rPr lang="en-US" altLang="en-US" dirty="0">
                <a:solidFill>
                  <a:schemeClr val="bg1"/>
                </a:solidFill>
                <a:ea typeface="MS PGothic" panose="020B0600070205080204" charset="-128"/>
              </a:rPr>
              <a:t>2</a:t>
            </a:r>
            <a:r>
              <a:rPr lang="en-US" altLang="en-US" dirty="0">
                <a:ea typeface="MS PGothic" panose="020B0600070205080204" charset="-128"/>
              </a:rPr>
              <a:t>-bit Predictor</a:t>
            </a:r>
            <a:endParaRPr lang="en-US" altLang="en-US" dirty="0"/>
          </a:p>
        </p:txBody>
      </p:sp>
      <p:sp>
        <p:nvSpPr>
          <p:cNvPr id="4" name="Title 1"/>
          <p:cNvSpPr txBox="1">
            <a:spLocks noChangeArrowheads="1"/>
          </p:cNvSpPr>
          <p:nvPr/>
        </p:nvSpPr>
        <p:spPr bwMode="auto">
          <a:xfrm>
            <a:off x="1219200" y="274638"/>
            <a:ext cx="2438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altLang="zh-CN" kern="0" dirty="0">
                <a:ea typeface="MS PGothic" panose="020B0600070205080204" charset="-128"/>
              </a:rPr>
              <a:t>N</a:t>
            </a:r>
            <a:endParaRPr lang="en-US" altLang="en-US" kern="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only the</a:t>
            </a:r>
            <a:r>
              <a:rPr lang="zh-CN" altLang="en-US" dirty="0"/>
              <a:t> </a:t>
            </a:r>
            <a:r>
              <a:rPr lang="en-US" altLang="zh-CN" dirty="0"/>
              <a:t>most recent so far</a:t>
            </a:r>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Static Branch Prediction</a:t>
            </a:r>
            <a:endParaRPr lang="en-US" dirty="0">
              <a:latin typeface="+mn-lt"/>
            </a:endParaRPr>
          </a:p>
        </p:txBody>
      </p:sp>
      <p:sp>
        <p:nvSpPr>
          <p:cNvPr id="41" name="Text Box 2"/>
          <p:cNvSpPr txBox="1">
            <a:spLocks noChangeArrowheads="1"/>
          </p:cNvSpPr>
          <p:nvPr/>
        </p:nvSpPr>
        <p:spPr bwMode="auto">
          <a:xfrm>
            <a:off x="5456516" y="5345668"/>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target address</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2" name="Rectangle 4"/>
          <p:cNvSpPr>
            <a:spLocks noChangeArrowheads="1"/>
          </p:cNvSpPr>
          <p:nvPr/>
        </p:nvSpPr>
        <p:spPr bwMode="auto">
          <a:xfrm>
            <a:off x="3157816" y="2069068"/>
            <a:ext cx="457200" cy="1524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3" name="Rectangle 5" descr="Dark upward diagonal"/>
          <p:cNvSpPr>
            <a:spLocks noChangeArrowheads="1"/>
          </p:cNvSpPr>
          <p:nvPr/>
        </p:nvSpPr>
        <p:spPr bwMode="auto">
          <a:xfrm>
            <a:off x="3157816" y="2373868"/>
            <a:ext cx="457200" cy="152400"/>
          </a:xfrm>
          <a:prstGeom prst="rect">
            <a:avLst/>
          </a:prstGeom>
          <a:pattFill prst="dkUpDiag">
            <a:fgClr>
              <a:schemeClr val="accent1"/>
            </a:fgClr>
            <a:bgClr>
              <a:schemeClr val="bg1"/>
            </a:bgClr>
          </a:pattFill>
          <a:ln w="9525">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4" name="Text Box 6"/>
          <p:cNvSpPr txBox="1">
            <a:spLocks noChangeArrowheads="1"/>
          </p:cNvSpPr>
          <p:nvPr/>
        </p:nvSpPr>
        <p:spPr bwMode="auto">
          <a:xfrm>
            <a:off x="2667000" y="1623536"/>
            <a:ext cx="34012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Direction Predictor (taken?)</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45" name="Rectangle 7"/>
          <p:cNvSpPr>
            <a:spLocks noChangeArrowheads="1"/>
          </p:cNvSpPr>
          <p:nvPr/>
        </p:nvSpPr>
        <p:spPr bwMode="auto">
          <a:xfrm>
            <a:off x="3157816" y="4050268"/>
            <a:ext cx="2286000" cy="1905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6" name="Text Box 8"/>
          <p:cNvSpPr txBox="1">
            <a:spLocks noChangeArrowheads="1"/>
          </p:cNvSpPr>
          <p:nvPr/>
        </p:nvSpPr>
        <p:spPr bwMode="auto">
          <a:xfrm>
            <a:off x="2667000" y="6031468"/>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Cache of Target Addresses (BTB: Branch Target Buffer)</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47" name="Rectangle 9" descr="Dark upward diagonal"/>
          <p:cNvSpPr>
            <a:spLocks noChangeArrowheads="1"/>
          </p:cNvSpPr>
          <p:nvPr/>
        </p:nvSpPr>
        <p:spPr bwMode="auto">
          <a:xfrm>
            <a:off x="3691216" y="5269468"/>
            <a:ext cx="457200" cy="152400"/>
          </a:xfrm>
          <a:prstGeom prst="rect">
            <a:avLst/>
          </a:prstGeom>
          <a:pattFill prst="dkUpDiag">
            <a:fgClr>
              <a:schemeClr val="accent1"/>
            </a:fgClr>
            <a:bgClr>
              <a:schemeClr val="bg1"/>
            </a:bgClr>
          </a:pattFill>
          <a:ln w="9525">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8" name="Rectangle 10"/>
          <p:cNvSpPr>
            <a:spLocks noChangeArrowheads="1"/>
          </p:cNvSpPr>
          <p:nvPr/>
        </p:nvSpPr>
        <p:spPr bwMode="auto">
          <a:xfrm>
            <a:off x="274916" y="3593068"/>
            <a:ext cx="12192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Program</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Counter</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p:txBody>
      </p:sp>
      <p:sp>
        <p:nvSpPr>
          <p:cNvPr id="49" name="Line 14"/>
          <p:cNvSpPr>
            <a:spLocks noChangeShapeType="1"/>
          </p:cNvSpPr>
          <p:nvPr/>
        </p:nvSpPr>
        <p:spPr bwMode="auto">
          <a:xfrm flipV="1">
            <a:off x="1494116" y="3516868"/>
            <a:ext cx="955675"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0" name="Line 15"/>
          <p:cNvSpPr>
            <a:spLocks noChangeShapeType="1"/>
          </p:cNvSpPr>
          <p:nvPr/>
        </p:nvSpPr>
        <p:spPr bwMode="auto">
          <a:xfrm>
            <a:off x="2408516" y="3516868"/>
            <a:ext cx="304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1" name="Line 16"/>
          <p:cNvSpPr>
            <a:spLocks noChangeShapeType="1"/>
          </p:cNvSpPr>
          <p:nvPr/>
        </p:nvSpPr>
        <p:spPr bwMode="auto">
          <a:xfrm flipV="1">
            <a:off x="2713316" y="2450068"/>
            <a:ext cx="0" cy="1066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2" name="Line 17"/>
          <p:cNvSpPr>
            <a:spLocks noChangeShapeType="1"/>
          </p:cNvSpPr>
          <p:nvPr/>
        </p:nvSpPr>
        <p:spPr bwMode="auto">
          <a:xfrm>
            <a:off x="2713316" y="2450068"/>
            <a:ext cx="457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3" name="Line 18"/>
          <p:cNvSpPr>
            <a:spLocks noChangeShapeType="1"/>
          </p:cNvSpPr>
          <p:nvPr/>
        </p:nvSpPr>
        <p:spPr bwMode="auto">
          <a:xfrm>
            <a:off x="1494116" y="3897868"/>
            <a:ext cx="1219200" cy="1447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4" name="Line 19"/>
          <p:cNvSpPr>
            <a:spLocks noChangeShapeType="1"/>
          </p:cNvSpPr>
          <p:nvPr/>
        </p:nvSpPr>
        <p:spPr bwMode="auto">
          <a:xfrm>
            <a:off x="2713316" y="5345668"/>
            <a:ext cx="457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5" name="Line 20"/>
          <p:cNvSpPr>
            <a:spLocks noChangeShapeType="1"/>
          </p:cNvSpPr>
          <p:nvPr/>
        </p:nvSpPr>
        <p:spPr bwMode="auto">
          <a:xfrm>
            <a:off x="6980516" y="2754868"/>
            <a:ext cx="0" cy="1447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6" name="Line 21"/>
          <p:cNvSpPr>
            <a:spLocks noChangeShapeType="1"/>
          </p:cNvSpPr>
          <p:nvPr/>
        </p:nvSpPr>
        <p:spPr bwMode="auto">
          <a:xfrm>
            <a:off x="6980516" y="2754868"/>
            <a:ext cx="3810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7" name="Line 22"/>
          <p:cNvSpPr>
            <a:spLocks noChangeShapeType="1"/>
          </p:cNvSpPr>
          <p:nvPr/>
        </p:nvSpPr>
        <p:spPr bwMode="auto">
          <a:xfrm flipV="1">
            <a:off x="6980516" y="3897868"/>
            <a:ext cx="3810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8" name="Line 23"/>
          <p:cNvSpPr>
            <a:spLocks noChangeShapeType="1"/>
          </p:cNvSpPr>
          <p:nvPr/>
        </p:nvSpPr>
        <p:spPr bwMode="auto">
          <a:xfrm>
            <a:off x="7361516" y="3059668"/>
            <a:ext cx="0" cy="838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9" name="Line 24"/>
          <p:cNvSpPr>
            <a:spLocks noChangeShapeType="1"/>
          </p:cNvSpPr>
          <p:nvPr/>
        </p:nvSpPr>
        <p:spPr bwMode="auto">
          <a:xfrm>
            <a:off x="5456516" y="5345668"/>
            <a:ext cx="8382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0" name="Line 25"/>
          <p:cNvSpPr>
            <a:spLocks noChangeShapeType="1"/>
          </p:cNvSpPr>
          <p:nvPr/>
        </p:nvSpPr>
        <p:spPr bwMode="auto">
          <a:xfrm flipV="1">
            <a:off x="6294716" y="3974068"/>
            <a:ext cx="0" cy="1371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1" name="Line 26"/>
          <p:cNvSpPr>
            <a:spLocks noChangeShapeType="1"/>
          </p:cNvSpPr>
          <p:nvPr/>
        </p:nvSpPr>
        <p:spPr bwMode="auto">
          <a:xfrm>
            <a:off x="6294716" y="3974068"/>
            <a:ext cx="685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2" name="Line 27"/>
          <p:cNvSpPr>
            <a:spLocks noChangeShapeType="1"/>
          </p:cNvSpPr>
          <p:nvPr/>
        </p:nvSpPr>
        <p:spPr bwMode="auto">
          <a:xfrm>
            <a:off x="6294716" y="3207306"/>
            <a:ext cx="685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3" name="Text Box 28"/>
          <p:cNvSpPr txBox="1">
            <a:spLocks noChangeArrowheads="1"/>
          </p:cNvSpPr>
          <p:nvPr/>
        </p:nvSpPr>
        <p:spPr bwMode="auto">
          <a:xfrm>
            <a:off x="4732616" y="2997756"/>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PC + </a:t>
            </a:r>
            <a:r>
              <a:rPr kumimoji="0" lang="en-US" altLang="en-US" sz="1800" b="0" i="0" u="none" strike="noStrike" kern="1200" cap="none" spc="0" normalizeH="0" baseline="0" noProof="0" dirty="0" err="1">
                <a:ln>
                  <a:noFill/>
                </a:ln>
                <a:solidFill>
                  <a:srgbClr val="000000"/>
                </a:solidFill>
                <a:effectLst/>
                <a:uLnTx/>
                <a:uFillTx/>
                <a:latin typeface="+mn-lt"/>
                <a:ea typeface="MS PGothic" panose="020B0600070205080204" charset="-128"/>
                <a:cs typeface="+mn-cs"/>
              </a:rPr>
              <a:t>inst</a:t>
            </a: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 size</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p:txBody>
      </p:sp>
      <p:sp>
        <p:nvSpPr>
          <p:cNvPr id="64" name="Text Box 29"/>
          <p:cNvSpPr txBox="1">
            <a:spLocks noChangeArrowheads="1"/>
          </p:cNvSpPr>
          <p:nvPr/>
        </p:nvSpPr>
        <p:spPr bwMode="auto">
          <a:xfrm>
            <a:off x="3621366" y="2102406"/>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taken?</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5" name="Line 30"/>
          <p:cNvSpPr>
            <a:spLocks noChangeShapeType="1"/>
          </p:cNvSpPr>
          <p:nvPr/>
        </p:nvSpPr>
        <p:spPr bwMode="auto">
          <a:xfrm>
            <a:off x="7361516" y="3440668"/>
            <a:ext cx="838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6" name="Text Box 31"/>
          <p:cNvSpPr txBox="1">
            <a:spLocks noChangeArrowheads="1"/>
          </p:cNvSpPr>
          <p:nvPr/>
        </p:nvSpPr>
        <p:spPr bwMode="auto">
          <a:xfrm>
            <a:off x="5532716" y="5345668"/>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7" name="Text Box 32"/>
          <p:cNvSpPr txBox="1">
            <a:spLocks noChangeArrowheads="1"/>
          </p:cNvSpPr>
          <p:nvPr/>
        </p:nvSpPr>
        <p:spPr bwMode="auto">
          <a:xfrm>
            <a:off x="7637741" y="3097768"/>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Next Fetch</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Address</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p:txBody>
      </p:sp>
      <p:sp>
        <p:nvSpPr>
          <p:cNvPr id="68" name="AutoShape 33"/>
          <p:cNvSpPr>
            <a:spLocks noChangeArrowheads="1"/>
          </p:cNvSpPr>
          <p:nvPr/>
        </p:nvSpPr>
        <p:spPr bwMode="auto">
          <a:xfrm>
            <a:off x="5650191" y="2297668"/>
            <a:ext cx="533400" cy="533400"/>
          </a:xfrm>
          <a:prstGeom prst="flowChartDelay">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9" name="Line 34"/>
          <p:cNvSpPr>
            <a:spLocks noChangeShapeType="1"/>
          </p:cNvSpPr>
          <p:nvPr/>
        </p:nvSpPr>
        <p:spPr bwMode="auto">
          <a:xfrm>
            <a:off x="3592791" y="2450068"/>
            <a:ext cx="2057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0" name="Line 35"/>
          <p:cNvSpPr>
            <a:spLocks noChangeShapeType="1"/>
          </p:cNvSpPr>
          <p:nvPr/>
        </p:nvSpPr>
        <p:spPr bwMode="auto">
          <a:xfrm>
            <a:off x="6155016" y="2526268"/>
            <a:ext cx="1066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1" name="Line 36"/>
          <p:cNvSpPr>
            <a:spLocks noChangeShapeType="1"/>
          </p:cNvSpPr>
          <p:nvPr/>
        </p:nvSpPr>
        <p:spPr bwMode="auto">
          <a:xfrm>
            <a:off x="7212291" y="2526268"/>
            <a:ext cx="0"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2" name="Line 37"/>
          <p:cNvSpPr>
            <a:spLocks noChangeShapeType="1"/>
          </p:cNvSpPr>
          <p:nvPr/>
        </p:nvSpPr>
        <p:spPr bwMode="auto">
          <a:xfrm flipV="1">
            <a:off x="4049991" y="2678668"/>
            <a:ext cx="0" cy="1371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3" name="Line 38"/>
          <p:cNvSpPr>
            <a:spLocks noChangeShapeType="1"/>
          </p:cNvSpPr>
          <p:nvPr/>
        </p:nvSpPr>
        <p:spPr bwMode="auto">
          <a:xfrm>
            <a:off x="4049991" y="2678668"/>
            <a:ext cx="1600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 name="Text Box 39"/>
          <p:cNvSpPr txBox="1">
            <a:spLocks noChangeArrowheads="1"/>
          </p:cNvSpPr>
          <p:nvPr/>
        </p:nvSpPr>
        <p:spPr bwMode="auto">
          <a:xfrm>
            <a:off x="3983316" y="3686731"/>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hit?</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5" name="Oval 43"/>
          <p:cNvSpPr>
            <a:spLocks noChangeArrowheads="1"/>
          </p:cNvSpPr>
          <p:nvPr/>
        </p:nvSpPr>
        <p:spPr bwMode="auto">
          <a:xfrm>
            <a:off x="87591" y="3516868"/>
            <a:ext cx="1676400" cy="685800"/>
          </a:xfrm>
          <a:prstGeom prst="ellipse">
            <a:avLst/>
          </a:prstGeom>
          <a:noFill/>
          <a:ln w="34925">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6" name="Text Box 44"/>
          <p:cNvSpPr txBox="1">
            <a:spLocks noChangeArrowheads="1"/>
          </p:cNvSpPr>
          <p:nvPr/>
        </p:nvSpPr>
        <p:spPr bwMode="auto">
          <a:xfrm>
            <a:off x="87591" y="4583668"/>
            <a:ext cx="19479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rPr>
              <a:t>address of the </a:t>
            </a:r>
            <a:endPar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rPr>
              <a:t>current branch</a:t>
            </a:r>
            <a:endPar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endParaRPr>
          </a:p>
        </p:txBody>
      </p:sp>
      <p:sp>
        <p:nvSpPr>
          <p:cNvPr id="77" name="Line 45"/>
          <p:cNvSpPr>
            <a:spLocks noChangeShapeType="1"/>
          </p:cNvSpPr>
          <p:nvPr/>
        </p:nvSpPr>
        <p:spPr bwMode="auto">
          <a:xfrm flipV="1">
            <a:off x="697191" y="4202668"/>
            <a:ext cx="228600" cy="381000"/>
          </a:xfrm>
          <a:prstGeom prst="line">
            <a:avLst/>
          </a:prstGeom>
          <a:noFill/>
          <a:ln w="31750">
            <a:solidFill>
              <a:srgbClr val="92D05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80" name="TextBox 21"/>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endParaRPr lang="en-US" altLang="zh-CN" sz="1500" dirty="0">
              <a:solidFill>
                <a:srgbClr val="00B0F0"/>
              </a:solidFill>
            </a:endParaRPr>
          </a:p>
          <a:p>
            <a:pPr algn="r">
              <a:spcBef>
                <a:spcPct val="0"/>
              </a:spcBef>
              <a:buFontTx/>
              <a:buNone/>
            </a:pPr>
            <a:r>
              <a:rPr lang="en-US" altLang="zh-CN" sz="1500" dirty="0">
                <a:solidFill>
                  <a:srgbClr val="00B0F0"/>
                </a:solidFill>
              </a:rPr>
              <a:t>onur-digitaldesign_comparch-2021-lecture17b-branch-prediction-i-afterlecture.pdf</a:t>
            </a:r>
            <a:endParaRPr lang="en-US" altLang="zh-CN" sz="1500" dirty="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p:bldP spid="64" grpId="0"/>
      <p:bldP spid="65" grpId="0" animBg="1"/>
      <p:bldP spid="67" grpId="0"/>
      <p:bldP spid="68" grpId="0" animBg="1"/>
      <p:bldP spid="69" grpId="0" animBg="1"/>
      <p:bldP spid="70" grpId="0" animBg="1"/>
      <p:bldP spid="71" grpId="0" animBg="1"/>
      <p:bldP spid="72" grpId="0" animBg="1"/>
      <p:bldP spid="73" grpId="0" animBg="1"/>
      <p:bldP spid="74" grpId="0"/>
      <p:bldP spid="75" grpId="0" animBg="1"/>
      <p:bldP spid="76" grpId="0"/>
      <p:bldP spid="7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generalized to local history</a:t>
            </a:r>
            <a:endParaRPr lang="en-US" altLang="zh-C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a:t>ocal Predictor</a:t>
            </a:r>
            <a:endParaRPr lang="en-US" dirty="0"/>
          </a:p>
        </p:txBody>
      </p:sp>
      <p:sp>
        <p:nvSpPr>
          <p:cNvPr id="3" name="Content Placeholder 2"/>
          <p:cNvSpPr>
            <a:spLocks noGrp="1"/>
          </p:cNvSpPr>
          <p:nvPr>
            <p:ph idx="1"/>
          </p:nvPr>
        </p:nvSpPr>
        <p:spPr/>
        <p:txBody>
          <a:bodyPr/>
          <a:lstStyle/>
          <a:p>
            <a:r>
              <a:rPr lang="en-US" altLang="en-US" dirty="0">
                <a:ea typeface="MS PGothic" panose="020B0600070205080204" charset="-128"/>
              </a:rPr>
              <a:t>A branch’s outcome can be correlated with past outcomes of the same branch (other than the outcome of the branch “last-time” it was executed)</a:t>
            </a:r>
            <a:endParaRPr lang="en-US" dirty="0"/>
          </a:p>
          <a:p>
            <a:pPr>
              <a:defRPr/>
            </a:pPr>
            <a:r>
              <a:rPr lang="en-US" altLang="zh-CN" dirty="0"/>
              <a:t>Example</a:t>
            </a:r>
            <a:endParaRPr lang="en-US" altLang="zh-CN" dirty="0"/>
          </a:p>
          <a:p>
            <a:pPr eaLnBrk="1" hangingPunct="1">
              <a:buFontTx/>
              <a:buNone/>
              <a:defRPr/>
            </a:pPr>
            <a:r>
              <a:rPr lang="en-US" altLang="zh-CN" dirty="0"/>
              <a:t>	for (</a:t>
            </a:r>
            <a:r>
              <a:rPr lang="en-US" altLang="zh-CN" dirty="0" err="1"/>
              <a:t>i</a:t>
            </a:r>
            <a:r>
              <a:rPr lang="en-US" altLang="zh-CN" dirty="0"/>
              <a:t>=1, </a:t>
            </a:r>
            <a:r>
              <a:rPr lang="en-US" altLang="zh-CN" dirty="0" err="1"/>
              <a:t>i</a:t>
            </a:r>
            <a:r>
              <a:rPr lang="en-US" altLang="zh-CN" dirty="0"/>
              <a:t>&lt;4, </a:t>
            </a:r>
            <a:r>
              <a:rPr lang="en-US" altLang="zh-CN" dirty="0" err="1"/>
              <a:t>i</a:t>
            </a:r>
            <a:r>
              <a:rPr lang="en-US" altLang="zh-CN" dirty="0"/>
              <a:t>++) { }</a:t>
            </a:r>
            <a:endParaRPr lang="en-US" altLang="zh-C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a:t>ocal Predictor</a:t>
            </a:r>
            <a:endParaRPr lang="en-US" dirty="0"/>
          </a:p>
        </p:txBody>
      </p:sp>
      <p:sp>
        <p:nvSpPr>
          <p:cNvPr id="3" name="Content Placeholder 2"/>
          <p:cNvSpPr>
            <a:spLocks noGrp="1"/>
          </p:cNvSpPr>
          <p:nvPr>
            <p:ph idx="1"/>
          </p:nvPr>
        </p:nvSpPr>
        <p:spPr/>
        <p:txBody>
          <a:bodyPr/>
          <a:lstStyle/>
          <a:p>
            <a:r>
              <a:rPr lang="en-US" altLang="en-US" dirty="0">
                <a:ea typeface="MS PGothic" panose="020B0600070205080204" charset="-128"/>
              </a:rPr>
              <a:t>A branch’s outcome can be correlated with past outcomes of the same branch (other than the outcome of the branch “last-time” it was executed)</a:t>
            </a:r>
            <a:endParaRPr lang="en-US" dirty="0"/>
          </a:p>
          <a:p>
            <a:pPr>
              <a:defRPr/>
            </a:pPr>
            <a:r>
              <a:rPr lang="en-US" altLang="zh-CN" dirty="0"/>
              <a:t>Example</a:t>
            </a:r>
            <a:endParaRPr lang="en-US" altLang="zh-CN" dirty="0"/>
          </a:p>
          <a:p>
            <a:pPr eaLnBrk="1" hangingPunct="1">
              <a:buFontTx/>
              <a:buNone/>
              <a:defRPr/>
            </a:pPr>
            <a:r>
              <a:rPr lang="en-US" altLang="zh-CN" dirty="0"/>
              <a:t>	for (</a:t>
            </a:r>
            <a:r>
              <a:rPr lang="en-US" altLang="zh-CN" dirty="0" err="1"/>
              <a:t>i</a:t>
            </a:r>
            <a:r>
              <a:rPr lang="en-US" altLang="zh-CN" dirty="0"/>
              <a:t>=1, </a:t>
            </a:r>
            <a:r>
              <a:rPr lang="en-US" altLang="zh-CN" dirty="0" err="1"/>
              <a:t>i</a:t>
            </a:r>
            <a:r>
              <a:rPr lang="en-US" altLang="zh-CN" dirty="0"/>
              <a:t>&lt;4, </a:t>
            </a:r>
            <a:r>
              <a:rPr lang="en-US" altLang="zh-CN" dirty="0" err="1"/>
              <a:t>i</a:t>
            </a:r>
            <a:r>
              <a:rPr lang="en-US" altLang="zh-CN" dirty="0"/>
              <a:t>++) { }</a:t>
            </a:r>
            <a:endParaRPr lang="en-US" altLang="zh-CN" dirty="0"/>
          </a:p>
          <a:p>
            <a:pPr eaLnBrk="1" hangingPunct="1">
              <a:buFontTx/>
              <a:buNone/>
              <a:defRPr/>
            </a:pPr>
            <a:r>
              <a:rPr lang="en-US" altLang="zh-CN" dirty="0"/>
              <a:t>	3 consecutive taken + 1 untaken: 1110</a:t>
            </a:r>
            <a:endParaRPr lang="en-US" altLang="zh-C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a:t>ocal Predictor</a:t>
            </a:r>
            <a:endParaRPr lang="en-US" dirty="0"/>
          </a:p>
        </p:txBody>
      </p:sp>
      <p:sp>
        <p:nvSpPr>
          <p:cNvPr id="3" name="Content Placeholder 2"/>
          <p:cNvSpPr>
            <a:spLocks noGrp="1"/>
          </p:cNvSpPr>
          <p:nvPr>
            <p:ph idx="1"/>
          </p:nvPr>
        </p:nvSpPr>
        <p:spPr/>
        <p:txBody>
          <a:bodyPr/>
          <a:lstStyle/>
          <a:p>
            <a:r>
              <a:rPr lang="en-US" altLang="en-US" dirty="0">
                <a:ea typeface="MS PGothic" panose="020B0600070205080204" charset="-128"/>
              </a:rPr>
              <a:t>A branch’s outcome can be correlated with past outcomes of the same branch (other than the outcome of the branch “last-time” it was executed)</a:t>
            </a:r>
            <a:endParaRPr lang="en-US" dirty="0"/>
          </a:p>
          <a:p>
            <a:pPr>
              <a:defRPr/>
            </a:pPr>
            <a:r>
              <a:rPr lang="en-US" altLang="zh-CN" dirty="0"/>
              <a:t>Example</a:t>
            </a:r>
            <a:endParaRPr lang="en-US" altLang="zh-CN" dirty="0"/>
          </a:p>
          <a:p>
            <a:pPr eaLnBrk="1" hangingPunct="1">
              <a:buFontTx/>
              <a:buNone/>
              <a:defRPr/>
            </a:pPr>
            <a:r>
              <a:rPr lang="en-US" altLang="zh-CN" dirty="0"/>
              <a:t>	for (</a:t>
            </a:r>
            <a:r>
              <a:rPr lang="en-US" altLang="zh-CN" dirty="0" err="1"/>
              <a:t>i</a:t>
            </a:r>
            <a:r>
              <a:rPr lang="en-US" altLang="zh-CN" dirty="0"/>
              <a:t>=1, </a:t>
            </a:r>
            <a:r>
              <a:rPr lang="en-US" altLang="zh-CN" dirty="0" err="1"/>
              <a:t>i</a:t>
            </a:r>
            <a:r>
              <a:rPr lang="en-US" altLang="zh-CN" dirty="0"/>
              <a:t>&lt;4, </a:t>
            </a:r>
            <a:r>
              <a:rPr lang="en-US" altLang="zh-CN" dirty="0" err="1"/>
              <a:t>i</a:t>
            </a:r>
            <a:r>
              <a:rPr lang="en-US" altLang="zh-CN" dirty="0"/>
              <a:t>++) { }</a:t>
            </a:r>
            <a:endParaRPr lang="en-US" altLang="zh-CN" dirty="0"/>
          </a:p>
          <a:p>
            <a:pPr eaLnBrk="1" hangingPunct="1">
              <a:buFontTx/>
              <a:buNone/>
              <a:defRPr/>
            </a:pPr>
            <a:r>
              <a:rPr lang="en-US" altLang="zh-CN" dirty="0"/>
              <a:t>	3 consecutive taken + 1 untaken: 1110</a:t>
            </a:r>
            <a:endParaRPr lang="en-US" altLang="zh-CN" dirty="0"/>
          </a:p>
          <a:p>
            <a:pPr eaLnBrk="1" hangingPunct="1">
              <a:buFontTx/>
              <a:buNone/>
              <a:defRPr/>
            </a:pPr>
            <a:r>
              <a:rPr lang="en-US" altLang="zh-CN" dirty="0"/>
              <a:t>	3-bit local history register: 111</a:t>
            </a:r>
            <a:r>
              <a:rPr lang="en-US" altLang="zh-CN" dirty="0">
                <a:sym typeface="Wingdings" panose="05000000000000000000" pitchFamily="2" charset="2"/>
              </a:rPr>
              <a:t>!taken </a:t>
            </a:r>
            <a:endParaRPr lang="en-US" altLang="zh-C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Local Predictor</a:t>
            </a:r>
            <a:endParaRPr lang="en-US" dirty="0">
              <a:latin typeface="+mn-lt"/>
            </a:endParaRPr>
          </a:p>
        </p:txBody>
      </p:sp>
      <p:sp>
        <p:nvSpPr>
          <p:cNvPr id="4" name="Text Box 2"/>
          <p:cNvSpPr txBox="1">
            <a:spLocks noChangeArrowheads="1"/>
          </p:cNvSpPr>
          <p:nvPr/>
        </p:nvSpPr>
        <p:spPr bwMode="auto">
          <a:xfrm>
            <a:off x="5597525" y="5387181"/>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target address</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 name="Rectangle 4"/>
          <p:cNvSpPr>
            <a:spLocks noChangeArrowheads="1"/>
          </p:cNvSpPr>
          <p:nvPr/>
        </p:nvSpPr>
        <p:spPr bwMode="auto">
          <a:xfrm>
            <a:off x="3298825" y="2110581"/>
            <a:ext cx="457200" cy="1524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 name="Rectangle 5" descr="Dark upward diagonal"/>
          <p:cNvSpPr>
            <a:spLocks noChangeArrowheads="1"/>
          </p:cNvSpPr>
          <p:nvPr/>
        </p:nvSpPr>
        <p:spPr bwMode="auto">
          <a:xfrm>
            <a:off x="3298825" y="2415381"/>
            <a:ext cx="457200" cy="152400"/>
          </a:xfrm>
          <a:prstGeom prst="rect">
            <a:avLst/>
          </a:prstGeom>
          <a:pattFill prst="dkUpDiag">
            <a:fgClr>
              <a:schemeClr val="accent1"/>
            </a:fgClr>
            <a:bgClr>
              <a:schemeClr val="bg1"/>
            </a:bgClr>
          </a:pattFill>
          <a:ln w="9525">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 name="Text Box 6"/>
          <p:cNvSpPr txBox="1">
            <a:spLocks noChangeArrowheads="1"/>
          </p:cNvSpPr>
          <p:nvPr/>
        </p:nvSpPr>
        <p:spPr bwMode="auto">
          <a:xfrm>
            <a:off x="3082925" y="1764268"/>
            <a:ext cx="42643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Direction predictor (2-bit counters)</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8" name="Rectangle 7"/>
          <p:cNvSpPr>
            <a:spLocks noChangeArrowheads="1"/>
          </p:cNvSpPr>
          <p:nvPr/>
        </p:nvSpPr>
        <p:spPr bwMode="auto">
          <a:xfrm>
            <a:off x="3298825" y="4091781"/>
            <a:ext cx="2286000" cy="1905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9" name="Text Box 8"/>
          <p:cNvSpPr txBox="1">
            <a:spLocks noChangeArrowheads="1"/>
          </p:cNvSpPr>
          <p:nvPr/>
        </p:nvSpPr>
        <p:spPr bwMode="auto">
          <a:xfrm>
            <a:off x="2667000" y="6072981"/>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Cache of Target Addresses (BTB: Branch Target Buffer)</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10" name="Rectangle 9" descr="Dark upward diagonal"/>
          <p:cNvSpPr>
            <a:spLocks noChangeArrowheads="1"/>
          </p:cNvSpPr>
          <p:nvPr/>
        </p:nvSpPr>
        <p:spPr bwMode="auto">
          <a:xfrm>
            <a:off x="3832225" y="5310981"/>
            <a:ext cx="457200" cy="152400"/>
          </a:xfrm>
          <a:prstGeom prst="rect">
            <a:avLst/>
          </a:prstGeom>
          <a:pattFill prst="dkUpDiag">
            <a:fgClr>
              <a:schemeClr val="accent1"/>
            </a:fgClr>
            <a:bgClr>
              <a:schemeClr val="bg1"/>
            </a:bgClr>
          </a:pattFill>
          <a:ln w="9525">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1" name="Rectangle 10"/>
          <p:cNvSpPr>
            <a:spLocks noChangeArrowheads="1"/>
          </p:cNvSpPr>
          <p:nvPr/>
        </p:nvSpPr>
        <p:spPr bwMode="auto">
          <a:xfrm>
            <a:off x="415925" y="3634581"/>
            <a:ext cx="12192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Program </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Counter</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p:txBody>
      </p:sp>
      <p:sp>
        <p:nvSpPr>
          <p:cNvPr id="12" name="Rectangle 11"/>
          <p:cNvSpPr>
            <a:spLocks noChangeArrowheads="1"/>
          </p:cNvSpPr>
          <p:nvPr/>
        </p:nvSpPr>
        <p:spPr bwMode="auto">
          <a:xfrm>
            <a:off x="1219200" y="2796381"/>
            <a:ext cx="949325" cy="3048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3" name="Line 13"/>
          <p:cNvSpPr>
            <a:spLocks noChangeShapeType="1"/>
          </p:cNvSpPr>
          <p:nvPr/>
        </p:nvSpPr>
        <p:spPr bwMode="auto">
          <a:xfrm>
            <a:off x="2209800" y="3024981"/>
            <a:ext cx="381000" cy="5334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4" name="Line 15"/>
          <p:cNvSpPr>
            <a:spLocks noChangeShapeType="1"/>
          </p:cNvSpPr>
          <p:nvPr/>
        </p:nvSpPr>
        <p:spPr bwMode="auto">
          <a:xfrm>
            <a:off x="2549525" y="3558381"/>
            <a:ext cx="304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5" name="Line 16"/>
          <p:cNvSpPr>
            <a:spLocks noChangeShapeType="1"/>
          </p:cNvSpPr>
          <p:nvPr/>
        </p:nvSpPr>
        <p:spPr bwMode="auto">
          <a:xfrm flipV="1">
            <a:off x="2854325" y="2491581"/>
            <a:ext cx="0" cy="1066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6" name="Line 17"/>
          <p:cNvSpPr>
            <a:spLocks noChangeShapeType="1"/>
          </p:cNvSpPr>
          <p:nvPr/>
        </p:nvSpPr>
        <p:spPr bwMode="auto">
          <a:xfrm>
            <a:off x="2854325" y="2491581"/>
            <a:ext cx="457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7" name="Line 18"/>
          <p:cNvSpPr>
            <a:spLocks noChangeShapeType="1"/>
          </p:cNvSpPr>
          <p:nvPr/>
        </p:nvSpPr>
        <p:spPr bwMode="auto">
          <a:xfrm>
            <a:off x="1635125" y="3939381"/>
            <a:ext cx="1219200" cy="1447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8" name="Line 19"/>
          <p:cNvSpPr>
            <a:spLocks noChangeShapeType="1"/>
          </p:cNvSpPr>
          <p:nvPr/>
        </p:nvSpPr>
        <p:spPr bwMode="auto">
          <a:xfrm>
            <a:off x="2854325" y="5387181"/>
            <a:ext cx="457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9" name="Line 20"/>
          <p:cNvSpPr>
            <a:spLocks noChangeShapeType="1"/>
          </p:cNvSpPr>
          <p:nvPr/>
        </p:nvSpPr>
        <p:spPr bwMode="auto">
          <a:xfrm>
            <a:off x="7121525" y="2796381"/>
            <a:ext cx="0" cy="1447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0" name="Line 21"/>
          <p:cNvSpPr>
            <a:spLocks noChangeShapeType="1"/>
          </p:cNvSpPr>
          <p:nvPr/>
        </p:nvSpPr>
        <p:spPr bwMode="auto">
          <a:xfrm>
            <a:off x="7121525" y="2796381"/>
            <a:ext cx="3810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1" name="Line 22"/>
          <p:cNvSpPr>
            <a:spLocks noChangeShapeType="1"/>
          </p:cNvSpPr>
          <p:nvPr/>
        </p:nvSpPr>
        <p:spPr bwMode="auto">
          <a:xfrm flipV="1">
            <a:off x="7121525" y="3939381"/>
            <a:ext cx="3810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2" name="Line 23"/>
          <p:cNvSpPr>
            <a:spLocks noChangeShapeType="1"/>
          </p:cNvSpPr>
          <p:nvPr/>
        </p:nvSpPr>
        <p:spPr bwMode="auto">
          <a:xfrm>
            <a:off x="7502525" y="3101181"/>
            <a:ext cx="0" cy="838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3" name="Line 24"/>
          <p:cNvSpPr>
            <a:spLocks noChangeShapeType="1"/>
          </p:cNvSpPr>
          <p:nvPr/>
        </p:nvSpPr>
        <p:spPr bwMode="auto">
          <a:xfrm>
            <a:off x="5597525" y="5387181"/>
            <a:ext cx="8382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4" name="Line 25"/>
          <p:cNvSpPr>
            <a:spLocks noChangeShapeType="1"/>
          </p:cNvSpPr>
          <p:nvPr/>
        </p:nvSpPr>
        <p:spPr bwMode="auto">
          <a:xfrm flipV="1">
            <a:off x="6435725" y="4015581"/>
            <a:ext cx="0" cy="1371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5" name="Line 26"/>
          <p:cNvSpPr>
            <a:spLocks noChangeShapeType="1"/>
          </p:cNvSpPr>
          <p:nvPr/>
        </p:nvSpPr>
        <p:spPr bwMode="auto">
          <a:xfrm>
            <a:off x="6435725" y="4015581"/>
            <a:ext cx="685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6" name="Line 27"/>
          <p:cNvSpPr>
            <a:spLocks noChangeShapeType="1"/>
          </p:cNvSpPr>
          <p:nvPr/>
        </p:nvSpPr>
        <p:spPr bwMode="auto">
          <a:xfrm>
            <a:off x="6435725" y="3248819"/>
            <a:ext cx="685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7" name="Text Box 28"/>
          <p:cNvSpPr txBox="1">
            <a:spLocks noChangeArrowheads="1"/>
          </p:cNvSpPr>
          <p:nvPr/>
        </p:nvSpPr>
        <p:spPr bwMode="auto">
          <a:xfrm>
            <a:off x="4873625" y="3039269"/>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PC + inst size</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8" name="Text Box 29"/>
          <p:cNvSpPr txBox="1">
            <a:spLocks noChangeArrowheads="1"/>
          </p:cNvSpPr>
          <p:nvPr/>
        </p:nvSpPr>
        <p:spPr bwMode="auto">
          <a:xfrm>
            <a:off x="3762375" y="2143919"/>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taken?</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9" name="Line 30"/>
          <p:cNvSpPr>
            <a:spLocks noChangeShapeType="1"/>
          </p:cNvSpPr>
          <p:nvPr/>
        </p:nvSpPr>
        <p:spPr bwMode="auto">
          <a:xfrm>
            <a:off x="7502525" y="3482181"/>
            <a:ext cx="838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0" name="Text Box 31"/>
          <p:cNvSpPr txBox="1">
            <a:spLocks noChangeArrowheads="1"/>
          </p:cNvSpPr>
          <p:nvPr/>
        </p:nvSpPr>
        <p:spPr bwMode="auto">
          <a:xfrm>
            <a:off x="5673725" y="5387181"/>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1" name="Text Box 32"/>
          <p:cNvSpPr txBox="1">
            <a:spLocks noChangeArrowheads="1"/>
          </p:cNvSpPr>
          <p:nvPr/>
        </p:nvSpPr>
        <p:spPr bwMode="auto">
          <a:xfrm>
            <a:off x="7778750" y="3139281"/>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Next Fetch</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Address</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2" name="AutoShape 33"/>
          <p:cNvSpPr>
            <a:spLocks noChangeArrowheads="1"/>
          </p:cNvSpPr>
          <p:nvPr/>
        </p:nvSpPr>
        <p:spPr bwMode="auto">
          <a:xfrm>
            <a:off x="5791200" y="2339181"/>
            <a:ext cx="533400" cy="533400"/>
          </a:xfrm>
          <a:prstGeom prst="flowChartDelay">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3" name="Line 34"/>
          <p:cNvSpPr>
            <a:spLocks noChangeShapeType="1"/>
          </p:cNvSpPr>
          <p:nvPr/>
        </p:nvSpPr>
        <p:spPr bwMode="auto">
          <a:xfrm>
            <a:off x="3733800" y="2491581"/>
            <a:ext cx="2057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4" name="Line 35"/>
          <p:cNvSpPr>
            <a:spLocks noChangeShapeType="1"/>
          </p:cNvSpPr>
          <p:nvPr/>
        </p:nvSpPr>
        <p:spPr bwMode="auto">
          <a:xfrm>
            <a:off x="6296025" y="2567781"/>
            <a:ext cx="1066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5" name="Line 36"/>
          <p:cNvSpPr>
            <a:spLocks noChangeShapeType="1"/>
          </p:cNvSpPr>
          <p:nvPr/>
        </p:nvSpPr>
        <p:spPr bwMode="auto">
          <a:xfrm>
            <a:off x="7353300" y="2567781"/>
            <a:ext cx="0"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6" name="Line 37"/>
          <p:cNvSpPr>
            <a:spLocks noChangeShapeType="1"/>
          </p:cNvSpPr>
          <p:nvPr/>
        </p:nvSpPr>
        <p:spPr bwMode="auto">
          <a:xfrm flipV="1">
            <a:off x="4191000" y="2720181"/>
            <a:ext cx="0" cy="1371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7" name="Line 38"/>
          <p:cNvSpPr>
            <a:spLocks noChangeShapeType="1"/>
          </p:cNvSpPr>
          <p:nvPr/>
        </p:nvSpPr>
        <p:spPr bwMode="auto">
          <a:xfrm>
            <a:off x="4191000" y="2720181"/>
            <a:ext cx="1600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8" name="Text Box 39"/>
          <p:cNvSpPr txBox="1">
            <a:spLocks noChangeArrowheads="1"/>
          </p:cNvSpPr>
          <p:nvPr/>
        </p:nvSpPr>
        <p:spPr bwMode="auto">
          <a:xfrm>
            <a:off x="4124325" y="3728244"/>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hit?</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9" name="Oval 43"/>
          <p:cNvSpPr>
            <a:spLocks noChangeArrowheads="1"/>
          </p:cNvSpPr>
          <p:nvPr/>
        </p:nvSpPr>
        <p:spPr bwMode="auto">
          <a:xfrm>
            <a:off x="228600" y="3558381"/>
            <a:ext cx="1676400" cy="685800"/>
          </a:xfrm>
          <a:prstGeom prst="ellipse">
            <a:avLst/>
          </a:prstGeom>
          <a:noFill/>
          <a:ln w="34925">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92D050"/>
              </a:solidFill>
              <a:effectLst/>
              <a:uLnTx/>
              <a:uFillTx/>
              <a:latin typeface="+mn-lt"/>
              <a:ea typeface="MS PGothic" panose="020B0600070205080204" charset="-128"/>
              <a:cs typeface="+mn-cs"/>
            </a:endParaRPr>
          </a:p>
        </p:txBody>
      </p:sp>
      <p:sp>
        <p:nvSpPr>
          <p:cNvPr id="40" name="Text Box 44"/>
          <p:cNvSpPr txBox="1">
            <a:spLocks noChangeArrowheads="1"/>
          </p:cNvSpPr>
          <p:nvPr/>
        </p:nvSpPr>
        <p:spPr bwMode="auto">
          <a:xfrm>
            <a:off x="228600" y="4625181"/>
            <a:ext cx="232948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rPr>
              <a:t>Address of the </a:t>
            </a:r>
            <a:endPar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rPr>
              <a:t>current instruction</a:t>
            </a:r>
            <a:endPar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endParaRPr>
          </a:p>
        </p:txBody>
      </p:sp>
      <p:sp>
        <p:nvSpPr>
          <p:cNvPr id="41" name="Line 45"/>
          <p:cNvSpPr>
            <a:spLocks noChangeShapeType="1"/>
          </p:cNvSpPr>
          <p:nvPr/>
        </p:nvSpPr>
        <p:spPr bwMode="auto">
          <a:xfrm flipV="1">
            <a:off x="838200" y="4244181"/>
            <a:ext cx="228600" cy="381000"/>
          </a:xfrm>
          <a:prstGeom prst="line">
            <a:avLst/>
          </a:prstGeom>
          <a:noFill/>
          <a:ln w="31750">
            <a:solidFill>
              <a:srgbClr val="92D05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92D050"/>
              </a:solidFill>
              <a:effectLst/>
              <a:uLnTx/>
              <a:uFillTx/>
              <a:latin typeface="+mn-lt"/>
              <a:ea typeface="MS PGothic" panose="020B0600070205080204" charset="-128"/>
              <a:cs typeface="+mn-cs"/>
            </a:endParaRPr>
          </a:p>
        </p:txBody>
      </p:sp>
      <p:sp>
        <p:nvSpPr>
          <p:cNvPr id="42" name="Rectangle 11"/>
          <p:cNvSpPr>
            <a:spLocks noChangeArrowheads="1"/>
          </p:cNvSpPr>
          <p:nvPr/>
        </p:nvSpPr>
        <p:spPr bwMode="auto">
          <a:xfrm>
            <a:off x="1219200" y="2491581"/>
            <a:ext cx="949325" cy="3048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3" name="Rectangle 11"/>
          <p:cNvSpPr>
            <a:spLocks noChangeArrowheads="1"/>
          </p:cNvSpPr>
          <p:nvPr/>
        </p:nvSpPr>
        <p:spPr bwMode="auto">
          <a:xfrm>
            <a:off x="1219200" y="2186781"/>
            <a:ext cx="949325" cy="3048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4" name="Rectangle 11"/>
          <p:cNvSpPr>
            <a:spLocks noChangeArrowheads="1"/>
          </p:cNvSpPr>
          <p:nvPr/>
        </p:nvSpPr>
        <p:spPr bwMode="auto">
          <a:xfrm>
            <a:off x="1219200" y="1881981"/>
            <a:ext cx="949325" cy="3048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5" name="Rectangle 11"/>
          <p:cNvSpPr>
            <a:spLocks noChangeArrowheads="1"/>
          </p:cNvSpPr>
          <p:nvPr/>
        </p:nvSpPr>
        <p:spPr bwMode="auto">
          <a:xfrm>
            <a:off x="1219200" y="3101181"/>
            <a:ext cx="949325" cy="3048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6" name="Rectangle 11"/>
          <p:cNvSpPr>
            <a:spLocks noChangeArrowheads="1"/>
          </p:cNvSpPr>
          <p:nvPr/>
        </p:nvSpPr>
        <p:spPr bwMode="auto">
          <a:xfrm>
            <a:off x="1219200" y="1577181"/>
            <a:ext cx="949325" cy="3048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7" name="Line 13"/>
          <p:cNvSpPr>
            <a:spLocks noChangeShapeType="1"/>
          </p:cNvSpPr>
          <p:nvPr/>
        </p:nvSpPr>
        <p:spPr bwMode="auto">
          <a:xfrm flipV="1">
            <a:off x="762000" y="2796381"/>
            <a:ext cx="498475" cy="838200"/>
          </a:xfrm>
          <a:prstGeom prst="line">
            <a:avLst/>
          </a:prstGeom>
          <a:noFill/>
          <a:ln w="31750">
            <a:solidFill>
              <a:srgbClr val="00B05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8" name="Text Box 41"/>
          <p:cNvSpPr txBox="1">
            <a:spLocks noChangeArrowheads="1"/>
          </p:cNvSpPr>
          <p:nvPr/>
        </p:nvSpPr>
        <p:spPr bwMode="auto">
          <a:xfrm>
            <a:off x="222250" y="1232694"/>
            <a:ext cx="66583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50"/>
                </a:solidFill>
                <a:effectLst/>
                <a:uLnTx/>
                <a:uFillTx/>
                <a:latin typeface="+mn-lt"/>
              </a:rPr>
              <a:t>which directions earlier instances of *this branch* went</a:t>
            </a:r>
            <a:endParaRPr kumimoji="0" lang="en-US" altLang="en-US" sz="1800" b="0" i="0" u="none" strike="noStrike" kern="1200" cap="none" spc="0" normalizeH="0" baseline="0" noProof="0" dirty="0">
              <a:ln>
                <a:noFill/>
              </a:ln>
              <a:solidFill>
                <a:srgbClr val="00B050"/>
              </a:solidFill>
              <a:effectLst/>
              <a:uLnTx/>
              <a:uFillTx/>
              <a:latin typeface="+mn-lt"/>
            </a:endParaRPr>
          </a:p>
          <a:p>
            <a:pPr marL="0" marR="0" lvl="0" indent="0" algn="l" defTabSz="914400" rtl="0" eaLnBrk="1" fontAlgn="base" latinLnBrk="0" hangingPunct="1">
              <a:lnSpc>
                <a:spcPct val="100000"/>
              </a:lnSpc>
              <a:spcBef>
                <a:spcPct val="0"/>
              </a:spcBef>
              <a:spcAft>
                <a:spcPct val="0"/>
              </a:spcAft>
              <a:buClrTx/>
              <a:buSzTx/>
              <a:buFontTx/>
              <a:buNone/>
              <a:defRPr/>
            </a:pPr>
            <a:r>
              <a:rPr lang="en-US" altLang="en-US" sz="1800" dirty="0">
                <a:solidFill>
                  <a:srgbClr val="00B050"/>
                </a:solidFill>
                <a:latin typeface="+mn-lt"/>
              </a:rPr>
              <a:t>                            one local history register per branch</a:t>
            </a:r>
            <a:endParaRPr kumimoji="0" lang="en-US" altLang="en-US" sz="1800" b="0" i="0" u="none" strike="noStrike" kern="1200" cap="none" spc="0" normalizeH="0" baseline="0" noProof="0" dirty="0">
              <a:ln>
                <a:noFill/>
              </a:ln>
              <a:solidFill>
                <a:srgbClr val="00B050"/>
              </a:solidFill>
              <a:effectLst/>
              <a:uLnTx/>
              <a:uFillTx/>
              <a:latin typeface="+mn-lt"/>
            </a:endParaRPr>
          </a:p>
        </p:txBody>
      </p:sp>
      <p:sp>
        <p:nvSpPr>
          <p:cNvPr id="49" name="Line 42"/>
          <p:cNvSpPr>
            <a:spLocks noChangeShapeType="1"/>
          </p:cNvSpPr>
          <p:nvPr/>
        </p:nvSpPr>
        <p:spPr bwMode="auto">
          <a:xfrm flipH="1">
            <a:off x="1676400" y="1577181"/>
            <a:ext cx="762000" cy="1371600"/>
          </a:xfrm>
          <a:prstGeom prst="line">
            <a:avLst/>
          </a:prstGeom>
          <a:noFill/>
          <a:ln w="31750">
            <a:solidFill>
              <a:srgbClr val="00B05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0" name="TextBox 21"/>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latin typeface="+mn-lt"/>
              </a:rPr>
              <a:t>https://</a:t>
            </a:r>
            <a:r>
              <a:rPr lang="en-US" altLang="zh-CN" sz="1500" dirty="0" err="1">
                <a:solidFill>
                  <a:srgbClr val="00B0F0"/>
                </a:solidFill>
                <a:latin typeface="+mn-lt"/>
              </a:rPr>
              <a:t>safari.ethz.ch</a:t>
            </a:r>
            <a:r>
              <a:rPr lang="en-US" altLang="zh-CN" sz="1500" dirty="0">
                <a:solidFill>
                  <a:srgbClr val="00B0F0"/>
                </a:solidFill>
                <a:latin typeface="+mn-lt"/>
              </a:rPr>
              <a:t>/</a:t>
            </a:r>
            <a:r>
              <a:rPr lang="en-US" altLang="zh-CN" sz="1500" dirty="0" err="1">
                <a:solidFill>
                  <a:srgbClr val="00B0F0"/>
                </a:solidFill>
                <a:latin typeface="+mn-lt"/>
              </a:rPr>
              <a:t>digitaltechnik</a:t>
            </a:r>
            <a:r>
              <a:rPr lang="en-US" altLang="zh-CN" sz="1500" dirty="0">
                <a:solidFill>
                  <a:srgbClr val="00B0F0"/>
                </a:solidFill>
                <a:latin typeface="+mn-lt"/>
              </a:rPr>
              <a:t>/spring2021/lib/exe/</a:t>
            </a:r>
            <a:r>
              <a:rPr lang="en-US" altLang="zh-CN" sz="1500" dirty="0" err="1">
                <a:solidFill>
                  <a:srgbClr val="00B0F0"/>
                </a:solidFill>
                <a:latin typeface="+mn-lt"/>
              </a:rPr>
              <a:t>fetch.php?media</a:t>
            </a:r>
            <a:r>
              <a:rPr lang="en-US" altLang="zh-CN" sz="1500" dirty="0">
                <a:solidFill>
                  <a:srgbClr val="00B0F0"/>
                </a:solidFill>
                <a:latin typeface="+mn-lt"/>
              </a:rPr>
              <a:t>=</a:t>
            </a:r>
            <a:endParaRPr lang="en-US" altLang="zh-CN" sz="1500" dirty="0">
              <a:solidFill>
                <a:srgbClr val="00B0F0"/>
              </a:solidFill>
              <a:latin typeface="+mn-lt"/>
            </a:endParaRPr>
          </a:p>
          <a:p>
            <a:pPr algn="r">
              <a:spcBef>
                <a:spcPct val="0"/>
              </a:spcBef>
              <a:buFontTx/>
              <a:buNone/>
            </a:pPr>
            <a:r>
              <a:rPr lang="en-US" altLang="zh-CN" sz="1500" dirty="0">
                <a:solidFill>
                  <a:srgbClr val="00B0F0"/>
                </a:solidFill>
                <a:latin typeface="+mn-lt"/>
              </a:rPr>
              <a:t>onur-digitaldesign_comparch-2021-lecture17b-branch-prediction-i-afterlecture.pdf</a:t>
            </a:r>
            <a:endParaRPr lang="en-US" altLang="zh-CN" sz="1500" dirty="0">
              <a:solidFill>
                <a:srgbClr val="00B0F0"/>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only a single branch so far</a:t>
            </a:r>
            <a:endParaRPr lang="en-US" altLang="zh-C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3045440" cy="8153400"/>
          </a:xfrm>
          <a:prstGeom prst="rect">
            <a:avLst/>
          </a:prstGeom>
        </p:spPr>
      </p:pic>
      <p:sp>
        <p:nvSpPr>
          <p:cNvPr id="2052" name="Rectangle 2"/>
          <p:cNvSpPr>
            <a:spLocks noGrp="1" noChangeArrowheads="1"/>
          </p:cNvSpPr>
          <p:nvPr>
            <p:ph type="ctrTitle"/>
          </p:nvPr>
        </p:nvSpPr>
        <p:spPr>
          <a:xfrm>
            <a:off x="0" y="2130425"/>
            <a:ext cx="9144000" cy="1908175"/>
          </a:xfrm>
          <a:effectLst>
            <a:outerShdw blurRad="50800" dist="38100" dir="2700000" algn="tl" rotWithShape="0">
              <a:prstClr val="black">
                <a:alpha val="40000"/>
              </a:prstClr>
            </a:outerShdw>
          </a:effectLst>
        </p:spPr>
        <p:txBody>
          <a:bodyPr/>
          <a:lstStyle/>
          <a:p>
            <a:pPr algn="l" eaLnBrk="1" hangingPunct="1"/>
            <a:br>
              <a:rPr lang="en-US" altLang="zh-CN" dirty="0">
                <a:solidFill>
                  <a:srgbClr val="92D050"/>
                </a:solidFill>
              </a:rPr>
            </a:br>
            <a:r>
              <a:rPr lang="en-US" altLang="zh-CN" dirty="0">
                <a:solidFill>
                  <a:srgbClr val="00B0F0"/>
                </a:solidFill>
              </a:rPr>
              <a:t>no man is an island</a:t>
            </a:r>
            <a:endParaRPr lang="en-US" altLang="zh-CN" dirty="0">
              <a:solidFill>
                <a:srgbClr val="00B0F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Correlate Branch Prediction</a:t>
            </a:r>
            <a:endParaRPr lang="en-US" dirty="0"/>
          </a:p>
        </p:txBody>
      </p:sp>
      <p:sp>
        <p:nvSpPr>
          <p:cNvPr id="3" name="Content Placeholder 2"/>
          <p:cNvSpPr>
            <a:spLocks noGrp="1"/>
          </p:cNvSpPr>
          <p:nvPr>
            <p:ph idx="1"/>
          </p:nvPr>
        </p:nvSpPr>
        <p:spPr>
          <a:xfrm>
            <a:off x="457200" y="1600200"/>
            <a:ext cx="8915400" cy="4525963"/>
          </a:xfrm>
        </p:spPr>
        <p:txBody>
          <a:bodyPr/>
          <a:lstStyle/>
          <a:p>
            <a:pPr>
              <a:defRPr/>
            </a:pPr>
            <a:r>
              <a:rPr lang="en-US" altLang="zh-CN" dirty="0">
                <a:solidFill>
                  <a:srgbClr val="00B0F0"/>
                </a:solidFill>
              </a:rPr>
              <a:t>Correlating/Two-level Predictor</a:t>
            </a:r>
            <a:endParaRPr lang="en-US" altLang="zh-CN" dirty="0">
              <a:solidFill>
                <a:srgbClr val="00B0F0"/>
              </a:solidFill>
            </a:endParaRPr>
          </a:p>
          <a:p>
            <a:pPr eaLnBrk="1" hangingPunct="1">
              <a:buFontTx/>
              <a:buNone/>
              <a:defRPr/>
            </a:pPr>
            <a:r>
              <a:rPr lang="en-US" altLang="zh-CN" dirty="0"/>
              <a:t>	use the behavior of other branches to make a prediction;</a:t>
            </a:r>
            <a:endParaRPr lang="en-US" altLang="zh-CN" dirty="0"/>
          </a:p>
          <a:p>
            <a:pPr eaLnBrk="1" hangingPunct="1">
              <a:buFontTx/>
              <a:buNone/>
              <a:defRPr/>
            </a:pPr>
            <a:r>
              <a:rPr lang="en-US" altLang="zh-CN" dirty="0"/>
              <a:t>	make prediction based on the outcome of the branch the last time the same global branch history was encountered</a:t>
            </a:r>
            <a:endParaRPr lang="en-US" altLang="zh-CN" dirty="0"/>
          </a:p>
          <a:p>
            <a:pPr eaLnBrk="1" hangingPunct="1">
              <a:buFontTx/>
              <a:buNone/>
              <a:defRPr/>
            </a:pPr>
            <a:endParaRPr lang="en-US" altLang="zh-CN" dirty="0"/>
          </a:p>
          <a:p>
            <a:pPr>
              <a:defRPr/>
            </a:pPr>
            <a:endParaRPr lang="en-US" dirty="0">
              <a:solidFill>
                <a:srgbClr val="00B0F0"/>
              </a:solidFill>
            </a:endParaRPr>
          </a:p>
          <a:p>
            <a:pPr>
              <a:defRPr/>
            </a:pPr>
            <a:endParaRPr lang="en-US" dirty="0">
              <a:solidFill>
                <a:srgbClr val="00B0F0"/>
              </a:solidFill>
            </a:endParaRPr>
          </a:p>
          <a:p>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Correlate Branch Prediction</a:t>
            </a:r>
            <a:endParaRPr lang="en-US" dirty="0"/>
          </a:p>
        </p:txBody>
      </p:sp>
      <p:sp>
        <p:nvSpPr>
          <p:cNvPr id="3" name="Content Placeholder 2"/>
          <p:cNvSpPr>
            <a:spLocks noGrp="1"/>
          </p:cNvSpPr>
          <p:nvPr>
            <p:ph idx="1"/>
          </p:nvPr>
        </p:nvSpPr>
        <p:spPr/>
        <p:txBody>
          <a:bodyPr/>
          <a:lstStyle/>
          <a:p>
            <a:pPr>
              <a:defRPr/>
            </a:pPr>
            <a:r>
              <a:rPr lang="en-US" altLang="zh-CN" dirty="0">
                <a:solidFill>
                  <a:srgbClr val="00B0F0"/>
                </a:solidFill>
              </a:rPr>
              <a:t>Example: </a:t>
            </a:r>
            <a:r>
              <a:rPr lang="en-US" altLang="zh-CN" dirty="0" err="1">
                <a:solidFill>
                  <a:srgbClr val="00B0F0"/>
                </a:solidFill>
              </a:rPr>
              <a:t>eqntott</a:t>
            </a:r>
            <a:r>
              <a:rPr lang="en-US" altLang="zh-CN" dirty="0">
                <a:solidFill>
                  <a:srgbClr val="00B0F0"/>
                </a:solidFill>
              </a:rPr>
              <a:t> benchmark</a:t>
            </a:r>
            <a:endParaRPr lang="en-US" altLang="zh-CN" dirty="0">
              <a:solidFill>
                <a:srgbClr val="00B0F0"/>
              </a:solidFill>
            </a:endParaRPr>
          </a:p>
          <a:p>
            <a:pPr eaLnBrk="1" hangingPunct="1">
              <a:buFontTx/>
              <a:buNone/>
              <a:defRPr/>
            </a:pPr>
            <a:r>
              <a:rPr lang="en-US" altLang="zh-CN" dirty="0"/>
              <a:t>	if (aa==2)</a:t>
            </a:r>
            <a:endParaRPr lang="en-US" altLang="zh-CN" dirty="0"/>
          </a:p>
          <a:p>
            <a:pPr eaLnBrk="1" hangingPunct="1">
              <a:buFontTx/>
              <a:buNone/>
              <a:defRPr/>
            </a:pPr>
            <a:r>
              <a:rPr lang="en-US" altLang="zh-CN" dirty="0"/>
              <a:t>			aa=0;</a:t>
            </a:r>
            <a:endParaRPr lang="en-US" altLang="zh-CN" dirty="0"/>
          </a:p>
          <a:p>
            <a:pPr eaLnBrk="1" hangingPunct="1">
              <a:buNone/>
              <a:defRPr/>
            </a:pPr>
            <a:r>
              <a:rPr lang="en-US" altLang="zh-CN" dirty="0"/>
              <a:t>	if (bb==2)</a:t>
            </a:r>
            <a:endParaRPr lang="en-US" altLang="zh-CN" dirty="0"/>
          </a:p>
          <a:p>
            <a:pPr eaLnBrk="1" hangingPunct="1">
              <a:buNone/>
              <a:defRPr/>
            </a:pPr>
            <a:r>
              <a:rPr lang="en-US" altLang="zh-CN" dirty="0"/>
              <a:t>			bb=0;</a:t>
            </a:r>
            <a:endParaRPr lang="en-US" altLang="zh-CN" dirty="0"/>
          </a:p>
          <a:p>
            <a:pPr eaLnBrk="1" hangingPunct="1">
              <a:buNone/>
              <a:defRPr/>
            </a:pPr>
            <a:r>
              <a:rPr lang="en-US" altLang="zh-CN" dirty="0"/>
              <a:t>	if (aa!=bb)  {…</a:t>
            </a:r>
            <a:endParaRPr lang="en-US" altLang="zh-CN" dirty="0"/>
          </a:p>
          <a:p>
            <a:pPr eaLnBrk="1" hangingPunct="1">
              <a:buNone/>
              <a:defRPr/>
            </a:pPr>
            <a:r>
              <a:rPr lang="en-US" altLang="zh-CN" dirty="0"/>
              <a:t>			</a:t>
            </a:r>
            <a:endParaRPr lang="en-US" altLang="zh-CN" dirty="0"/>
          </a:p>
          <a:p>
            <a:pPr>
              <a:defRPr/>
            </a:pPr>
            <a:endParaRPr lang="en-US" dirty="0">
              <a:solidFill>
                <a:srgbClr val="00B0F0"/>
              </a:solidFill>
            </a:endParaRPr>
          </a:p>
          <a:p>
            <a:pPr>
              <a:defRPr/>
            </a:pPr>
            <a:endParaRPr lang="en-US" dirty="0">
              <a:solidFill>
                <a:srgbClr val="00B0F0"/>
              </a:solidFill>
            </a:endParaRPr>
          </a:p>
          <a:p>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496400" y="2209800"/>
            <a:ext cx="4647600" cy="4648200"/>
          </a:xfrm>
          <a:prstGeom prst="round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p>
            <a:pPr>
              <a:defRPr/>
            </a:pPr>
            <a:r>
              <a:rPr lang="en-US" altLang="zh-CN" dirty="0">
                <a:solidFill>
                  <a:srgbClr val="00B0F0"/>
                </a:solidFill>
              </a:rPr>
              <a:t>Example: </a:t>
            </a:r>
            <a:r>
              <a:rPr lang="en-US" altLang="zh-CN" dirty="0" err="1">
                <a:solidFill>
                  <a:srgbClr val="00B0F0"/>
                </a:solidFill>
              </a:rPr>
              <a:t>eqntott</a:t>
            </a:r>
            <a:r>
              <a:rPr lang="en-US" altLang="zh-CN" dirty="0">
                <a:solidFill>
                  <a:srgbClr val="00B0F0"/>
                </a:solidFill>
              </a:rPr>
              <a:t> benchmark</a:t>
            </a:r>
            <a:endParaRPr lang="en-US" altLang="zh-CN" dirty="0">
              <a:solidFill>
                <a:srgbClr val="00B0F0"/>
              </a:solidFill>
            </a:endParaRPr>
          </a:p>
          <a:p>
            <a:pPr eaLnBrk="1" hangingPunct="1">
              <a:buFontTx/>
              <a:buNone/>
              <a:defRPr/>
            </a:pPr>
            <a:r>
              <a:rPr lang="en-US" altLang="zh-CN" dirty="0"/>
              <a:t>	if (aa==2)</a:t>
            </a:r>
            <a:endParaRPr lang="en-US" altLang="zh-CN" dirty="0"/>
          </a:p>
          <a:p>
            <a:pPr eaLnBrk="1" hangingPunct="1">
              <a:buFontTx/>
              <a:buNone/>
              <a:defRPr/>
            </a:pPr>
            <a:r>
              <a:rPr lang="en-US" altLang="zh-CN" dirty="0"/>
              <a:t>			aa=0;</a:t>
            </a:r>
            <a:endParaRPr lang="en-US" altLang="zh-CN" dirty="0"/>
          </a:p>
          <a:p>
            <a:pPr eaLnBrk="1" hangingPunct="1">
              <a:buNone/>
              <a:defRPr/>
            </a:pPr>
            <a:r>
              <a:rPr lang="en-US" altLang="zh-CN" dirty="0"/>
              <a:t>	if (bb==2)</a:t>
            </a:r>
            <a:endParaRPr lang="en-US" altLang="zh-CN" dirty="0"/>
          </a:p>
          <a:p>
            <a:pPr eaLnBrk="1" hangingPunct="1">
              <a:buNone/>
              <a:defRPr/>
            </a:pPr>
            <a:r>
              <a:rPr lang="en-US" altLang="zh-CN" dirty="0"/>
              <a:t>			bb=0;</a:t>
            </a:r>
            <a:endParaRPr lang="en-US" altLang="zh-CN" dirty="0"/>
          </a:p>
          <a:p>
            <a:pPr eaLnBrk="1" hangingPunct="1">
              <a:buNone/>
              <a:defRPr/>
            </a:pPr>
            <a:r>
              <a:rPr lang="en-US" altLang="zh-CN" dirty="0"/>
              <a:t>	if (aa!=bb)  {…</a:t>
            </a:r>
            <a:endParaRPr lang="en-US" altLang="zh-CN" dirty="0"/>
          </a:p>
          <a:p>
            <a:pPr eaLnBrk="1" hangingPunct="1">
              <a:buNone/>
              <a:defRPr/>
            </a:pPr>
            <a:r>
              <a:rPr lang="en-US" altLang="zh-CN" dirty="0"/>
              <a:t>			</a:t>
            </a:r>
            <a:endParaRPr lang="en-US" dirty="0"/>
          </a:p>
        </p:txBody>
      </p:sp>
      <p:sp>
        <p:nvSpPr>
          <p:cNvPr id="6" name="Content Placeholder 2"/>
          <p:cNvSpPr txBox="1"/>
          <p:nvPr/>
        </p:nvSpPr>
        <p:spPr bwMode="auto">
          <a:xfrm>
            <a:off x="4496400" y="16020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a:t>L1:</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r>
              <a:rPr lang="en-US" kern="0" dirty="0"/>
              <a:t>L2:</a:t>
            </a:r>
            <a:endParaRPr lang="en-US" kern="0" dirty="0"/>
          </a:p>
          <a:p>
            <a:pPr marL="0" indent="0">
              <a:buFontTx/>
              <a:buNone/>
            </a:pPr>
            <a:endParaRPr lang="en-US" kern="0" dirty="0"/>
          </a:p>
        </p:txBody>
      </p:sp>
      <p:sp>
        <p:nvSpPr>
          <p:cNvPr id="2" name="Title 1"/>
          <p:cNvSpPr>
            <a:spLocks noGrp="1"/>
          </p:cNvSpPr>
          <p:nvPr>
            <p:ph type="title"/>
          </p:nvPr>
        </p:nvSpPr>
        <p:spPr/>
        <p:txBody>
          <a:bodyPr/>
          <a:lstStyle/>
          <a:p>
            <a:r>
              <a:rPr lang="en-US" dirty="0"/>
              <a:t>Correlate Branch Prediction</a:t>
            </a:r>
            <a:endParaRPr lang="en-US" dirty="0"/>
          </a:p>
        </p:txBody>
      </p:sp>
      <p:sp>
        <p:nvSpPr>
          <p:cNvPr id="4" name="Content Placeholder 2"/>
          <p:cNvSpPr txBox="1"/>
          <p:nvPr/>
        </p:nvSpPr>
        <p:spPr bwMode="auto">
          <a:xfrm>
            <a:off x="5410200" y="16002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endParaRPr lang="en-US" altLang="zh-CN" kern="0" dirty="0"/>
          </a:p>
          <a:p>
            <a:pPr marL="0" indent="0">
              <a:buFontTx/>
              <a:buNone/>
            </a:pPr>
            <a:r>
              <a:rPr lang="en-US" kern="0" dirty="0"/>
              <a:t>s</a:t>
            </a:r>
            <a:r>
              <a:rPr lang="en-US" kern="0" dirty="0"/>
              <a:t>ub</a:t>
            </a:r>
            <a:endParaRPr lang="en-US" kern="0" dirty="0"/>
          </a:p>
          <a:p>
            <a:pPr marL="0" indent="0">
              <a:buFontTx/>
              <a:buNone/>
            </a:pPr>
            <a:r>
              <a:rPr lang="en-US" kern="0" dirty="0"/>
              <a:t>beqz</a:t>
            </a:r>
            <a:endParaRPr lang="en-US" kern="0" dirty="0"/>
          </a:p>
        </p:txBody>
      </p:sp>
      <p:sp>
        <p:nvSpPr>
          <p:cNvPr id="5" name="Content Placeholder 2"/>
          <p:cNvSpPr txBox="1"/>
          <p:nvPr/>
        </p:nvSpPr>
        <p:spPr bwMode="auto">
          <a:xfrm>
            <a:off x="6705600" y="1602000"/>
            <a:ext cx="2971800" cy="525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x3, x1, -2</a:t>
            </a:r>
            <a:endParaRPr lang="en-US" altLang="zh-CN" kern="0" dirty="0"/>
          </a:p>
          <a:p>
            <a:pPr eaLnBrk="1" hangingPunct="1">
              <a:buFontTx/>
              <a:buNone/>
              <a:defRPr/>
            </a:pPr>
            <a:r>
              <a:rPr lang="en-US" altLang="zh-CN" kern="0" dirty="0"/>
              <a:t>x3, L1 </a:t>
            </a:r>
            <a:endParaRPr lang="en-US" altLang="zh-CN" kern="0" dirty="0"/>
          </a:p>
          <a:p>
            <a:pPr eaLnBrk="1" hangingPunct="1">
              <a:buFontTx/>
              <a:buNone/>
              <a:defRPr/>
            </a:pPr>
            <a:r>
              <a:rPr lang="en-US" altLang="zh-CN" kern="0" dirty="0"/>
              <a:t>x1, x0, x0</a:t>
            </a:r>
            <a:endParaRPr lang="en-US" altLang="zh-CN" kern="0" dirty="0"/>
          </a:p>
          <a:p>
            <a:pPr eaLnBrk="1" hangingPunct="1">
              <a:buFontTx/>
              <a:buNone/>
              <a:defRPr/>
            </a:pPr>
            <a:r>
              <a:rPr lang="en-US" altLang="zh-CN" kern="0" dirty="0"/>
              <a:t>x3, x2, -2</a:t>
            </a:r>
            <a:endParaRPr lang="en-US" altLang="zh-CN" kern="0" dirty="0"/>
          </a:p>
          <a:p>
            <a:pPr eaLnBrk="1" hangingPunct="1">
              <a:buNone/>
              <a:defRPr/>
            </a:pPr>
            <a:r>
              <a:rPr lang="en-US" altLang="zh-CN" kern="0" dirty="0"/>
              <a:t>x3, L2 </a:t>
            </a:r>
            <a:endParaRPr lang="en-US" altLang="zh-CN" kern="0" dirty="0"/>
          </a:p>
          <a:p>
            <a:pPr eaLnBrk="1" hangingPunct="1">
              <a:buNone/>
              <a:defRPr/>
            </a:pPr>
            <a:r>
              <a:rPr lang="en-US" altLang="zh-CN" kern="0" dirty="0"/>
              <a:t>x2, x0, x0</a:t>
            </a:r>
            <a:endParaRPr lang="en-US" altLang="zh-CN" kern="0" dirty="0"/>
          </a:p>
          <a:p>
            <a:pPr eaLnBrk="1" hangingPunct="1">
              <a:buNone/>
              <a:defRPr/>
            </a:pPr>
            <a:r>
              <a:rPr lang="en-US" altLang="zh-CN" kern="0" dirty="0"/>
              <a:t>x3, x1, x2</a:t>
            </a:r>
            <a:endParaRPr lang="en-US" altLang="zh-CN" kern="0" dirty="0"/>
          </a:p>
          <a:p>
            <a:pPr eaLnBrk="1" hangingPunct="1">
              <a:buNone/>
              <a:defRPr/>
            </a:pPr>
            <a:r>
              <a:rPr lang="en-US" altLang="zh-CN" kern="0" dirty="0"/>
              <a:t>x3, L3</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Static Branch Prediction</a:t>
            </a:r>
            <a:endParaRPr lang="en-US" dirty="0">
              <a:latin typeface="+mn-lt"/>
            </a:endParaRPr>
          </a:p>
        </p:txBody>
      </p:sp>
      <p:sp>
        <p:nvSpPr>
          <p:cNvPr id="41" name="Text Box 2"/>
          <p:cNvSpPr txBox="1">
            <a:spLocks noChangeArrowheads="1"/>
          </p:cNvSpPr>
          <p:nvPr/>
        </p:nvSpPr>
        <p:spPr bwMode="auto">
          <a:xfrm>
            <a:off x="5456516" y="5345668"/>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target address</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2" name="Rectangle 4"/>
          <p:cNvSpPr>
            <a:spLocks noChangeArrowheads="1"/>
          </p:cNvSpPr>
          <p:nvPr/>
        </p:nvSpPr>
        <p:spPr bwMode="auto">
          <a:xfrm>
            <a:off x="3157816" y="2069068"/>
            <a:ext cx="457200" cy="1524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3" name="Rectangle 5" descr="Dark upward diagonal"/>
          <p:cNvSpPr>
            <a:spLocks noChangeArrowheads="1"/>
          </p:cNvSpPr>
          <p:nvPr/>
        </p:nvSpPr>
        <p:spPr bwMode="auto">
          <a:xfrm>
            <a:off x="3157816" y="2373868"/>
            <a:ext cx="457200" cy="152400"/>
          </a:xfrm>
          <a:prstGeom prst="rect">
            <a:avLst/>
          </a:prstGeom>
          <a:pattFill prst="dkUpDiag">
            <a:fgClr>
              <a:schemeClr val="accent1"/>
            </a:fgClr>
            <a:bgClr>
              <a:schemeClr val="bg1"/>
            </a:bgClr>
          </a:pattFill>
          <a:ln w="9525">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4" name="Text Box 6"/>
          <p:cNvSpPr txBox="1">
            <a:spLocks noChangeArrowheads="1"/>
          </p:cNvSpPr>
          <p:nvPr/>
        </p:nvSpPr>
        <p:spPr bwMode="auto">
          <a:xfrm>
            <a:off x="2667000" y="1623536"/>
            <a:ext cx="34012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Direction Predictor (taken?)</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45" name="Rectangle 7"/>
          <p:cNvSpPr>
            <a:spLocks noChangeArrowheads="1"/>
          </p:cNvSpPr>
          <p:nvPr/>
        </p:nvSpPr>
        <p:spPr bwMode="auto">
          <a:xfrm>
            <a:off x="3157816" y="4050268"/>
            <a:ext cx="2286000" cy="1905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6" name="Text Box 8"/>
          <p:cNvSpPr txBox="1">
            <a:spLocks noChangeArrowheads="1"/>
          </p:cNvSpPr>
          <p:nvPr/>
        </p:nvSpPr>
        <p:spPr bwMode="auto">
          <a:xfrm>
            <a:off x="2667000" y="6031468"/>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Cache of Target Addresses (BTB: Branch Target Buffer)</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47" name="Rectangle 9" descr="Dark upward diagonal"/>
          <p:cNvSpPr>
            <a:spLocks noChangeArrowheads="1"/>
          </p:cNvSpPr>
          <p:nvPr/>
        </p:nvSpPr>
        <p:spPr bwMode="auto">
          <a:xfrm>
            <a:off x="3691216" y="5269468"/>
            <a:ext cx="457200" cy="152400"/>
          </a:xfrm>
          <a:prstGeom prst="rect">
            <a:avLst/>
          </a:prstGeom>
          <a:pattFill prst="dkUpDiag">
            <a:fgClr>
              <a:schemeClr val="accent1"/>
            </a:fgClr>
            <a:bgClr>
              <a:schemeClr val="bg1"/>
            </a:bgClr>
          </a:pattFill>
          <a:ln w="9525">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8" name="Rectangle 10"/>
          <p:cNvSpPr>
            <a:spLocks noChangeArrowheads="1"/>
          </p:cNvSpPr>
          <p:nvPr/>
        </p:nvSpPr>
        <p:spPr bwMode="auto">
          <a:xfrm>
            <a:off x="274916" y="3593068"/>
            <a:ext cx="12192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Program</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Counter</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p:txBody>
      </p:sp>
      <p:sp>
        <p:nvSpPr>
          <p:cNvPr id="49" name="Line 14"/>
          <p:cNvSpPr>
            <a:spLocks noChangeShapeType="1"/>
          </p:cNvSpPr>
          <p:nvPr/>
        </p:nvSpPr>
        <p:spPr bwMode="auto">
          <a:xfrm flipV="1">
            <a:off x="1494116" y="3516868"/>
            <a:ext cx="955675"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p:txBody>
      </p:sp>
      <p:sp>
        <p:nvSpPr>
          <p:cNvPr id="50" name="Line 15"/>
          <p:cNvSpPr>
            <a:spLocks noChangeShapeType="1"/>
          </p:cNvSpPr>
          <p:nvPr/>
        </p:nvSpPr>
        <p:spPr bwMode="auto">
          <a:xfrm>
            <a:off x="2408516" y="3516868"/>
            <a:ext cx="304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1" name="Line 16"/>
          <p:cNvSpPr>
            <a:spLocks noChangeShapeType="1"/>
          </p:cNvSpPr>
          <p:nvPr/>
        </p:nvSpPr>
        <p:spPr bwMode="auto">
          <a:xfrm flipV="1">
            <a:off x="2713316" y="2450068"/>
            <a:ext cx="0" cy="1066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2" name="Line 17"/>
          <p:cNvSpPr>
            <a:spLocks noChangeShapeType="1"/>
          </p:cNvSpPr>
          <p:nvPr/>
        </p:nvSpPr>
        <p:spPr bwMode="auto">
          <a:xfrm>
            <a:off x="2713316" y="2450068"/>
            <a:ext cx="457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3" name="Line 18"/>
          <p:cNvSpPr>
            <a:spLocks noChangeShapeType="1"/>
          </p:cNvSpPr>
          <p:nvPr/>
        </p:nvSpPr>
        <p:spPr bwMode="auto">
          <a:xfrm>
            <a:off x="1494116" y="3897868"/>
            <a:ext cx="1219200" cy="1447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4" name="Line 19"/>
          <p:cNvSpPr>
            <a:spLocks noChangeShapeType="1"/>
          </p:cNvSpPr>
          <p:nvPr/>
        </p:nvSpPr>
        <p:spPr bwMode="auto">
          <a:xfrm>
            <a:off x="2713316" y="5345668"/>
            <a:ext cx="457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5" name="Line 20"/>
          <p:cNvSpPr>
            <a:spLocks noChangeShapeType="1"/>
          </p:cNvSpPr>
          <p:nvPr/>
        </p:nvSpPr>
        <p:spPr bwMode="auto">
          <a:xfrm>
            <a:off x="6980516" y="2754868"/>
            <a:ext cx="0" cy="1447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6" name="Line 21"/>
          <p:cNvSpPr>
            <a:spLocks noChangeShapeType="1"/>
          </p:cNvSpPr>
          <p:nvPr/>
        </p:nvSpPr>
        <p:spPr bwMode="auto">
          <a:xfrm>
            <a:off x="6980516" y="2754868"/>
            <a:ext cx="3810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7" name="Line 22"/>
          <p:cNvSpPr>
            <a:spLocks noChangeShapeType="1"/>
          </p:cNvSpPr>
          <p:nvPr/>
        </p:nvSpPr>
        <p:spPr bwMode="auto">
          <a:xfrm flipV="1">
            <a:off x="6980516" y="3897868"/>
            <a:ext cx="3810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8" name="Line 23"/>
          <p:cNvSpPr>
            <a:spLocks noChangeShapeType="1"/>
          </p:cNvSpPr>
          <p:nvPr/>
        </p:nvSpPr>
        <p:spPr bwMode="auto">
          <a:xfrm>
            <a:off x="7361516" y="3059668"/>
            <a:ext cx="0" cy="838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9" name="Line 24"/>
          <p:cNvSpPr>
            <a:spLocks noChangeShapeType="1"/>
          </p:cNvSpPr>
          <p:nvPr/>
        </p:nvSpPr>
        <p:spPr bwMode="auto">
          <a:xfrm>
            <a:off x="5456516" y="5345668"/>
            <a:ext cx="8382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0" name="Line 25"/>
          <p:cNvSpPr>
            <a:spLocks noChangeShapeType="1"/>
          </p:cNvSpPr>
          <p:nvPr/>
        </p:nvSpPr>
        <p:spPr bwMode="auto">
          <a:xfrm flipV="1">
            <a:off x="6294716" y="3974068"/>
            <a:ext cx="0" cy="1371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1" name="Line 26"/>
          <p:cNvSpPr>
            <a:spLocks noChangeShapeType="1"/>
          </p:cNvSpPr>
          <p:nvPr/>
        </p:nvSpPr>
        <p:spPr bwMode="auto">
          <a:xfrm>
            <a:off x="6294716" y="3974068"/>
            <a:ext cx="685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2" name="Line 27"/>
          <p:cNvSpPr>
            <a:spLocks noChangeShapeType="1"/>
          </p:cNvSpPr>
          <p:nvPr/>
        </p:nvSpPr>
        <p:spPr bwMode="auto">
          <a:xfrm>
            <a:off x="6294716" y="3207306"/>
            <a:ext cx="685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3" name="Text Box 28"/>
          <p:cNvSpPr txBox="1">
            <a:spLocks noChangeArrowheads="1"/>
          </p:cNvSpPr>
          <p:nvPr/>
        </p:nvSpPr>
        <p:spPr bwMode="auto">
          <a:xfrm>
            <a:off x="4732616" y="2997756"/>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PC + </a:t>
            </a:r>
            <a:r>
              <a:rPr kumimoji="0" lang="en-US" altLang="en-US" sz="1800" b="0" i="0" u="none" strike="noStrike" kern="1200" cap="none" spc="0" normalizeH="0" baseline="0" noProof="0" dirty="0" err="1">
                <a:ln>
                  <a:noFill/>
                </a:ln>
                <a:solidFill>
                  <a:srgbClr val="000000"/>
                </a:solidFill>
                <a:effectLst/>
                <a:uLnTx/>
                <a:uFillTx/>
                <a:latin typeface="+mn-lt"/>
                <a:ea typeface="MS PGothic" panose="020B0600070205080204" charset="-128"/>
                <a:cs typeface="+mn-cs"/>
              </a:rPr>
              <a:t>inst</a:t>
            </a: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 size</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p:txBody>
      </p:sp>
      <p:sp>
        <p:nvSpPr>
          <p:cNvPr id="64" name="Text Box 29"/>
          <p:cNvSpPr txBox="1">
            <a:spLocks noChangeArrowheads="1"/>
          </p:cNvSpPr>
          <p:nvPr/>
        </p:nvSpPr>
        <p:spPr bwMode="auto">
          <a:xfrm>
            <a:off x="3621366" y="2102406"/>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taken?</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5" name="Line 30"/>
          <p:cNvSpPr>
            <a:spLocks noChangeShapeType="1"/>
          </p:cNvSpPr>
          <p:nvPr/>
        </p:nvSpPr>
        <p:spPr bwMode="auto">
          <a:xfrm>
            <a:off x="7361516" y="3440668"/>
            <a:ext cx="838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6" name="Text Box 31"/>
          <p:cNvSpPr txBox="1">
            <a:spLocks noChangeArrowheads="1"/>
          </p:cNvSpPr>
          <p:nvPr/>
        </p:nvSpPr>
        <p:spPr bwMode="auto">
          <a:xfrm>
            <a:off x="5532716" y="5345668"/>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7" name="Text Box 32"/>
          <p:cNvSpPr txBox="1">
            <a:spLocks noChangeArrowheads="1"/>
          </p:cNvSpPr>
          <p:nvPr/>
        </p:nvSpPr>
        <p:spPr bwMode="auto">
          <a:xfrm>
            <a:off x="7637741" y="3097768"/>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Next Fetch</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Address</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p:txBody>
      </p:sp>
      <p:sp>
        <p:nvSpPr>
          <p:cNvPr id="68" name="AutoShape 33"/>
          <p:cNvSpPr>
            <a:spLocks noChangeArrowheads="1"/>
          </p:cNvSpPr>
          <p:nvPr/>
        </p:nvSpPr>
        <p:spPr bwMode="auto">
          <a:xfrm>
            <a:off x="5650191" y="2297668"/>
            <a:ext cx="533400" cy="533400"/>
          </a:xfrm>
          <a:prstGeom prst="flowChartDelay">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9" name="Line 34"/>
          <p:cNvSpPr>
            <a:spLocks noChangeShapeType="1"/>
          </p:cNvSpPr>
          <p:nvPr/>
        </p:nvSpPr>
        <p:spPr bwMode="auto">
          <a:xfrm>
            <a:off x="3592791" y="2450068"/>
            <a:ext cx="2057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0" name="Line 35"/>
          <p:cNvSpPr>
            <a:spLocks noChangeShapeType="1"/>
          </p:cNvSpPr>
          <p:nvPr/>
        </p:nvSpPr>
        <p:spPr bwMode="auto">
          <a:xfrm>
            <a:off x="6155016" y="2526268"/>
            <a:ext cx="1066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1" name="Line 36"/>
          <p:cNvSpPr>
            <a:spLocks noChangeShapeType="1"/>
          </p:cNvSpPr>
          <p:nvPr/>
        </p:nvSpPr>
        <p:spPr bwMode="auto">
          <a:xfrm>
            <a:off x="7212291" y="2526268"/>
            <a:ext cx="0"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2" name="Line 37"/>
          <p:cNvSpPr>
            <a:spLocks noChangeShapeType="1"/>
          </p:cNvSpPr>
          <p:nvPr/>
        </p:nvSpPr>
        <p:spPr bwMode="auto">
          <a:xfrm flipV="1">
            <a:off x="4049991" y="2678668"/>
            <a:ext cx="0" cy="1371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3" name="Line 38"/>
          <p:cNvSpPr>
            <a:spLocks noChangeShapeType="1"/>
          </p:cNvSpPr>
          <p:nvPr/>
        </p:nvSpPr>
        <p:spPr bwMode="auto">
          <a:xfrm>
            <a:off x="4049991" y="2678668"/>
            <a:ext cx="1600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 name="Text Box 39"/>
          <p:cNvSpPr txBox="1">
            <a:spLocks noChangeArrowheads="1"/>
          </p:cNvSpPr>
          <p:nvPr/>
        </p:nvSpPr>
        <p:spPr bwMode="auto">
          <a:xfrm>
            <a:off x="3983316" y="3686731"/>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hit?</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5" name="Oval 43"/>
          <p:cNvSpPr>
            <a:spLocks noChangeArrowheads="1"/>
          </p:cNvSpPr>
          <p:nvPr/>
        </p:nvSpPr>
        <p:spPr bwMode="auto">
          <a:xfrm>
            <a:off x="87591" y="3516868"/>
            <a:ext cx="1676400" cy="685800"/>
          </a:xfrm>
          <a:prstGeom prst="ellipse">
            <a:avLst/>
          </a:prstGeom>
          <a:noFill/>
          <a:ln w="34925">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6" name="Text Box 44"/>
          <p:cNvSpPr txBox="1">
            <a:spLocks noChangeArrowheads="1"/>
          </p:cNvSpPr>
          <p:nvPr/>
        </p:nvSpPr>
        <p:spPr bwMode="auto">
          <a:xfrm>
            <a:off x="87591" y="4583668"/>
            <a:ext cx="19479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rPr>
              <a:t>address of the </a:t>
            </a:r>
            <a:endPar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rPr>
              <a:t>current branch</a:t>
            </a:r>
            <a:endPar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endParaRPr>
          </a:p>
        </p:txBody>
      </p:sp>
      <p:sp>
        <p:nvSpPr>
          <p:cNvPr id="77" name="Line 45"/>
          <p:cNvSpPr>
            <a:spLocks noChangeShapeType="1"/>
          </p:cNvSpPr>
          <p:nvPr/>
        </p:nvSpPr>
        <p:spPr bwMode="auto">
          <a:xfrm flipV="1">
            <a:off x="697191" y="4202668"/>
            <a:ext cx="228600" cy="381000"/>
          </a:xfrm>
          <a:prstGeom prst="line">
            <a:avLst/>
          </a:prstGeom>
          <a:noFill/>
          <a:ln w="31750">
            <a:solidFill>
              <a:srgbClr val="92D05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80" name="TextBox 21"/>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endParaRPr lang="en-US" altLang="zh-CN" sz="1500" dirty="0">
              <a:solidFill>
                <a:srgbClr val="00B0F0"/>
              </a:solidFill>
            </a:endParaRPr>
          </a:p>
          <a:p>
            <a:pPr algn="r">
              <a:spcBef>
                <a:spcPct val="0"/>
              </a:spcBef>
              <a:buFontTx/>
              <a:buNone/>
            </a:pPr>
            <a:r>
              <a:rPr lang="en-US" altLang="zh-CN" sz="1500" dirty="0">
                <a:solidFill>
                  <a:srgbClr val="00B0F0"/>
                </a:solidFill>
              </a:rPr>
              <a:t>onur-digitaldesign_comparch-2021-lecture17b-branch-prediction-i-afterlecture.pdf</a:t>
            </a:r>
            <a:endParaRPr lang="en-US" altLang="zh-CN" sz="1500" dirty="0">
              <a:solidFill>
                <a:srgbClr val="00B0F0"/>
              </a:solidFill>
            </a:endParaRPr>
          </a:p>
        </p:txBody>
      </p:sp>
      <p:sp>
        <p:nvSpPr>
          <p:cNvPr id="84" name="Text Box 6"/>
          <p:cNvSpPr txBox="1">
            <a:spLocks noChangeArrowheads="1"/>
          </p:cNvSpPr>
          <p:nvPr/>
        </p:nvSpPr>
        <p:spPr bwMode="auto">
          <a:xfrm>
            <a:off x="6068252" y="1346537"/>
            <a:ext cx="249427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example:</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predicted-taken</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lang="en-US" altLang="en-US" sz="1800" dirty="0">
                <a:solidFill>
                  <a:srgbClr val="00B0F0"/>
                </a:solidFill>
                <a:latin typeface="+mn-lt"/>
              </a:rPr>
              <a:t>predicted-not-taken</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496400" y="2209800"/>
            <a:ext cx="4647600" cy="4648200"/>
          </a:xfrm>
          <a:prstGeom prst="round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p>
            <a:pPr>
              <a:defRPr/>
            </a:pPr>
            <a:r>
              <a:rPr lang="en-US" altLang="zh-CN" dirty="0">
                <a:solidFill>
                  <a:srgbClr val="00B0F0"/>
                </a:solidFill>
              </a:rPr>
              <a:t>Example: </a:t>
            </a:r>
            <a:r>
              <a:rPr lang="en-US" altLang="zh-CN" dirty="0" err="1">
                <a:solidFill>
                  <a:srgbClr val="00B0F0"/>
                </a:solidFill>
              </a:rPr>
              <a:t>eqntott</a:t>
            </a:r>
            <a:r>
              <a:rPr lang="en-US" altLang="zh-CN" dirty="0">
                <a:solidFill>
                  <a:srgbClr val="00B0F0"/>
                </a:solidFill>
              </a:rPr>
              <a:t> benchmark</a:t>
            </a:r>
            <a:endParaRPr lang="en-US" altLang="zh-CN" dirty="0">
              <a:solidFill>
                <a:srgbClr val="00B0F0"/>
              </a:solidFill>
            </a:endParaRPr>
          </a:p>
          <a:p>
            <a:pPr eaLnBrk="1" hangingPunct="1">
              <a:buFontTx/>
              <a:buNone/>
              <a:defRPr/>
            </a:pPr>
            <a:r>
              <a:rPr lang="en-US" altLang="zh-CN" dirty="0"/>
              <a:t>	if (aa==2)</a:t>
            </a:r>
            <a:endParaRPr lang="en-US" altLang="zh-CN" dirty="0"/>
          </a:p>
          <a:p>
            <a:pPr eaLnBrk="1" hangingPunct="1">
              <a:buFontTx/>
              <a:buNone/>
              <a:defRPr/>
            </a:pPr>
            <a:r>
              <a:rPr lang="en-US" altLang="zh-CN" dirty="0"/>
              <a:t>			aa=0;</a:t>
            </a:r>
            <a:endParaRPr lang="en-US" altLang="zh-CN" dirty="0"/>
          </a:p>
          <a:p>
            <a:pPr eaLnBrk="1" hangingPunct="1">
              <a:buNone/>
              <a:defRPr/>
            </a:pPr>
            <a:r>
              <a:rPr lang="en-US" altLang="zh-CN" dirty="0"/>
              <a:t>	if (bb==2)</a:t>
            </a:r>
            <a:endParaRPr lang="en-US" altLang="zh-CN" dirty="0"/>
          </a:p>
          <a:p>
            <a:pPr eaLnBrk="1" hangingPunct="1">
              <a:buNone/>
              <a:defRPr/>
            </a:pPr>
            <a:r>
              <a:rPr lang="en-US" altLang="zh-CN" dirty="0"/>
              <a:t>			bb=0;</a:t>
            </a:r>
            <a:endParaRPr lang="en-US" altLang="zh-CN" dirty="0"/>
          </a:p>
          <a:p>
            <a:pPr eaLnBrk="1" hangingPunct="1">
              <a:buNone/>
              <a:defRPr/>
            </a:pPr>
            <a:r>
              <a:rPr lang="en-US" altLang="zh-CN" dirty="0"/>
              <a:t>	if (aa!=bb)  {…</a:t>
            </a:r>
            <a:endParaRPr lang="en-US" altLang="zh-CN" dirty="0"/>
          </a:p>
          <a:p>
            <a:pPr eaLnBrk="1" hangingPunct="1">
              <a:buNone/>
              <a:defRPr/>
            </a:pPr>
            <a:r>
              <a:rPr lang="en-US" altLang="zh-CN" dirty="0"/>
              <a:t>			</a:t>
            </a:r>
            <a:endParaRPr lang="en-US" altLang="zh-CN" dirty="0"/>
          </a:p>
          <a:p>
            <a:pPr>
              <a:defRPr/>
            </a:pPr>
            <a:endParaRPr lang="en-US" dirty="0">
              <a:solidFill>
                <a:srgbClr val="00B0F0"/>
              </a:solidFill>
            </a:endParaRPr>
          </a:p>
          <a:p>
            <a:pPr>
              <a:defRPr/>
            </a:pPr>
            <a:endParaRPr lang="en-US" dirty="0">
              <a:solidFill>
                <a:srgbClr val="00B0F0"/>
              </a:solidFill>
            </a:endParaRPr>
          </a:p>
          <a:p>
            <a:endParaRPr lang="en-US" dirty="0"/>
          </a:p>
        </p:txBody>
      </p:sp>
      <p:sp>
        <p:nvSpPr>
          <p:cNvPr id="6" name="Content Placeholder 2"/>
          <p:cNvSpPr txBox="1"/>
          <p:nvPr/>
        </p:nvSpPr>
        <p:spPr bwMode="auto">
          <a:xfrm>
            <a:off x="4496400" y="16020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a:t>  </a:t>
            </a:r>
            <a:r>
              <a:rPr lang="en-US" altLang="zh-CN" kern="0" dirty="0">
                <a:solidFill>
                  <a:srgbClr val="00B0F0"/>
                </a:solidFill>
              </a:rPr>
              <a:t>b1</a:t>
            </a:r>
            <a:endParaRPr lang="en-US" altLang="zh-CN" kern="0" dirty="0">
              <a:solidFill>
                <a:srgbClr val="00B0F0"/>
              </a:solidFill>
            </a:endParaRPr>
          </a:p>
          <a:p>
            <a:pPr eaLnBrk="1" hangingPunct="1">
              <a:buFontTx/>
              <a:buNone/>
              <a:defRPr/>
            </a:pPr>
            <a:endParaRPr lang="en-US" altLang="zh-CN" kern="0" dirty="0"/>
          </a:p>
          <a:p>
            <a:pPr eaLnBrk="1" hangingPunct="1">
              <a:buFontTx/>
              <a:buNone/>
              <a:defRPr/>
            </a:pPr>
            <a:r>
              <a:rPr lang="en-US" altLang="zh-CN" kern="0" dirty="0"/>
              <a:t>L1:</a:t>
            </a:r>
            <a:endParaRPr lang="en-US" altLang="zh-CN" kern="0" dirty="0"/>
          </a:p>
          <a:p>
            <a:pPr eaLnBrk="1" hangingPunct="1">
              <a:buFontTx/>
              <a:buNone/>
              <a:defRPr/>
            </a:pPr>
            <a:r>
              <a:rPr lang="en-US" altLang="zh-CN" kern="0" dirty="0">
                <a:solidFill>
                  <a:srgbClr val="00B0F0"/>
                </a:solidFill>
              </a:rPr>
              <a:t>  b2</a:t>
            </a:r>
            <a:endParaRPr lang="en-US" altLang="zh-CN" kern="0" dirty="0">
              <a:solidFill>
                <a:srgbClr val="00B0F0"/>
              </a:solidFill>
            </a:endParaRPr>
          </a:p>
          <a:p>
            <a:pPr eaLnBrk="1" hangingPunct="1">
              <a:buFontTx/>
              <a:buNone/>
              <a:defRPr/>
            </a:pPr>
            <a:endParaRPr lang="en-US" altLang="zh-CN" kern="0" dirty="0"/>
          </a:p>
          <a:p>
            <a:pPr marL="0" indent="0">
              <a:buFontTx/>
              <a:buNone/>
            </a:pPr>
            <a:r>
              <a:rPr lang="en-US" kern="0" dirty="0"/>
              <a:t>L2:</a:t>
            </a:r>
            <a:endParaRPr lang="en-US" kern="0" dirty="0"/>
          </a:p>
          <a:p>
            <a:pPr marL="0" indent="0">
              <a:buFontTx/>
              <a:buNone/>
            </a:pPr>
            <a:r>
              <a:rPr lang="en-US" kern="0" dirty="0"/>
              <a:t>  </a:t>
            </a:r>
            <a:r>
              <a:rPr lang="en-US" kern="0" dirty="0">
                <a:solidFill>
                  <a:srgbClr val="00B0F0"/>
                </a:solidFill>
              </a:rPr>
              <a:t>b3</a:t>
            </a:r>
            <a:endParaRPr lang="en-US" kern="0" dirty="0">
              <a:solidFill>
                <a:srgbClr val="00B0F0"/>
              </a:solidFill>
            </a:endParaRPr>
          </a:p>
        </p:txBody>
      </p:sp>
      <p:sp>
        <p:nvSpPr>
          <p:cNvPr id="2" name="Title 1"/>
          <p:cNvSpPr>
            <a:spLocks noGrp="1"/>
          </p:cNvSpPr>
          <p:nvPr>
            <p:ph type="title"/>
          </p:nvPr>
        </p:nvSpPr>
        <p:spPr/>
        <p:txBody>
          <a:bodyPr/>
          <a:lstStyle/>
          <a:p>
            <a:r>
              <a:rPr lang="en-US" dirty="0"/>
              <a:t>Correlate Branch Prediction</a:t>
            </a:r>
            <a:endParaRPr lang="en-US" dirty="0"/>
          </a:p>
        </p:txBody>
      </p:sp>
      <p:sp>
        <p:nvSpPr>
          <p:cNvPr id="4" name="Content Placeholder 2"/>
          <p:cNvSpPr txBox="1"/>
          <p:nvPr/>
        </p:nvSpPr>
        <p:spPr bwMode="auto">
          <a:xfrm>
            <a:off x="5410200" y="16002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endParaRPr lang="en-US" altLang="zh-CN" kern="0" dirty="0"/>
          </a:p>
          <a:p>
            <a:pPr marL="0" indent="0">
              <a:buFontTx/>
              <a:buNone/>
            </a:pPr>
            <a:r>
              <a:rPr lang="en-US" kern="0" dirty="0"/>
              <a:t>s</a:t>
            </a:r>
            <a:r>
              <a:rPr lang="en-US" kern="0" dirty="0"/>
              <a:t>ub</a:t>
            </a:r>
            <a:endParaRPr lang="en-US" kern="0" dirty="0"/>
          </a:p>
          <a:p>
            <a:pPr marL="0" indent="0">
              <a:buFontTx/>
              <a:buNone/>
            </a:pPr>
            <a:r>
              <a:rPr lang="en-US" kern="0" dirty="0"/>
              <a:t>beqz</a:t>
            </a:r>
            <a:endParaRPr lang="en-US" kern="0" dirty="0"/>
          </a:p>
        </p:txBody>
      </p:sp>
      <p:sp>
        <p:nvSpPr>
          <p:cNvPr id="5" name="Content Placeholder 2"/>
          <p:cNvSpPr txBox="1"/>
          <p:nvPr/>
        </p:nvSpPr>
        <p:spPr bwMode="auto">
          <a:xfrm>
            <a:off x="6705600" y="1602000"/>
            <a:ext cx="2971800" cy="525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x3, x1, -2</a:t>
            </a:r>
            <a:endParaRPr lang="en-US" altLang="zh-CN" kern="0" dirty="0"/>
          </a:p>
          <a:p>
            <a:pPr eaLnBrk="1" hangingPunct="1">
              <a:buFontTx/>
              <a:buNone/>
              <a:defRPr/>
            </a:pPr>
            <a:r>
              <a:rPr lang="en-US" altLang="zh-CN" kern="0" dirty="0"/>
              <a:t>x3, L1 </a:t>
            </a:r>
            <a:endParaRPr lang="en-US" altLang="zh-CN" kern="0" dirty="0"/>
          </a:p>
          <a:p>
            <a:pPr eaLnBrk="1" hangingPunct="1">
              <a:buFontTx/>
              <a:buNone/>
              <a:defRPr/>
            </a:pPr>
            <a:r>
              <a:rPr lang="en-US" altLang="zh-CN" kern="0" dirty="0"/>
              <a:t>x1, x0, x0</a:t>
            </a:r>
            <a:endParaRPr lang="en-US" altLang="zh-CN" kern="0" dirty="0"/>
          </a:p>
          <a:p>
            <a:pPr eaLnBrk="1" hangingPunct="1">
              <a:buFontTx/>
              <a:buNone/>
              <a:defRPr/>
            </a:pPr>
            <a:r>
              <a:rPr lang="en-US" altLang="zh-CN" kern="0" dirty="0"/>
              <a:t>x3, x2, -2</a:t>
            </a:r>
            <a:endParaRPr lang="en-US" altLang="zh-CN" kern="0" dirty="0"/>
          </a:p>
          <a:p>
            <a:pPr eaLnBrk="1" hangingPunct="1">
              <a:buNone/>
              <a:defRPr/>
            </a:pPr>
            <a:r>
              <a:rPr lang="en-US" altLang="zh-CN" kern="0" dirty="0"/>
              <a:t>x3, L2 </a:t>
            </a:r>
            <a:endParaRPr lang="en-US" altLang="zh-CN" kern="0" dirty="0"/>
          </a:p>
          <a:p>
            <a:pPr eaLnBrk="1" hangingPunct="1">
              <a:buNone/>
              <a:defRPr/>
            </a:pPr>
            <a:r>
              <a:rPr lang="en-US" altLang="zh-CN" kern="0" dirty="0"/>
              <a:t>x2, x0, x0</a:t>
            </a:r>
            <a:endParaRPr lang="en-US" altLang="zh-CN" kern="0" dirty="0"/>
          </a:p>
          <a:p>
            <a:pPr eaLnBrk="1" hangingPunct="1">
              <a:buNone/>
              <a:defRPr/>
            </a:pPr>
            <a:r>
              <a:rPr lang="en-US" altLang="zh-CN" kern="0" dirty="0"/>
              <a:t>x3, x1, x2</a:t>
            </a:r>
            <a:endParaRPr lang="en-US" altLang="zh-CN" kern="0" dirty="0"/>
          </a:p>
          <a:p>
            <a:pPr eaLnBrk="1" hangingPunct="1">
              <a:buNone/>
              <a:defRPr/>
            </a:pPr>
            <a:r>
              <a:rPr lang="en-US" altLang="zh-CN" kern="0" dirty="0"/>
              <a:t>x3, L3</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496400" y="2209800"/>
            <a:ext cx="4647600" cy="4648200"/>
          </a:xfrm>
          <a:prstGeom prst="round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p>
            <a:pPr>
              <a:defRPr/>
            </a:pPr>
            <a:r>
              <a:rPr lang="en-US" altLang="zh-CN" dirty="0">
                <a:solidFill>
                  <a:srgbClr val="00B0F0"/>
                </a:solidFill>
              </a:rPr>
              <a:t>Example: </a:t>
            </a:r>
            <a:r>
              <a:rPr lang="en-US" altLang="zh-CN" dirty="0" err="1">
                <a:solidFill>
                  <a:srgbClr val="00B0F0"/>
                </a:solidFill>
              </a:rPr>
              <a:t>eqntott</a:t>
            </a:r>
            <a:r>
              <a:rPr lang="en-US" altLang="zh-CN" dirty="0">
                <a:solidFill>
                  <a:srgbClr val="00B0F0"/>
                </a:solidFill>
              </a:rPr>
              <a:t> benchmark</a:t>
            </a:r>
            <a:endParaRPr lang="en-US" altLang="zh-CN" dirty="0">
              <a:solidFill>
                <a:srgbClr val="00B0F0"/>
              </a:solidFill>
            </a:endParaRPr>
          </a:p>
          <a:p>
            <a:pPr eaLnBrk="1" hangingPunct="1">
              <a:buFontTx/>
              <a:buNone/>
              <a:defRPr/>
            </a:pPr>
            <a:r>
              <a:rPr lang="en-US" altLang="zh-CN" dirty="0"/>
              <a:t>	if (aa==2)</a:t>
            </a:r>
            <a:endParaRPr lang="en-US" altLang="zh-CN" dirty="0"/>
          </a:p>
          <a:p>
            <a:pPr eaLnBrk="1" hangingPunct="1">
              <a:buFontTx/>
              <a:buNone/>
              <a:defRPr/>
            </a:pPr>
            <a:r>
              <a:rPr lang="en-US" altLang="zh-CN" dirty="0"/>
              <a:t>			aa=0;</a:t>
            </a:r>
            <a:endParaRPr lang="en-US" altLang="zh-CN" dirty="0"/>
          </a:p>
          <a:p>
            <a:pPr eaLnBrk="1" hangingPunct="1">
              <a:buNone/>
              <a:defRPr/>
            </a:pPr>
            <a:r>
              <a:rPr lang="en-US" altLang="zh-CN" dirty="0"/>
              <a:t>	if (bb==2)</a:t>
            </a:r>
            <a:endParaRPr lang="en-US" altLang="zh-CN" dirty="0"/>
          </a:p>
          <a:p>
            <a:pPr eaLnBrk="1" hangingPunct="1">
              <a:buNone/>
              <a:defRPr/>
            </a:pPr>
            <a:r>
              <a:rPr lang="en-US" altLang="zh-CN" dirty="0"/>
              <a:t>			bb=0;</a:t>
            </a:r>
            <a:endParaRPr lang="en-US" altLang="zh-CN" dirty="0"/>
          </a:p>
          <a:p>
            <a:pPr eaLnBrk="1" hangingPunct="1">
              <a:buNone/>
              <a:defRPr/>
            </a:pPr>
            <a:r>
              <a:rPr lang="en-US" altLang="zh-CN" dirty="0"/>
              <a:t>	if (aa!=bb)  {…</a:t>
            </a:r>
            <a:endParaRPr lang="en-US" altLang="zh-CN" dirty="0"/>
          </a:p>
          <a:p>
            <a:pPr eaLnBrk="1" hangingPunct="1">
              <a:buNone/>
              <a:defRPr/>
            </a:pPr>
            <a:endParaRPr lang="en-US" altLang="zh-CN" dirty="0"/>
          </a:p>
          <a:p>
            <a:pPr eaLnBrk="1" hangingPunct="1">
              <a:buNone/>
              <a:defRPr/>
            </a:pPr>
            <a:r>
              <a:rPr lang="en-US" altLang="zh-CN" dirty="0">
                <a:solidFill>
                  <a:srgbClr val="00B0F0"/>
                </a:solidFill>
              </a:rPr>
              <a:t>	if b1&amp;b2 taken</a:t>
            </a:r>
            <a:endParaRPr lang="en-US" altLang="zh-CN" dirty="0">
              <a:solidFill>
                <a:srgbClr val="00B0F0"/>
              </a:solidFill>
            </a:endParaRPr>
          </a:p>
          <a:p>
            <a:pPr eaLnBrk="1" hangingPunct="1">
              <a:buNone/>
              <a:defRPr/>
            </a:pPr>
            <a:r>
              <a:rPr lang="en-US" altLang="zh-CN" dirty="0"/>
              <a:t>			</a:t>
            </a:r>
            <a:endParaRPr lang="en-US" altLang="zh-CN" dirty="0"/>
          </a:p>
          <a:p>
            <a:pPr>
              <a:defRPr/>
            </a:pPr>
            <a:endParaRPr lang="en-US" dirty="0">
              <a:solidFill>
                <a:srgbClr val="00B0F0"/>
              </a:solidFill>
            </a:endParaRPr>
          </a:p>
          <a:p>
            <a:pPr>
              <a:defRPr/>
            </a:pPr>
            <a:endParaRPr lang="en-US" dirty="0">
              <a:solidFill>
                <a:srgbClr val="00B0F0"/>
              </a:solidFill>
            </a:endParaRPr>
          </a:p>
          <a:p>
            <a:endParaRPr lang="en-US" dirty="0"/>
          </a:p>
        </p:txBody>
      </p:sp>
      <p:sp>
        <p:nvSpPr>
          <p:cNvPr id="6" name="Content Placeholder 2"/>
          <p:cNvSpPr txBox="1"/>
          <p:nvPr/>
        </p:nvSpPr>
        <p:spPr bwMode="auto">
          <a:xfrm>
            <a:off x="4496400" y="16020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a:t>  </a:t>
            </a:r>
            <a:r>
              <a:rPr lang="en-US" altLang="zh-CN" kern="0" dirty="0">
                <a:solidFill>
                  <a:srgbClr val="00B0F0"/>
                </a:solidFill>
              </a:rPr>
              <a:t>b1</a:t>
            </a:r>
            <a:endParaRPr lang="en-US" altLang="zh-CN" kern="0" dirty="0">
              <a:solidFill>
                <a:srgbClr val="00B0F0"/>
              </a:solidFill>
            </a:endParaRPr>
          </a:p>
          <a:p>
            <a:pPr eaLnBrk="1" hangingPunct="1">
              <a:buFontTx/>
              <a:buNone/>
              <a:defRPr/>
            </a:pPr>
            <a:endParaRPr lang="en-US" altLang="zh-CN" kern="0" dirty="0"/>
          </a:p>
          <a:p>
            <a:pPr eaLnBrk="1" hangingPunct="1">
              <a:buFontTx/>
              <a:buNone/>
              <a:defRPr/>
            </a:pPr>
            <a:r>
              <a:rPr lang="en-US" altLang="zh-CN" kern="0" dirty="0"/>
              <a:t>L1:</a:t>
            </a:r>
            <a:endParaRPr lang="en-US" altLang="zh-CN" kern="0" dirty="0"/>
          </a:p>
          <a:p>
            <a:pPr eaLnBrk="1" hangingPunct="1">
              <a:buFontTx/>
              <a:buNone/>
              <a:defRPr/>
            </a:pPr>
            <a:r>
              <a:rPr lang="en-US" altLang="zh-CN" kern="0" dirty="0">
                <a:solidFill>
                  <a:srgbClr val="00B0F0"/>
                </a:solidFill>
              </a:rPr>
              <a:t>  b2</a:t>
            </a:r>
            <a:endParaRPr lang="en-US" altLang="zh-CN" kern="0" dirty="0">
              <a:solidFill>
                <a:srgbClr val="00B0F0"/>
              </a:solidFill>
            </a:endParaRPr>
          </a:p>
          <a:p>
            <a:pPr eaLnBrk="1" hangingPunct="1">
              <a:buFontTx/>
              <a:buNone/>
              <a:defRPr/>
            </a:pPr>
            <a:endParaRPr lang="en-US" altLang="zh-CN" kern="0" dirty="0"/>
          </a:p>
          <a:p>
            <a:pPr marL="0" indent="0">
              <a:buFontTx/>
              <a:buNone/>
            </a:pPr>
            <a:r>
              <a:rPr lang="en-US" kern="0" dirty="0"/>
              <a:t>L2:</a:t>
            </a:r>
            <a:endParaRPr lang="en-US" kern="0" dirty="0"/>
          </a:p>
          <a:p>
            <a:pPr marL="0" indent="0">
              <a:buFontTx/>
              <a:buNone/>
            </a:pPr>
            <a:r>
              <a:rPr lang="en-US" kern="0" dirty="0"/>
              <a:t>  </a:t>
            </a:r>
            <a:r>
              <a:rPr lang="en-US" kern="0" dirty="0">
                <a:solidFill>
                  <a:srgbClr val="00B0F0"/>
                </a:solidFill>
              </a:rPr>
              <a:t>b3</a:t>
            </a:r>
            <a:endParaRPr lang="en-US" kern="0" dirty="0">
              <a:solidFill>
                <a:srgbClr val="00B0F0"/>
              </a:solidFill>
            </a:endParaRPr>
          </a:p>
        </p:txBody>
      </p:sp>
      <p:sp>
        <p:nvSpPr>
          <p:cNvPr id="2" name="Title 1"/>
          <p:cNvSpPr>
            <a:spLocks noGrp="1"/>
          </p:cNvSpPr>
          <p:nvPr>
            <p:ph type="title"/>
          </p:nvPr>
        </p:nvSpPr>
        <p:spPr/>
        <p:txBody>
          <a:bodyPr/>
          <a:lstStyle/>
          <a:p>
            <a:r>
              <a:rPr lang="en-US" dirty="0"/>
              <a:t>Correlate Branch Prediction</a:t>
            </a:r>
            <a:endParaRPr lang="en-US" dirty="0"/>
          </a:p>
        </p:txBody>
      </p:sp>
      <p:sp>
        <p:nvSpPr>
          <p:cNvPr id="4" name="Content Placeholder 2"/>
          <p:cNvSpPr txBox="1"/>
          <p:nvPr/>
        </p:nvSpPr>
        <p:spPr bwMode="auto">
          <a:xfrm>
            <a:off x="5410200" y="16002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endParaRPr lang="en-US" altLang="zh-CN" kern="0" dirty="0"/>
          </a:p>
          <a:p>
            <a:pPr marL="0" indent="0">
              <a:buFontTx/>
              <a:buNone/>
            </a:pPr>
            <a:r>
              <a:rPr lang="en-US" kern="0" dirty="0"/>
              <a:t>s</a:t>
            </a:r>
            <a:r>
              <a:rPr lang="en-US" kern="0" dirty="0"/>
              <a:t>ub</a:t>
            </a:r>
            <a:endParaRPr lang="en-US" kern="0" dirty="0"/>
          </a:p>
          <a:p>
            <a:pPr marL="0" indent="0">
              <a:buFontTx/>
              <a:buNone/>
            </a:pPr>
            <a:r>
              <a:rPr lang="en-US" kern="0" dirty="0"/>
              <a:t>beqz</a:t>
            </a:r>
            <a:endParaRPr lang="en-US" kern="0" dirty="0"/>
          </a:p>
        </p:txBody>
      </p:sp>
      <p:sp>
        <p:nvSpPr>
          <p:cNvPr id="5" name="Content Placeholder 2"/>
          <p:cNvSpPr txBox="1"/>
          <p:nvPr/>
        </p:nvSpPr>
        <p:spPr bwMode="auto">
          <a:xfrm>
            <a:off x="6705600" y="1602000"/>
            <a:ext cx="2971800" cy="525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x3, x1, -2</a:t>
            </a:r>
            <a:endParaRPr lang="en-US" altLang="zh-CN" kern="0" dirty="0"/>
          </a:p>
          <a:p>
            <a:pPr eaLnBrk="1" hangingPunct="1">
              <a:buNone/>
              <a:defRPr/>
            </a:pPr>
            <a:r>
              <a:rPr lang="en-US" altLang="zh-CN" kern="0" dirty="0"/>
              <a:t>x3, L1  </a:t>
            </a:r>
            <a:endParaRPr lang="en-US" altLang="zh-CN" kern="0" dirty="0"/>
          </a:p>
          <a:p>
            <a:pPr eaLnBrk="1" hangingPunct="1">
              <a:buFontTx/>
              <a:buNone/>
              <a:defRPr/>
            </a:pPr>
            <a:r>
              <a:rPr lang="en-US" altLang="zh-CN" kern="0" dirty="0"/>
              <a:t>x1, x0, x0</a:t>
            </a:r>
            <a:endParaRPr lang="en-US" altLang="zh-CN" kern="0" dirty="0"/>
          </a:p>
          <a:p>
            <a:pPr eaLnBrk="1" hangingPunct="1">
              <a:buFontTx/>
              <a:buNone/>
              <a:defRPr/>
            </a:pPr>
            <a:r>
              <a:rPr lang="en-US" altLang="zh-CN" kern="0" dirty="0"/>
              <a:t>x3, x2, -2</a:t>
            </a:r>
            <a:endParaRPr lang="en-US" altLang="zh-CN" kern="0" dirty="0"/>
          </a:p>
          <a:p>
            <a:pPr eaLnBrk="1" hangingPunct="1">
              <a:buNone/>
              <a:defRPr/>
            </a:pPr>
            <a:r>
              <a:rPr lang="en-US" altLang="zh-CN" kern="0" dirty="0"/>
              <a:t>x3, L2 </a:t>
            </a:r>
            <a:endParaRPr lang="en-US" altLang="zh-CN" sz="2800" kern="0" dirty="0"/>
          </a:p>
          <a:p>
            <a:pPr eaLnBrk="1" hangingPunct="1">
              <a:buNone/>
              <a:defRPr/>
            </a:pPr>
            <a:r>
              <a:rPr lang="en-US" altLang="zh-CN" kern="0" dirty="0"/>
              <a:t>x2, x0, x0</a:t>
            </a:r>
            <a:endParaRPr lang="en-US" altLang="zh-CN" kern="0" dirty="0"/>
          </a:p>
          <a:p>
            <a:pPr eaLnBrk="1" hangingPunct="1">
              <a:buNone/>
              <a:defRPr/>
            </a:pPr>
            <a:r>
              <a:rPr lang="en-US" altLang="zh-CN" kern="0" dirty="0"/>
              <a:t>x3, x1, x2</a:t>
            </a:r>
            <a:endParaRPr lang="en-US" altLang="zh-CN" kern="0" dirty="0"/>
          </a:p>
          <a:p>
            <a:pPr eaLnBrk="1" hangingPunct="1">
              <a:buNone/>
              <a:defRPr/>
            </a:pPr>
            <a:r>
              <a:rPr lang="en-US" altLang="zh-CN" kern="0" dirty="0"/>
              <a:t>x3, L3</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8" name="Content Placeholder 2"/>
          <p:cNvSpPr txBox="1"/>
          <p:nvPr/>
        </p:nvSpPr>
        <p:spPr bwMode="auto">
          <a:xfrm>
            <a:off x="8130797" y="2772000"/>
            <a:ext cx="65540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None/>
              <a:defRPr/>
            </a:pPr>
            <a:r>
              <a:rPr lang="en-US" dirty="0"/>
              <a:t>😊</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9" name="Content Placeholder 2"/>
          <p:cNvSpPr txBox="1"/>
          <p:nvPr/>
        </p:nvSpPr>
        <p:spPr bwMode="auto">
          <a:xfrm>
            <a:off x="8130796" y="4533900"/>
            <a:ext cx="65540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None/>
              <a:defRPr/>
            </a:pPr>
            <a:r>
              <a:rPr lang="en-US" dirty="0"/>
              <a:t>😊</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496400" y="2209800"/>
            <a:ext cx="4647600" cy="4648200"/>
          </a:xfrm>
          <a:prstGeom prst="round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p>
            <a:pPr>
              <a:defRPr/>
            </a:pPr>
            <a:r>
              <a:rPr lang="en-US" altLang="zh-CN" dirty="0">
                <a:solidFill>
                  <a:srgbClr val="00B0F0"/>
                </a:solidFill>
              </a:rPr>
              <a:t>Example: </a:t>
            </a:r>
            <a:r>
              <a:rPr lang="en-US" altLang="zh-CN" dirty="0" err="1">
                <a:solidFill>
                  <a:srgbClr val="00B0F0"/>
                </a:solidFill>
              </a:rPr>
              <a:t>eqntott</a:t>
            </a:r>
            <a:r>
              <a:rPr lang="en-US" altLang="zh-CN" dirty="0">
                <a:solidFill>
                  <a:srgbClr val="00B0F0"/>
                </a:solidFill>
              </a:rPr>
              <a:t> benchmark</a:t>
            </a:r>
            <a:endParaRPr lang="en-US" altLang="zh-CN" dirty="0">
              <a:solidFill>
                <a:srgbClr val="00B0F0"/>
              </a:solidFill>
            </a:endParaRPr>
          </a:p>
          <a:p>
            <a:pPr eaLnBrk="1" hangingPunct="1">
              <a:buFontTx/>
              <a:buNone/>
              <a:defRPr/>
            </a:pPr>
            <a:r>
              <a:rPr lang="en-US" altLang="zh-CN" dirty="0"/>
              <a:t>	if (aa==2)</a:t>
            </a:r>
            <a:endParaRPr lang="en-US" altLang="zh-CN" dirty="0"/>
          </a:p>
          <a:p>
            <a:pPr eaLnBrk="1" hangingPunct="1">
              <a:buFontTx/>
              <a:buNone/>
              <a:defRPr/>
            </a:pPr>
            <a:r>
              <a:rPr lang="en-US" altLang="zh-CN" dirty="0"/>
              <a:t>			aa=0;</a:t>
            </a:r>
            <a:endParaRPr lang="en-US" altLang="zh-CN" dirty="0"/>
          </a:p>
          <a:p>
            <a:pPr eaLnBrk="1" hangingPunct="1">
              <a:buNone/>
              <a:defRPr/>
            </a:pPr>
            <a:r>
              <a:rPr lang="en-US" altLang="zh-CN" dirty="0"/>
              <a:t>	if (bb==2)</a:t>
            </a:r>
            <a:endParaRPr lang="en-US" altLang="zh-CN" dirty="0"/>
          </a:p>
          <a:p>
            <a:pPr eaLnBrk="1" hangingPunct="1">
              <a:buNone/>
              <a:defRPr/>
            </a:pPr>
            <a:r>
              <a:rPr lang="en-US" altLang="zh-CN" dirty="0"/>
              <a:t>			bb=0;</a:t>
            </a:r>
            <a:endParaRPr lang="en-US" altLang="zh-CN" dirty="0"/>
          </a:p>
          <a:p>
            <a:pPr eaLnBrk="1" hangingPunct="1">
              <a:buNone/>
              <a:defRPr/>
            </a:pPr>
            <a:r>
              <a:rPr lang="en-US" altLang="zh-CN" dirty="0"/>
              <a:t>	if (aa!=bb)  {…</a:t>
            </a:r>
            <a:endParaRPr lang="en-US" altLang="zh-CN" dirty="0"/>
          </a:p>
          <a:p>
            <a:pPr eaLnBrk="1" hangingPunct="1">
              <a:buNone/>
              <a:defRPr/>
            </a:pPr>
            <a:endParaRPr lang="en-US" altLang="zh-CN" dirty="0"/>
          </a:p>
          <a:p>
            <a:pPr eaLnBrk="1" hangingPunct="1">
              <a:buNone/>
              <a:defRPr/>
            </a:pPr>
            <a:r>
              <a:rPr lang="en-US" altLang="zh-CN" dirty="0">
                <a:solidFill>
                  <a:srgbClr val="00B0F0"/>
                </a:solidFill>
              </a:rPr>
              <a:t>	if b1&amp;b2 taken</a:t>
            </a:r>
            <a:endParaRPr lang="en-US" altLang="zh-CN" dirty="0">
              <a:solidFill>
                <a:srgbClr val="00B0F0"/>
              </a:solidFill>
            </a:endParaRPr>
          </a:p>
          <a:p>
            <a:pPr eaLnBrk="1" hangingPunct="1">
              <a:buNone/>
              <a:defRPr/>
            </a:pPr>
            <a:r>
              <a:rPr lang="en-US" altLang="zh-CN" dirty="0">
                <a:solidFill>
                  <a:srgbClr val="00B0F0"/>
                </a:solidFill>
              </a:rPr>
              <a:t>	then b3 untaken</a:t>
            </a:r>
            <a:endParaRPr lang="en-US" altLang="zh-CN" dirty="0">
              <a:solidFill>
                <a:srgbClr val="00B0F0"/>
              </a:solidFill>
            </a:endParaRPr>
          </a:p>
          <a:p>
            <a:pPr eaLnBrk="1" hangingPunct="1">
              <a:buNone/>
              <a:defRPr/>
            </a:pPr>
            <a:r>
              <a:rPr lang="en-US" altLang="zh-CN" dirty="0"/>
              <a:t>			</a:t>
            </a:r>
            <a:endParaRPr lang="en-US" altLang="zh-CN" dirty="0"/>
          </a:p>
          <a:p>
            <a:pPr>
              <a:defRPr/>
            </a:pPr>
            <a:endParaRPr lang="en-US" dirty="0">
              <a:solidFill>
                <a:srgbClr val="00B0F0"/>
              </a:solidFill>
            </a:endParaRPr>
          </a:p>
          <a:p>
            <a:pPr>
              <a:defRPr/>
            </a:pPr>
            <a:endParaRPr lang="en-US" dirty="0">
              <a:solidFill>
                <a:srgbClr val="00B0F0"/>
              </a:solidFill>
            </a:endParaRPr>
          </a:p>
          <a:p>
            <a:endParaRPr lang="en-US" dirty="0"/>
          </a:p>
        </p:txBody>
      </p:sp>
      <p:sp>
        <p:nvSpPr>
          <p:cNvPr id="6" name="Content Placeholder 2"/>
          <p:cNvSpPr txBox="1"/>
          <p:nvPr/>
        </p:nvSpPr>
        <p:spPr bwMode="auto">
          <a:xfrm>
            <a:off x="4496400" y="16020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a:t>  </a:t>
            </a:r>
            <a:r>
              <a:rPr lang="en-US" altLang="zh-CN" kern="0" dirty="0">
                <a:solidFill>
                  <a:srgbClr val="00B0F0"/>
                </a:solidFill>
              </a:rPr>
              <a:t>b1</a:t>
            </a:r>
            <a:endParaRPr lang="en-US" altLang="zh-CN" kern="0" dirty="0">
              <a:solidFill>
                <a:srgbClr val="00B0F0"/>
              </a:solidFill>
            </a:endParaRPr>
          </a:p>
          <a:p>
            <a:pPr eaLnBrk="1" hangingPunct="1">
              <a:buFontTx/>
              <a:buNone/>
              <a:defRPr/>
            </a:pPr>
            <a:endParaRPr lang="en-US" altLang="zh-CN" kern="0" dirty="0"/>
          </a:p>
          <a:p>
            <a:pPr eaLnBrk="1" hangingPunct="1">
              <a:buFontTx/>
              <a:buNone/>
              <a:defRPr/>
            </a:pPr>
            <a:r>
              <a:rPr lang="en-US" altLang="zh-CN" kern="0" dirty="0"/>
              <a:t>L1:</a:t>
            </a:r>
            <a:endParaRPr lang="en-US" altLang="zh-CN" kern="0" dirty="0"/>
          </a:p>
          <a:p>
            <a:pPr eaLnBrk="1" hangingPunct="1">
              <a:buFontTx/>
              <a:buNone/>
              <a:defRPr/>
            </a:pPr>
            <a:r>
              <a:rPr lang="en-US" altLang="zh-CN" kern="0" dirty="0">
                <a:solidFill>
                  <a:srgbClr val="00B0F0"/>
                </a:solidFill>
              </a:rPr>
              <a:t>  b2</a:t>
            </a:r>
            <a:endParaRPr lang="en-US" altLang="zh-CN" kern="0" dirty="0">
              <a:solidFill>
                <a:srgbClr val="00B0F0"/>
              </a:solidFill>
            </a:endParaRPr>
          </a:p>
          <a:p>
            <a:pPr eaLnBrk="1" hangingPunct="1">
              <a:buFontTx/>
              <a:buNone/>
              <a:defRPr/>
            </a:pPr>
            <a:endParaRPr lang="en-US" altLang="zh-CN" kern="0" dirty="0"/>
          </a:p>
          <a:p>
            <a:pPr marL="0" indent="0">
              <a:buFontTx/>
              <a:buNone/>
            </a:pPr>
            <a:r>
              <a:rPr lang="en-US" kern="0" dirty="0"/>
              <a:t>L2:</a:t>
            </a:r>
            <a:endParaRPr lang="en-US" kern="0" dirty="0"/>
          </a:p>
          <a:p>
            <a:pPr marL="0" indent="0">
              <a:buFontTx/>
              <a:buNone/>
            </a:pPr>
            <a:r>
              <a:rPr lang="en-US" kern="0" dirty="0"/>
              <a:t>  </a:t>
            </a:r>
            <a:r>
              <a:rPr lang="en-US" kern="0" dirty="0">
                <a:solidFill>
                  <a:srgbClr val="00B0F0"/>
                </a:solidFill>
              </a:rPr>
              <a:t>b3</a:t>
            </a:r>
            <a:endParaRPr lang="en-US" kern="0" dirty="0">
              <a:solidFill>
                <a:srgbClr val="00B0F0"/>
              </a:solidFill>
            </a:endParaRPr>
          </a:p>
        </p:txBody>
      </p:sp>
      <p:sp>
        <p:nvSpPr>
          <p:cNvPr id="2" name="Title 1"/>
          <p:cNvSpPr>
            <a:spLocks noGrp="1"/>
          </p:cNvSpPr>
          <p:nvPr>
            <p:ph type="title"/>
          </p:nvPr>
        </p:nvSpPr>
        <p:spPr/>
        <p:txBody>
          <a:bodyPr/>
          <a:lstStyle/>
          <a:p>
            <a:r>
              <a:rPr lang="en-US" dirty="0"/>
              <a:t>Correlate Branch Prediction</a:t>
            </a:r>
            <a:endParaRPr lang="en-US" dirty="0"/>
          </a:p>
        </p:txBody>
      </p:sp>
      <p:sp>
        <p:nvSpPr>
          <p:cNvPr id="4" name="Content Placeholder 2"/>
          <p:cNvSpPr txBox="1"/>
          <p:nvPr/>
        </p:nvSpPr>
        <p:spPr bwMode="auto">
          <a:xfrm>
            <a:off x="5410200" y="16002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endParaRPr lang="en-US" altLang="zh-CN" kern="0" dirty="0"/>
          </a:p>
          <a:p>
            <a:pPr marL="0" indent="0">
              <a:buFontTx/>
              <a:buNone/>
            </a:pPr>
            <a:r>
              <a:rPr lang="en-US" kern="0" dirty="0"/>
              <a:t>s</a:t>
            </a:r>
            <a:r>
              <a:rPr lang="en-US" kern="0" dirty="0"/>
              <a:t>ub</a:t>
            </a:r>
            <a:endParaRPr lang="en-US" kern="0" dirty="0"/>
          </a:p>
          <a:p>
            <a:pPr marL="0" indent="0">
              <a:buFontTx/>
              <a:buNone/>
            </a:pPr>
            <a:r>
              <a:rPr lang="en-US" kern="0" dirty="0"/>
              <a:t>beqz</a:t>
            </a:r>
            <a:endParaRPr lang="en-US" kern="0" dirty="0"/>
          </a:p>
        </p:txBody>
      </p:sp>
      <p:sp>
        <p:nvSpPr>
          <p:cNvPr id="5" name="Content Placeholder 2"/>
          <p:cNvSpPr txBox="1"/>
          <p:nvPr/>
        </p:nvSpPr>
        <p:spPr bwMode="auto">
          <a:xfrm>
            <a:off x="6705600" y="1602000"/>
            <a:ext cx="2971800" cy="525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x3, x1, -2</a:t>
            </a:r>
            <a:endParaRPr lang="en-US" altLang="zh-CN" kern="0" dirty="0"/>
          </a:p>
          <a:p>
            <a:pPr eaLnBrk="1" hangingPunct="1">
              <a:buNone/>
              <a:defRPr/>
            </a:pPr>
            <a:r>
              <a:rPr lang="en-US" altLang="zh-CN" kern="0" dirty="0"/>
              <a:t>x3, L1  </a:t>
            </a:r>
            <a:endParaRPr lang="en-US" altLang="zh-CN" kern="0" dirty="0"/>
          </a:p>
          <a:p>
            <a:pPr eaLnBrk="1" hangingPunct="1">
              <a:buFontTx/>
              <a:buNone/>
              <a:defRPr/>
            </a:pPr>
            <a:r>
              <a:rPr lang="en-US" altLang="zh-CN" kern="0" dirty="0"/>
              <a:t>x1, x0, x0</a:t>
            </a:r>
            <a:endParaRPr lang="en-US" altLang="zh-CN" kern="0" dirty="0"/>
          </a:p>
          <a:p>
            <a:pPr eaLnBrk="1" hangingPunct="1">
              <a:buFontTx/>
              <a:buNone/>
              <a:defRPr/>
            </a:pPr>
            <a:r>
              <a:rPr lang="en-US" altLang="zh-CN" kern="0" dirty="0"/>
              <a:t>x3, x2, -2</a:t>
            </a:r>
            <a:endParaRPr lang="en-US" altLang="zh-CN" kern="0" dirty="0"/>
          </a:p>
          <a:p>
            <a:pPr eaLnBrk="1" hangingPunct="1">
              <a:buNone/>
              <a:defRPr/>
            </a:pPr>
            <a:r>
              <a:rPr lang="en-US" altLang="zh-CN" kern="0" dirty="0"/>
              <a:t>x3, L2 </a:t>
            </a:r>
            <a:endParaRPr lang="en-US" altLang="zh-CN" sz="2800" kern="0" dirty="0"/>
          </a:p>
          <a:p>
            <a:pPr eaLnBrk="1" hangingPunct="1">
              <a:buNone/>
              <a:defRPr/>
            </a:pPr>
            <a:r>
              <a:rPr lang="en-US" altLang="zh-CN" kern="0" dirty="0"/>
              <a:t>x2, x0, x0</a:t>
            </a:r>
            <a:endParaRPr lang="en-US" altLang="zh-CN" kern="0" dirty="0"/>
          </a:p>
          <a:p>
            <a:pPr eaLnBrk="1" hangingPunct="1">
              <a:buNone/>
              <a:defRPr/>
            </a:pPr>
            <a:r>
              <a:rPr lang="en-US" altLang="zh-CN" kern="0" dirty="0"/>
              <a:t>x3, x1, x2</a:t>
            </a:r>
            <a:endParaRPr lang="en-US" altLang="zh-CN" kern="0" dirty="0"/>
          </a:p>
          <a:p>
            <a:pPr eaLnBrk="1" hangingPunct="1">
              <a:buNone/>
              <a:defRPr/>
            </a:pPr>
            <a:r>
              <a:rPr lang="en-US" altLang="zh-CN" kern="0" dirty="0"/>
              <a:t>x3, L3</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8" name="Content Placeholder 2"/>
          <p:cNvSpPr txBox="1"/>
          <p:nvPr/>
        </p:nvSpPr>
        <p:spPr bwMode="auto">
          <a:xfrm>
            <a:off x="8130797" y="2772000"/>
            <a:ext cx="65540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None/>
              <a:defRPr/>
            </a:pPr>
            <a:r>
              <a:rPr lang="en-US" dirty="0"/>
              <a:t>😊</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9" name="Content Placeholder 2"/>
          <p:cNvSpPr txBox="1"/>
          <p:nvPr/>
        </p:nvSpPr>
        <p:spPr bwMode="auto">
          <a:xfrm>
            <a:off x="8130796" y="4533900"/>
            <a:ext cx="65540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None/>
              <a:defRPr/>
            </a:pPr>
            <a:r>
              <a:rPr lang="en-US" dirty="0"/>
              <a:t>😊</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10" name="Content Placeholder 2"/>
          <p:cNvSpPr txBox="1"/>
          <p:nvPr/>
        </p:nvSpPr>
        <p:spPr bwMode="auto">
          <a:xfrm>
            <a:off x="8130795" y="6278562"/>
            <a:ext cx="65540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None/>
              <a:defRPr/>
            </a:pPr>
            <a:r>
              <a:rPr lang="en-US" dirty="0"/>
              <a:t>😬</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Two-Level Predictor</a:t>
            </a:r>
            <a:endParaRPr lang="en-US" dirty="0"/>
          </a:p>
        </p:txBody>
      </p:sp>
      <p:sp>
        <p:nvSpPr>
          <p:cNvPr id="4" name="Text Box 2"/>
          <p:cNvSpPr txBox="1">
            <a:spLocks noChangeArrowheads="1"/>
          </p:cNvSpPr>
          <p:nvPr/>
        </p:nvSpPr>
        <p:spPr bwMode="auto">
          <a:xfrm>
            <a:off x="5597525" y="5369892"/>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target address</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 name="Rectangle 4"/>
          <p:cNvSpPr>
            <a:spLocks noChangeArrowheads="1"/>
          </p:cNvSpPr>
          <p:nvPr/>
        </p:nvSpPr>
        <p:spPr bwMode="auto">
          <a:xfrm>
            <a:off x="3298825" y="2093292"/>
            <a:ext cx="457200" cy="1524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 name="Rectangle 5" descr="Dark upward diagonal"/>
          <p:cNvSpPr>
            <a:spLocks noChangeArrowheads="1"/>
          </p:cNvSpPr>
          <p:nvPr/>
        </p:nvSpPr>
        <p:spPr bwMode="auto">
          <a:xfrm>
            <a:off x="3298825" y="2398092"/>
            <a:ext cx="457200" cy="152400"/>
          </a:xfrm>
          <a:prstGeom prst="rect">
            <a:avLst/>
          </a:prstGeom>
          <a:pattFill prst="dkUpDiag">
            <a:fgClr>
              <a:schemeClr val="accent1"/>
            </a:fgClr>
            <a:bgClr>
              <a:schemeClr val="bg1"/>
            </a:bgClr>
          </a:pattFill>
          <a:ln w="9525">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 name="Text Box 6"/>
          <p:cNvSpPr txBox="1">
            <a:spLocks noChangeArrowheads="1"/>
          </p:cNvSpPr>
          <p:nvPr/>
        </p:nvSpPr>
        <p:spPr bwMode="auto">
          <a:xfrm>
            <a:off x="3082925" y="1676400"/>
            <a:ext cx="42643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Direction Predictor (2-bit counters)</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8" name="Rectangle 7"/>
          <p:cNvSpPr>
            <a:spLocks noChangeArrowheads="1"/>
          </p:cNvSpPr>
          <p:nvPr/>
        </p:nvSpPr>
        <p:spPr bwMode="auto">
          <a:xfrm>
            <a:off x="3298825" y="4074492"/>
            <a:ext cx="2286000" cy="1905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9" name="Text Box 8"/>
          <p:cNvSpPr txBox="1">
            <a:spLocks noChangeArrowheads="1"/>
          </p:cNvSpPr>
          <p:nvPr/>
        </p:nvSpPr>
        <p:spPr bwMode="auto">
          <a:xfrm>
            <a:off x="2667000" y="6055692"/>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B0F0"/>
                </a:solidFill>
                <a:effectLst/>
                <a:uLnTx/>
                <a:uFillTx/>
                <a:latin typeface="+mn-lt"/>
                <a:ea typeface="MS PGothic" panose="020B0600070205080204" charset="-128"/>
                <a:cs typeface="+mn-cs"/>
              </a:rPr>
              <a:t>Cache of Target Addresses (BTB: Branch Target Buffer)</a:t>
            </a:r>
            <a:endParaRPr kumimoji="0" lang="en-US" altLang="en-US" sz="1800" b="0" i="0" u="none" strike="noStrike" kern="1200" cap="none" spc="0" normalizeH="0" baseline="0" noProof="0">
              <a:ln>
                <a:noFill/>
              </a:ln>
              <a:solidFill>
                <a:srgbClr val="00B0F0"/>
              </a:solidFill>
              <a:effectLst/>
              <a:uLnTx/>
              <a:uFillTx/>
              <a:latin typeface="+mn-lt"/>
              <a:ea typeface="MS PGothic" panose="020B0600070205080204" charset="-128"/>
              <a:cs typeface="+mn-cs"/>
            </a:endParaRPr>
          </a:p>
        </p:txBody>
      </p:sp>
      <p:sp>
        <p:nvSpPr>
          <p:cNvPr id="10" name="Rectangle 9" descr="Dark upward diagonal"/>
          <p:cNvSpPr>
            <a:spLocks noChangeArrowheads="1"/>
          </p:cNvSpPr>
          <p:nvPr/>
        </p:nvSpPr>
        <p:spPr bwMode="auto">
          <a:xfrm>
            <a:off x="3832225" y="5293692"/>
            <a:ext cx="457200" cy="152400"/>
          </a:xfrm>
          <a:prstGeom prst="rect">
            <a:avLst/>
          </a:prstGeom>
          <a:pattFill prst="dkUpDiag">
            <a:fgClr>
              <a:schemeClr val="accent1"/>
            </a:fgClr>
            <a:bgClr>
              <a:schemeClr val="bg1"/>
            </a:bgClr>
          </a:pattFill>
          <a:ln w="9525">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1" name="Rectangle 10"/>
          <p:cNvSpPr>
            <a:spLocks noChangeArrowheads="1"/>
          </p:cNvSpPr>
          <p:nvPr/>
        </p:nvSpPr>
        <p:spPr bwMode="auto">
          <a:xfrm>
            <a:off x="415925" y="3617292"/>
            <a:ext cx="12192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Program </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Counter</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2" name="Rectangle 11"/>
          <p:cNvSpPr>
            <a:spLocks noChangeArrowheads="1"/>
          </p:cNvSpPr>
          <p:nvPr/>
        </p:nvSpPr>
        <p:spPr bwMode="auto">
          <a:xfrm>
            <a:off x="339725" y="2779092"/>
            <a:ext cx="15240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Global Branch </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lang="en-US" altLang="en-US" sz="1800" dirty="0">
                <a:solidFill>
                  <a:srgbClr val="000000"/>
                </a:solidFill>
                <a:latin typeface="+mn-lt"/>
              </a:rPr>
              <a:t>H</a:t>
            </a:r>
            <a:r>
              <a:rPr kumimoji="0" lang="en-US" altLang="en-US" sz="1800" b="0" i="0" u="none" strike="noStrike" kern="1200" cap="none" spc="0" normalizeH="0" baseline="0" noProof="0" dirty="0" err="1">
                <a:ln>
                  <a:noFill/>
                </a:ln>
                <a:solidFill>
                  <a:srgbClr val="000000"/>
                </a:solidFill>
                <a:effectLst/>
                <a:uLnTx/>
                <a:uFillTx/>
                <a:latin typeface="+mn-lt"/>
                <a:ea typeface="MS PGothic" panose="020B0600070205080204" charset="-128"/>
                <a:cs typeface="+mn-cs"/>
              </a:rPr>
              <a:t>istory</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p:txBody>
      </p:sp>
      <p:sp>
        <p:nvSpPr>
          <p:cNvPr id="13" name="Line 13"/>
          <p:cNvSpPr>
            <a:spLocks noChangeShapeType="1"/>
          </p:cNvSpPr>
          <p:nvPr/>
        </p:nvSpPr>
        <p:spPr bwMode="auto">
          <a:xfrm flipV="1">
            <a:off x="1863725" y="2474291"/>
            <a:ext cx="1022350" cy="533399"/>
          </a:xfrm>
          <a:prstGeom prst="line">
            <a:avLst/>
          </a:prstGeom>
          <a:noFill/>
          <a:ln w="9525">
            <a:solidFill>
              <a:schemeClr val="tx1"/>
            </a:solidFill>
            <a:round/>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4" name="Line 17"/>
          <p:cNvSpPr>
            <a:spLocks noChangeShapeType="1"/>
          </p:cNvSpPr>
          <p:nvPr/>
        </p:nvSpPr>
        <p:spPr bwMode="auto">
          <a:xfrm>
            <a:off x="2854325" y="2474292"/>
            <a:ext cx="457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5" name="Line 18"/>
          <p:cNvSpPr>
            <a:spLocks noChangeShapeType="1"/>
          </p:cNvSpPr>
          <p:nvPr/>
        </p:nvSpPr>
        <p:spPr bwMode="auto">
          <a:xfrm>
            <a:off x="1635125" y="3922092"/>
            <a:ext cx="1219200" cy="1447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6" name="Line 19"/>
          <p:cNvSpPr>
            <a:spLocks noChangeShapeType="1"/>
          </p:cNvSpPr>
          <p:nvPr/>
        </p:nvSpPr>
        <p:spPr bwMode="auto">
          <a:xfrm>
            <a:off x="2854325" y="5369892"/>
            <a:ext cx="457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7" name="Line 20"/>
          <p:cNvSpPr>
            <a:spLocks noChangeShapeType="1"/>
          </p:cNvSpPr>
          <p:nvPr/>
        </p:nvSpPr>
        <p:spPr bwMode="auto">
          <a:xfrm>
            <a:off x="7121525" y="2779092"/>
            <a:ext cx="0" cy="1447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8" name="Line 21"/>
          <p:cNvSpPr>
            <a:spLocks noChangeShapeType="1"/>
          </p:cNvSpPr>
          <p:nvPr/>
        </p:nvSpPr>
        <p:spPr bwMode="auto">
          <a:xfrm>
            <a:off x="7121525" y="2779092"/>
            <a:ext cx="3810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9" name="Line 22"/>
          <p:cNvSpPr>
            <a:spLocks noChangeShapeType="1"/>
          </p:cNvSpPr>
          <p:nvPr/>
        </p:nvSpPr>
        <p:spPr bwMode="auto">
          <a:xfrm flipV="1">
            <a:off x="7121525" y="3922092"/>
            <a:ext cx="3810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0" name="Line 23"/>
          <p:cNvSpPr>
            <a:spLocks noChangeShapeType="1"/>
          </p:cNvSpPr>
          <p:nvPr/>
        </p:nvSpPr>
        <p:spPr bwMode="auto">
          <a:xfrm>
            <a:off x="7502525" y="3083892"/>
            <a:ext cx="0" cy="838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1" name="Line 24"/>
          <p:cNvSpPr>
            <a:spLocks noChangeShapeType="1"/>
          </p:cNvSpPr>
          <p:nvPr/>
        </p:nvSpPr>
        <p:spPr bwMode="auto">
          <a:xfrm>
            <a:off x="5597525" y="5369892"/>
            <a:ext cx="8382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2" name="Line 25"/>
          <p:cNvSpPr>
            <a:spLocks noChangeShapeType="1"/>
          </p:cNvSpPr>
          <p:nvPr/>
        </p:nvSpPr>
        <p:spPr bwMode="auto">
          <a:xfrm flipV="1">
            <a:off x="6435725" y="3998292"/>
            <a:ext cx="0" cy="1371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3" name="Line 26"/>
          <p:cNvSpPr>
            <a:spLocks noChangeShapeType="1"/>
          </p:cNvSpPr>
          <p:nvPr/>
        </p:nvSpPr>
        <p:spPr bwMode="auto">
          <a:xfrm>
            <a:off x="6435725" y="3998292"/>
            <a:ext cx="685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4" name="Line 27"/>
          <p:cNvSpPr>
            <a:spLocks noChangeShapeType="1"/>
          </p:cNvSpPr>
          <p:nvPr/>
        </p:nvSpPr>
        <p:spPr bwMode="auto">
          <a:xfrm>
            <a:off x="6435725" y="3231530"/>
            <a:ext cx="685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5" name="Text Box 28"/>
          <p:cNvSpPr txBox="1">
            <a:spLocks noChangeArrowheads="1"/>
          </p:cNvSpPr>
          <p:nvPr/>
        </p:nvSpPr>
        <p:spPr bwMode="auto">
          <a:xfrm>
            <a:off x="4873625" y="3021980"/>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PC + inst size</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6" name="Text Box 29"/>
          <p:cNvSpPr txBox="1">
            <a:spLocks noChangeArrowheads="1"/>
          </p:cNvSpPr>
          <p:nvPr/>
        </p:nvSpPr>
        <p:spPr bwMode="auto">
          <a:xfrm>
            <a:off x="3762375" y="2126630"/>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taken?</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7" name="Line 30"/>
          <p:cNvSpPr>
            <a:spLocks noChangeShapeType="1"/>
          </p:cNvSpPr>
          <p:nvPr/>
        </p:nvSpPr>
        <p:spPr bwMode="auto">
          <a:xfrm>
            <a:off x="7502525" y="3464892"/>
            <a:ext cx="838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8" name="Text Box 31"/>
          <p:cNvSpPr txBox="1">
            <a:spLocks noChangeArrowheads="1"/>
          </p:cNvSpPr>
          <p:nvPr/>
        </p:nvSpPr>
        <p:spPr bwMode="auto">
          <a:xfrm>
            <a:off x="5673725" y="5369892"/>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9" name="Text Box 32"/>
          <p:cNvSpPr txBox="1">
            <a:spLocks noChangeArrowheads="1"/>
          </p:cNvSpPr>
          <p:nvPr/>
        </p:nvSpPr>
        <p:spPr bwMode="auto">
          <a:xfrm>
            <a:off x="7778750" y="3121992"/>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Next Fetch</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Address</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0" name="AutoShape 33"/>
          <p:cNvSpPr>
            <a:spLocks noChangeArrowheads="1"/>
          </p:cNvSpPr>
          <p:nvPr/>
        </p:nvSpPr>
        <p:spPr bwMode="auto">
          <a:xfrm>
            <a:off x="5791200" y="2321892"/>
            <a:ext cx="533400" cy="533400"/>
          </a:xfrm>
          <a:prstGeom prst="flowChartDelay">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1" name="Line 34"/>
          <p:cNvSpPr>
            <a:spLocks noChangeShapeType="1"/>
          </p:cNvSpPr>
          <p:nvPr/>
        </p:nvSpPr>
        <p:spPr bwMode="auto">
          <a:xfrm>
            <a:off x="3733800" y="2474292"/>
            <a:ext cx="2057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2" name="Line 35"/>
          <p:cNvSpPr>
            <a:spLocks noChangeShapeType="1"/>
          </p:cNvSpPr>
          <p:nvPr/>
        </p:nvSpPr>
        <p:spPr bwMode="auto">
          <a:xfrm>
            <a:off x="6296025" y="2550492"/>
            <a:ext cx="1066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3" name="Line 36"/>
          <p:cNvSpPr>
            <a:spLocks noChangeShapeType="1"/>
          </p:cNvSpPr>
          <p:nvPr/>
        </p:nvSpPr>
        <p:spPr bwMode="auto">
          <a:xfrm>
            <a:off x="7353300" y="2550492"/>
            <a:ext cx="0"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4" name="Line 37"/>
          <p:cNvSpPr>
            <a:spLocks noChangeShapeType="1"/>
          </p:cNvSpPr>
          <p:nvPr/>
        </p:nvSpPr>
        <p:spPr bwMode="auto">
          <a:xfrm flipV="1">
            <a:off x="4191000" y="2702892"/>
            <a:ext cx="0" cy="1371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5" name="Line 38"/>
          <p:cNvSpPr>
            <a:spLocks noChangeShapeType="1"/>
          </p:cNvSpPr>
          <p:nvPr/>
        </p:nvSpPr>
        <p:spPr bwMode="auto">
          <a:xfrm>
            <a:off x="4191000" y="2702892"/>
            <a:ext cx="1600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6" name="Text Box 39"/>
          <p:cNvSpPr txBox="1">
            <a:spLocks noChangeArrowheads="1"/>
          </p:cNvSpPr>
          <p:nvPr/>
        </p:nvSpPr>
        <p:spPr bwMode="auto">
          <a:xfrm>
            <a:off x="4124325" y="3710955"/>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hit?</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7" name="Oval 40"/>
          <p:cNvSpPr>
            <a:spLocks noChangeArrowheads="1"/>
          </p:cNvSpPr>
          <p:nvPr/>
        </p:nvSpPr>
        <p:spPr bwMode="auto">
          <a:xfrm>
            <a:off x="152400" y="2626692"/>
            <a:ext cx="1905000" cy="838200"/>
          </a:xfrm>
          <a:prstGeom prst="ellipse">
            <a:avLst/>
          </a:prstGeom>
          <a:noFill/>
          <a:ln w="34925">
            <a:solidFill>
              <a:srgbClr val="00B05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B050"/>
              </a:solidFill>
              <a:effectLst/>
              <a:uLnTx/>
              <a:uFillTx/>
              <a:latin typeface="+mn-lt"/>
              <a:ea typeface="MS PGothic" panose="020B0600070205080204" charset="-128"/>
              <a:cs typeface="+mn-cs"/>
            </a:endParaRPr>
          </a:p>
        </p:txBody>
      </p:sp>
      <p:sp>
        <p:nvSpPr>
          <p:cNvPr id="38" name="Text Box 41"/>
          <p:cNvSpPr txBox="1">
            <a:spLocks noChangeArrowheads="1"/>
          </p:cNvSpPr>
          <p:nvPr/>
        </p:nvSpPr>
        <p:spPr bwMode="auto">
          <a:xfrm>
            <a:off x="441325" y="1672605"/>
            <a:ext cx="27558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en-US" sz="1800" dirty="0">
                <a:solidFill>
                  <a:srgbClr val="00B050"/>
                </a:solidFill>
                <a:latin typeface="+mn-lt"/>
              </a:rPr>
              <a:t>w</a:t>
            </a:r>
            <a:r>
              <a:rPr kumimoji="0" lang="en-US" altLang="en-US" sz="1800" b="0" i="0" u="none" strike="noStrike" kern="1200" cap="none" spc="0" normalizeH="0" baseline="0" noProof="0" dirty="0" err="1">
                <a:ln>
                  <a:noFill/>
                </a:ln>
                <a:solidFill>
                  <a:srgbClr val="00B050"/>
                </a:solidFill>
                <a:effectLst/>
                <a:uLnTx/>
                <a:uFillTx/>
                <a:latin typeface="+mn-lt"/>
                <a:ea typeface="MS PGothic" panose="020B0600070205080204" charset="-128"/>
                <a:cs typeface="+mn-cs"/>
              </a:rPr>
              <a:t>hich</a:t>
            </a:r>
            <a:r>
              <a:rPr kumimoji="0" lang="en-US" altLang="en-US" sz="1800" b="0" i="0" u="none" strike="noStrike" kern="1200" cap="none" spc="0" normalizeH="0" baseline="0" noProof="0" dirty="0">
                <a:ln>
                  <a:noFill/>
                </a:ln>
                <a:solidFill>
                  <a:srgbClr val="00B050"/>
                </a:solidFill>
                <a:effectLst/>
                <a:uLnTx/>
                <a:uFillTx/>
                <a:latin typeface="+mn-lt"/>
                <a:ea typeface="MS PGothic" panose="020B0600070205080204" charset="-128"/>
                <a:cs typeface="+mn-cs"/>
              </a:rPr>
              <a:t> direction earlier</a:t>
            </a:r>
            <a:endParaRPr kumimoji="0" lang="en-US" altLang="en-US" sz="1800" b="0" i="0" u="none" strike="noStrike" kern="1200" cap="none" spc="0" normalizeH="0" baseline="0" noProof="0" dirty="0">
              <a:ln>
                <a:noFill/>
              </a:ln>
              <a:solidFill>
                <a:srgbClr val="00B05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50"/>
                </a:solidFill>
                <a:effectLst/>
                <a:uLnTx/>
                <a:uFillTx/>
                <a:latin typeface="+mn-lt"/>
                <a:ea typeface="MS PGothic" panose="020B0600070205080204" charset="-128"/>
                <a:cs typeface="+mn-cs"/>
              </a:rPr>
              <a:t>branches went</a:t>
            </a:r>
            <a:endParaRPr kumimoji="0" lang="en-US" altLang="en-US" sz="1800" b="0" i="0" u="none" strike="noStrike" kern="1200" cap="none" spc="0" normalizeH="0" baseline="0" noProof="0" dirty="0">
              <a:ln>
                <a:noFill/>
              </a:ln>
              <a:solidFill>
                <a:srgbClr val="00B050"/>
              </a:solidFill>
              <a:effectLst/>
              <a:uLnTx/>
              <a:uFillTx/>
              <a:latin typeface="+mn-lt"/>
              <a:ea typeface="MS PGothic" panose="020B0600070205080204" charset="-128"/>
              <a:cs typeface="+mn-cs"/>
            </a:endParaRPr>
          </a:p>
        </p:txBody>
      </p:sp>
      <p:sp>
        <p:nvSpPr>
          <p:cNvPr id="39" name="Line 42"/>
          <p:cNvSpPr>
            <a:spLocks noChangeShapeType="1"/>
          </p:cNvSpPr>
          <p:nvPr/>
        </p:nvSpPr>
        <p:spPr bwMode="auto">
          <a:xfrm flipH="1">
            <a:off x="1219200" y="2245692"/>
            <a:ext cx="152400" cy="381000"/>
          </a:xfrm>
          <a:prstGeom prst="line">
            <a:avLst/>
          </a:prstGeom>
          <a:noFill/>
          <a:ln w="28575">
            <a:solidFill>
              <a:srgbClr val="00B05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B050"/>
              </a:solidFill>
              <a:effectLst/>
              <a:uLnTx/>
              <a:uFillTx/>
              <a:latin typeface="+mn-lt"/>
              <a:ea typeface="MS PGothic" panose="020B0600070205080204" charset="-128"/>
              <a:cs typeface="+mn-cs"/>
            </a:endParaRPr>
          </a:p>
        </p:txBody>
      </p:sp>
      <p:sp>
        <p:nvSpPr>
          <p:cNvPr id="40" name="Oval 43"/>
          <p:cNvSpPr>
            <a:spLocks noChangeArrowheads="1"/>
          </p:cNvSpPr>
          <p:nvPr/>
        </p:nvSpPr>
        <p:spPr bwMode="auto">
          <a:xfrm>
            <a:off x="228600" y="3541092"/>
            <a:ext cx="1676400" cy="685800"/>
          </a:xfrm>
          <a:prstGeom prst="ellipse">
            <a:avLst/>
          </a:prstGeom>
          <a:noFill/>
          <a:ln w="34925">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92D050"/>
              </a:solidFill>
              <a:effectLst/>
              <a:uLnTx/>
              <a:uFillTx/>
              <a:latin typeface="+mn-lt"/>
              <a:ea typeface="MS PGothic" panose="020B0600070205080204" charset="-128"/>
              <a:cs typeface="+mn-cs"/>
            </a:endParaRPr>
          </a:p>
        </p:txBody>
      </p:sp>
      <p:sp>
        <p:nvSpPr>
          <p:cNvPr id="41" name="Text Box 44"/>
          <p:cNvSpPr txBox="1">
            <a:spLocks noChangeArrowheads="1"/>
          </p:cNvSpPr>
          <p:nvPr/>
        </p:nvSpPr>
        <p:spPr bwMode="auto">
          <a:xfrm>
            <a:off x="228600" y="4607892"/>
            <a:ext cx="2329484" cy="6463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en-US" sz="1800" dirty="0">
                <a:solidFill>
                  <a:srgbClr val="92D050"/>
                </a:solidFill>
                <a:latin typeface="+mn-lt"/>
              </a:rPr>
              <a:t>a</a:t>
            </a:r>
            <a:r>
              <a:rPr kumimoji="0" lang="en-US" altLang="en-US" sz="1800" b="0" i="0" u="none" strike="noStrike" kern="1200" cap="none" spc="0" normalizeH="0" baseline="0" noProof="0" dirty="0" err="1">
                <a:ln>
                  <a:noFill/>
                </a:ln>
                <a:solidFill>
                  <a:srgbClr val="92D050"/>
                </a:solidFill>
                <a:effectLst/>
                <a:uLnTx/>
                <a:uFillTx/>
                <a:latin typeface="+mn-lt"/>
                <a:ea typeface="MS PGothic" panose="020B0600070205080204" charset="-128"/>
                <a:cs typeface="+mn-cs"/>
              </a:rPr>
              <a:t>ddress</a:t>
            </a:r>
            <a:r>
              <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rPr>
              <a:t> of the </a:t>
            </a:r>
            <a:endPar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rPr>
              <a:t>current instruction</a:t>
            </a:r>
            <a:endPar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endParaRPr>
          </a:p>
        </p:txBody>
      </p:sp>
      <p:sp>
        <p:nvSpPr>
          <p:cNvPr id="42" name="Line 45"/>
          <p:cNvSpPr>
            <a:spLocks noChangeShapeType="1"/>
          </p:cNvSpPr>
          <p:nvPr/>
        </p:nvSpPr>
        <p:spPr bwMode="auto">
          <a:xfrm flipV="1">
            <a:off x="838200" y="4226892"/>
            <a:ext cx="228600" cy="381000"/>
          </a:xfrm>
          <a:prstGeom prst="line">
            <a:avLst/>
          </a:prstGeom>
          <a:noFill/>
          <a:ln w="31750">
            <a:solidFill>
              <a:srgbClr val="92D05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92D050"/>
              </a:solidFill>
              <a:effectLst/>
              <a:uLnTx/>
              <a:uFillTx/>
              <a:latin typeface="+mn-lt"/>
              <a:ea typeface="MS PGothic" panose="020B0600070205080204" charset="-128"/>
              <a:cs typeface="+mn-cs"/>
            </a:endParaRPr>
          </a:p>
        </p:txBody>
      </p:sp>
      <p:sp>
        <p:nvSpPr>
          <p:cNvPr id="44" name="TextBox 21"/>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endParaRPr lang="en-US" altLang="zh-CN" sz="1500" dirty="0">
              <a:solidFill>
                <a:srgbClr val="00B0F0"/>
              </a:solidFill>
            </a:endParaRPr>
          </a:p>
          <a:p>
            <a:pPr algn="r">
              <a:spcBef>
                <a:spcPct val="0"/>
              </a:spcBef>
              <a:buFontTx/>
              <a:buNone/>
            </a:pPr>
            <a:r>
              <a:rPr lang="en-US" altLang="zh-CN" sz="1500" dirty="0">
                <a:solidFill>
                  <a:srgbClr val="00B0F0"/>
                </a:solidFill>
              </a:rPr>
              <a:t>onur-digitaldesign_comparch-2021-lecture17b-branch-prediction-i-afterlecture.pdf</a:t>
            </a:r>
            <a:endParaRPr lang="en-US" altLang="zh-CN" sz="1500" dirty="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p:bldP spid="26" grpId="0"/>
      <p:bldP spid="27" grpId="0" animBg="1"/>
      <p:bldP spid="29" grpId="0"/>
      <p:bldP spid="30" grpId="0" animBg="1"/>
      <p:bldP spid="31" grpId="0" animBg="1"/>
      <p:bldP spid="32" grpId="0" animBg="1"/>
      <p:bldP spid="33" grpId="0" animBg="1"/>
      <p:bldP spid="34" grpId="0" animBg="1"/>
      <p:bldP spid="35" grpId="0" animBg="1"/>
      <p:bldP spid="36" grpId="0"/>
      <p:bldP spid="37" grpId="0" animBg="1"/>
      <p:bldP spid="38" grpId="0"/>
      <p:bldP spid="39" grpId="0" animBg="1"/>
      <p:bldP spid="40" grpId="0" animBg="1"/>
      <p:bldP spid="41" grpId="0"/>
      <p:bldP spid="4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Two-Level Predictor</a:t>
            </a:r>
            <a:endParaRPr lang="en-US" dirty="0">
              <a:latin typeface="+mn-lt"/>
            </a:endParaRPr>
          </a:p>
        </p:txBody>
      </p:sp>
      <p:sp>
        <p:nvSpPr>
          <p:cNvPr id="4" name="Text Box 2"/>
          <p:cNvSpPr txBox="1">
            <a:spLocks noChangeArrowheads="1"/>
          </p:cNvSpPr>
          <p:nvPr/>
        </p:nvSpPr>
        <p:spPr bwMode="auto">
          <a:xfrm>
            <a:off x="5597525" y="5369892"/>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target address</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 name="Rectangle 4"/>
          <p:cNvSpPr>
            <a:spLocks noChangeArrowheads="1"/>
          </p:cNvSpPr>
          <p:nvPr/>
        </p:nvSpPr>
        <p:spPr bwMode="auto">
          <a:xfrm>
            <a:off x="3298825" y="2093292"/>
            <a:ext cx="457200" cy="1524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 name="Rectangle 5" descr="Dark upward diagonal"/>
          <p:cNvSpPr>
            <a:spLocks noChangeArrowheads="1"/>
          </p:cNvSpPr>
          <p:nvPr/>
        </p:nvSpPr>
        <p:spPr bwMode="auto">
          <a:xfrm>
            <a:off x="3298825" y="2398092"/>
            <a:ext cx="457200" cy="152400"/>
          </a:xfrm>
          <a:prstGeom prst="rect">
            <a:avLst/>
          </a:prstGeom>
          <a:pattFill prst="dkUpDiag">
            <a:fgClr>
              <a:schemeClr val="accent1"/>
            </a:fgClr>
            <a:bgClr>
              <a:schemeClr val="bg1"/>
            </a:bgClr>
          </a:pattFill>
          <a:ln w="9525">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 name="Text Box 6"/>
          <p:cNvSpPr txBox="1">
            <a:spLocks noChangeArrowheads="1"/>
          </p:cNvSpPr>
          <p:nvPr/>
        </p:nvSpPr>
        <p:spPr bwMode="auto">
          <a:xfrm>
            <a:off x="3082925" y="1676400"/>
            <a:ext cx="42643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Direction Predictor (2-bit counters)</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8" name="Rectangle 7"/>
          <p:cNvSpPr>
            <a:spLocks noChangeArrowheads="1"/>
          </p:cNvSpPr>
          <p:nvPr/>
        </p:nvSpPr>
        <p:spPr bwMode="auto">
          <a:xfrm>
            <a:off x="3298825" y="4074492"/>
            <a:ext cx="2286000" cy="1905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9" name="Text Box 8"/>
          <p:cNvSpPr txBox="1">
            <a:spLocks noChangeArrowheads="1"/>
          </p:cNvSpPr>
          <p:nvPr/>
        </p:nvSpPr>
        <p:spPr bwMode="auto">
          <a:xfrm>
            <a:off x="2667000" y="6055692"/>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B0F0"/>
                </a:solidFill>
                <a:effectLst/>
                <a:uLnTx/>
                <a:uFillTx/>
                <a:latin typeface="+mn-lt"/>
                <a:ea typeface="MS PGothic" panose="020B0600070205080204" charset="-128"/>
                <a:cs typeface="+mn-cs"/>
              </a:rPr>
              <a:t>Cache of Target Addresses (BTB: Branch Target Buffer)</a:t>
            </a:r>
            <a:endParaRPr kumimoji="0" lang="en-US" altLang="en-US" sz="1800" b="0" i="0" u="none" strike="noStrike" kern="1200" cap="none" spc="0" normalizeH="0" baseline="0" noProof="0">
              <a:ln>
                <a:noFill/>
              </a:ln>
              <a:solidFill>
                <a:srgbClr val="00B0F0"/>
              </a:solidFill>
              <a:effectLst/>
              <a:uLnTx/>
              <a:uFillTx/>
              <a:latin typeface="+mn-lt"/>
              <a:ea typeface="MS PGothic" panose="020B0600070205080204" charset="-128"/>
              <a:cs typeface="+mn-cs"/>
            </a:endParaRPr>
          </a:p>
        </p:txBody>
      </p:sp>
      <p:sp>
        <p:nvSpPr>
          <p:cNvPr id="10" name="Rectangle 9" descr="Dark upward diagonal"/>
          <p:cNvSpPr>
            <a:spLocks noChangeArrowheads="1"/>
          </p:cNvSpPr>
          <p:nvPr/>
        </p:nvSpPr>
        <p:spPr bwMode="auto">
          <a:xfrm>
            <a:off x="3832225" y="5293692"/>
            <a:ext cx="457200" cy="152400"/>
          </a:xfrm>
          <a:prstGeom prst="rect">
            <a:avLst/>
          </a:prstGeom>
          <a:pattFill prst="dkUpDiag">
            <a:fgClr>
              <a:schemeClr val="accent1"/>
            </a:fgClr>
            <a:bgClr>
              <a:schemeClr val="bg1"/>
            </a:bgClr>
          </a:pattFill>
          <a:ln w="9525">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1" name="Rectangle 10"/>
          <p:cNvSpPr>
            <a:spLocks noChangeArrowheads="1"/>
          </p:cNvSpPr>
          <p:nvPr/>
        </p:nvSpPr>
        <p:spPr bwMode="auto">
          <a:xfrm>
            <a:off x="415925" y="3617292"/>
            <a:ext cx="12192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Program </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Counter</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2" name="Rectangle 11"/>
          <p:cNvSpPr>
            <a:spLocks noChangeArrowheads="1"/>
          </p:cNvSpPr>
          <p:nvPr/>
        </p:nvSpPr>
        <p:spPr bwMode="auto">
          <a:xfrm>
            <a:off x="339725" y="2779092"/>
            <a:ext cx="15240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rPr>
              <a:t>Global Branch </a:t>
            </a:r>
            <a:endParaRPr kumimoji="0" lang="en-US" altLang="en-US" sz="1800" b="0" i="0" u="none" strike="noStrike" kern="1200" cap="none" spc="0" normalizeH="0" baseline="0" noProof="0" dirty="0">
              <a:ln>
                <a:noFill/>
              </a:ln>
              <a:solidFill>
                <a:srgbClr val="000000"/>
              </a:solidFill>
              <a:effectLst/>
              <a:uLnTx/>
              <a:uFillTx/>
              <a:latin typeface="+mn-lt"/>
            </a:endParaRPr>
          </a:p>
          <a:p>
            <a:pPr marL="0" marR="0" lvl="0" indent="0" algn="ctr" defTabSz="914400" rtl="0" eaLnBrk="1" fontAlgn="base" latinLnBrk="0" hangingPunct="1">
              <a:lnSpc>
                <a:spcPct val="100000"/>
              </a:lnSpc>
              <a:spcBef>
                <a:spcPct val="0"/>
              </a:spcBef>
              <a:spcAft>
                <a:spcPct val="0"/>
              </a:spcAft>
              <a:buClrTx/>
              <a:buSzTx/>
              <a:buFontTx/>
              <a:buNone/>
              <a:defRPr/>
            </a:pPr>
            <a:r>
              <a:rPr lang="en-US" altLang="en-US" sz="1800" dirty="0">
                <a:solidFill>
                  <a:srgbClr val="000000"/>
                </a:solidFill>
                <a:latin typeface="+mn-lt"/>
              </a:rPr>
              <a:t>H</a:t>
            </a:r>
            <a:r>
              <a:rPr kumimoji="0" lang="en-US" altLang="en-US" sz="1800" b="0" i="0" u="none" strike="noStrike" kern="1200" cap="none" spc="0" normalizeH="0" baseline="0" noProof="0" dirty="0" err="1">
                <a:ln>
                  <a:noFill/>
                </a:ln>
                <a:solidFill>
                  <a:srgbClr val="000000"/>
                </a:solidFill>
                <a:effectLst/>
                <a:uLnTx/>
                <a:uFillTx/>
                <a:latin typeface="+mn-lt"/>
              </a:rPr>
              <a:t>istory</a:t>
            </a:r>
            <a:endParaRPr kumimoji="0" lang="en-US" altLang="en-US" sz="1800" b="0" i="0" u="none" strike="noStrike" kern="1200" cap="none" spc="0" normalizeH="0" baseline="0" noProof="0" dirty="0">
              <a:ln>
                <a:noFill/>
              </a:ln>
              <a:solidFill>
                <a:srgbClr val="000000"/>
              </a:solidFill>
              <a:effectLst/>
              <a:uLnTx/>
              <a:uFillTx/>
              <a:latin typeface="+mn-lt"/>
            </a:endParaRPr>
          </a:p>
        </p:txBody>
      </p:sp>
      <p:sp>
        <p:nvSpPr>
          <p:cNvPr id="13" name="Line 13"/>
          <p:cNvSpPr>
            <a:spLocks noChangeShapeType="1"/>
          </p:cNvSpPr>
          <p:nvPr/>
        </p:nvSpPr>
        <p:spPr bwMode="auto">
          <a:xfrm flipV="1">
            <a:off x="1863725" y="2474291"/>
            <a:ext cx="1022350" cy="533399"/>
          </a:xfrm>
          <a:prstGeom prst="line">
            <a:avLst/>
          </a:prstGeom>
          <a:noFill/>
          <a:ln w="9525">
            <a:solidFill>
              <a:schemeClr val="tx1"/>
            </a:solidFill>
            <a:round/>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4" name="Line 17"/>
          <p:cNvSpPr>
            <a:spLocks noChangeShapeType="1"/>
          </p:cNvSpPr>
          <p:nvPr/>
        </p:nvSpPr>
        <p:spPr bwMode="auto">
          <a:xfrm>
            <a:off x="2854325" y="2474292"/>
            <a:ext cx="457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5" name="Line 18"/>
          <p:cNvSpPr>
            <a:spLocks noChangeShapeType="1"/>
          </p:cNvSpPr>
          <p:nvPr/>
        </p:nvSpPr>
        <p:spPr bwMode="auto">
          <a:xfrm>
            <a:off x="1635125" y="3922092"/>
            <a:ext cx="1219200" cy="1447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6" name="Line 19"/>
          <p:cNvSpPr>
            <a:spLocks noChangeShapeType="1"/>
          </p:cNvSpPr>
          <p:nvPr/>
        </p:nvSpPr>
        <p:spPr bwMode="auto">
          <a:xfrm>
            <a:off x="2854325" y="5369892"/>
            <a:ext cx="457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7" name="Line 20"/>
          <p:cNvSpPr>
            <a:spLocks noChangeShapeType="1"/>
          </p:cNvSpPr>
          <p:nvPr/>
        </p:nvSpPr>
        <p:spPr bwMode="auto">
          <a:xfrm>
            <a:off x="7121525" y="2779092"/>
            <a:ext cx="0" cy="1447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8" name="Line 21"/>
          <p:cNvSpPr>
            <a:spLocks noChangeShapeType="1"/>
          </p:cNvSpPr>
          <p:nvPr/>
        </p:nvSpPr>
        <p:spPr bwMode="auto">
          <a:xfrm>
            <a:off x="7121525" y="2779092"/>
            <a:ext cx="3810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9" name="Line 22"/>
          <p:cNvSpPr>
            <a:spLocks noChangeShapeType="1"/>
          </p:cNvSpPr>
          <p:nvPr/>
        </p:nvSpPr>
        <p:spPr bwMode="auto">
          <a:xfrm flipV="1">
            <a:off x="7121525" y="3922092"/>
            <a:ext cx="3810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0" name="Line 23"/>
          <p:cNvSpPr>
            <a:spLocks noChangeShapeType="1"/>
          </p:cNvSpPr>
          <p:nvPr/>
        </p:nvSpPr>
        <p:spPr bwMode="auto">
          <a:xfrm>
            <a:off x="7502525" y="3083892"/>
            <a:ext cx="0" cy="838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1" name="Line 24"/>
          <p:cNvSpPr>
            <a:spLocks noChangeShapeType="1"/>
          </p:cNvSpPr>
          <p:nvPr/>
        </p:nvSpPr>
        <p:spPr bwMode="auto">
          <a:xfrm>
            <a:off x="5597525" y="5369892"/>
            <a:ext cx="8382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2" name="Line 25"/>
          <p:cNvSpPr>
            <a:spLocks noChangeShapeType="1"/>
          </p:cNvSpPr>
          <p:nvPr/>
        </p:nvSpPr>
        <p:spPr bwMode="auto">
          <a:xfrm flipV="1">
            <a:off x="6435725" y="3998292"/>
            <a:ext cx="0" cy="1371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3" name="Line 26"/>
          <p:cNvSpPr>
            <a:spLocks noChangeShapeType="1"/>
          </p:cNvSpPr>
          <p:nvPr/>
        </p:nvSpPr>
        <p:spPr bwMode="auto">
          <a:xfrm>
            <a:off x="6435725" y="3998292"/>
            <a:ext cx="685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4" name="Line 27"/>
          <p:cNvSpPr>
            <a:spLocks noChangeShapeType="1"/>
          </p:cNvSpPr>
          <p:nvPr/>
        </p:nvSpPr>
        <p:spPr bwMode="auto">
          <a:xfrm>
            <a:off x="6435725" y="3231530"/>
            <a:ext cx="685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5" name="Text Box 28"/>
          <p:cNvSpPr txBox="1">
            <a:spLocks noChangeArrowheads="1"/>
          </p:cNvSpPr>
          <p:nvPr/>
        </p:nvSpPr>
        <p:spPr bwMode="auto">
          <a:xfrm>
            <a:off x="4873625" y="3021980"/>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PC + inst size</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6" name="Text Box 29"/>
          <p:cNvSpPr txBox="1">
            <a:spLocks noChangeArrowheads="1"/>
          </p:cNvSpPr>
          <p:nvPr/>
        </p:nvSpPr>
        <p:spPr bwMode="auto">
          <a:xfrm>
            <a:off x="3762375" y="2126630"/>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taken?</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7" name="Line 30"/>
          <p:cNvSpPr>
            <a:spLocks noChangeShapeType="1"/>
          </p:cNvSpPr>
          <p:nvPr/>
        </p:nvSpPr>
        <p:spPr bwMode="auto">
          <a:xfrm>
            <a:off x="7502525" y="3464892"/>
            <a:ext cx="838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8" name="Text Box 31"/>
          <p:cNvSpPr txBox="1">
            <a:spLocks noChangeArrowheads="1"/>
          </p:cNvSpPr>
          <p:nvPr/>
        </p:nvSpPr>
        <p:spPr bwMode="auto">
          <a:xfrm>
            <a:off x="5673725" y="5369892"/>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9" name="Text Box 32"/>
          <p:cNvSpPr txBox="1">
            <a:spLocks noChangeArrowheads="1"/>
          </p:cNvSpPr>
          <p:nvPr/>
        </p:nvSpPr>
        <p:spPr bwMode="auto">
          <a:xfrm>
            <a:off x="7778750" y="3121992"/>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Next Fetch</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Address</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0" name="AutoShape 33"/>
          <p:cNvSpPr>
            <a:spLocks noChangeArrowheads="1"/>
          </p:cNvSpPr>
          <p:nvPr/>
        </p:nvSpPr>
        <p:spPr bwMode="auto">
          <a:xfrm>
            <a:off x="5791200" y="2321892"/>
            <a:ext cx="533400" cy="533400"/>
          </a:xfrm>
          <a:prstGeom prst="flowChartDelay">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1" name="Line 34"/>
          <p:cNvSpPr>
            <a:spLocks noChangeShapeType="1"/>
          </p:cNvSpPr>
          <p:nvPr/>
        </p:nvSpPr>
        <p:spPr bwMode="auto">
          <a:xfrm>
            <a:off x="3733800" y="2474292"/>
            <a:ext cx="2057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2" name="Line 35"/>
          <p:cNvSpPr>
            <a:spLocks noChangeShapeType="1"/>
          </p:cNvSpPr>
          <p:nvPr/>
        </p:nvSpPr>
        <p:spPr bwMode="auto">
          <a:xfrm>
            <a:off x="6296025" y="2550492"/>
            <a:ext cx="1066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3" name="Line 36"/>
          <p:cNvSpPr>
            <a:spLocks noChangeShapeType="1"/>
          </p:cNvSpPr>
          <p:nvPr/>
        </p:nvSpPr>
        <p:spPr bwMode="auto">
          <a:xfrm>
            <a:off x="7353300" y="2550492"/>
            <a:ext cx="0"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4" name="Line 37"/>
          <p:cNvSpPr>
            <a:spLocks noChangeShapeType="1"/>
          </p:cNvSpPr>
          <p:nvPr/>
        </p:nvSpPr>
        <p:spPr bwMode="auto">
          <a:xfrm flipV="1">
            <a:off x="4191000" y="2702892"/>
            <a:ext cx="0" cy="1371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5" name="Line 38"/>
          <p:cNvSpPr>
            <a:spLocks noChangeShapeType="1"/>
          </p:cNvSpPr>
          <p:nvPr/>
        </p:nvSpPr>
        <p:spPr bwMode="auto">
          <a:xfrm>
            <a:off x="4191000" y="2702892"/>
            <a:ext cx="1600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6" name="Text Box 39"/>
          <p:cNvSpPr txBox="1">
            <a:spLocks noChangeArrowheads="1"/>
          </p:cNvSpPr>
          <p:nvPr/>
        </p:nvSpPr>
        <p:spPr bwMode="auto">
          <a:xfrm>
            <a:off x="4124325" y="3710955"/>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hit?</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7" name="Oval 40"/>
          <p:cNvSpPr>
            <a:spLocks noChangeArrowheads="1"/>
          </p:cNvSpPr>
          <p:nvPr/>
        </p:nvSpPr>
        <p:spPr bwMode="auto">
          <a:xfrm>
            <a:off x="152400" y="2626692"/>
            <a:ext cx="1905000" cy="838200"/>
          </a:xfrm>
          <a:prstGeom prst="ellipse">
            <a:avLst/>
          </a:prstGeom>
          <a:noFill/>
          <a:ln w="34925">
            <a:solidFill>
              <a:srgbClr val="00B05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B050"/>
              </a:solidFill>
              <a:effectLst/>
              <a:uLnTx/>
              <a:uFillTx/>
              <a:latin typeface="+mn-lt"/>
              <a:ea typeface="MS PGothic" panose="020B0600070205080204" charset="-128"/>
              <a:cs typeface="+mn-cs"/>
            </a:endParaRPr>
          </a:p>
        </p:txBody>
      </p:sp>
      <p:sp>
        <p:nvSpPr>
          <p:cNvPr id="38" name="Text Box 41"/>
          <p:cNvSpPr txBox="1">
            <a:spLocks noChangeArrowheads="1"/>
          </p:cNvSpPr>
          <p:nvPr/>
        </p:nvSpPr>
        <p:spPr bwMode="auto">
          <a:xfrm>
            <a:off x="441325" y="1672605"/>
            <a:ext cx="27558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en-US" sz="1800" dirty="0">
                <a:solidFill>
                  <a:srgbClr val="00B050"/>
                </a:solidFill>
                <a:latin typeface="+mn-lt"/>
              </a:rPr>
              <a:t>w</a:t>
            </a:r>
            <a:r>
              <a:rPr kumimoji="0" lang="en-US" altLang="en-US" sz="1800" b="0" i="0" u="none" strike="noStrike" kern="1200" cap="none" spc="0" normalizeH="0" baseline="0" noProof="0" dirty="0" err="1">
                <a:ln>
                  <a:noFill/>
                </a:ln>
                <a:solidFill>
                  <a:srgbClr val="00B050"/>
                </a:solidFill>
                <a:effectLst/>
                <a:uLnTx/>
                <a:uFillTx/>
                <a:latin typeface="+mn-lt"/>
              </a:rPr>
              <a:t>hich</a:t>
            </a:r>
            <a:r>
              <a:rPr kumimoji="0" lang="en-US" altLang="en-US" sz="1800" b="0" i="0" u="none" strike="noStrike" kern="1200" cap="none" spc="0" normalizeH="0" baseline="0" noProof="0" dirty="0">
                <a:ln>
                  <a:noFill/>
                </a:ln>
                <a:solidFill>
                  <a:srgbClr val="00B050"/>
                </a:solidFill>
                <a:effectLst/>
                <a:uLnTx/>
                <a:uFillTx/>
                <a:latin typeface="+mn-lt"/>
              </a:rPr>
              <a:t> direction earlier</a:t>
            </a:r>
            <a:endParaRPr kumimoji="0" lang="en-US" altLang="en-US" sz="1800" b="0" i="0" u="none" strike="noStrike" kern="1200" cap="none" spc="0" normalizeH="0" baseline="0" noProof="0" dirty="0">
              <a:ln>
                <a:noFill/>
              </a:ln>
              <a:solidFill>
                <a:srgbClr val="00B050"/>
              </a:solidFill>
              <a:effectLst/>
              <a:uLnTx/>
              <a:uFillTx/>
              <a:latin typeface="+mn-lt"/>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50"/>
                </a:solidFill>
                <a:effectLst/>
                <a:uLnTx/>
                <a:uFillTx/>
                <a:latin typeface="+mn-lt"/>
              </a:rPr>
              <a:t>branches went</a:t>
            </a:r>
            <a:endParaRPr kumimoji="0" lang="en-US" altLang="en-US" sz="1800" b="0" i="0" u="none" strike="noStrike" kern="1200" cap="none" spc="0" normalizeH="0" baseline="0" noProof="0" dirty="0">
              <a:ln>
                <a:noFill/>
              </a:ln>
              <a:solidFill>
                <a:srgbClr val="00B050"/>
              </a:solidFill>
              <a:effectLst/>
              <a:uLnTx/>
              <a:uFillTx/>
              <a:latin typeface="+mn-lt"/>
            </a:endParaRPr>
          </a:p>
        </p:txBody>
      </p:sp>
      <p:sp>
        <p:nvSpPr>
          <p:cNvPr id="39" name="Line 42"/>
          <p:cNvSpPr>
            <a:spLocks noChangeShapeType="1"/>
          </p:cNvSpPr>
          <p:nvPr/>
        </p:nvSpPr>
        <p:spPr bwMode="auto">
          <a:xfrm flipH="1">
            <a:off x="1219200" y="2245692"/>
            <a:ext cx="152400" cy="381000"/>
          </a:xfrm>
          <a:prstGeom prst="line">
            <a:avLst/>
          </a:prstGeom>
          <a:noFill/>
          <a:ln w="28575">
            <a:solidFill>
              <a:srgbClr val="00B05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B050"/>
              </a:solidFill>
              <a:effectLst/>
              <a:uLnTx/>
              <a:uFillTx/>
              <a:latin typeface="+mn-lt"/>
              <a:ea typeface="MS PGothic" panose="020B0600070205080204" charset="-128"/>
              <a:cs typeface="+mn-cs"/>
            </a:endParaRPr>
          </a:p>
        </p:txBody>
      </p:sp>
      <p:sp>
        <p:nvSpPr>
          <p:cNvPr id="40" name="Oval 43"/>
          <p:cNvSpPr>
            <a:spLocks noChangeArrowheads="1"/>
          </p:cNvSpPr>
          <p:nvPr/>
        </p:nvSpPr>
        <p:spPr bwMode="auto">
          <a:xfrm>
            <a:off x="228600" y="3541092"/>
            <a:ext cx="1676400" cy="685800"/>
          </a:xfrm>
          <a:prstGeom prst="ellipse">
            <a:avLst/>
          </a:prstGeom>
          <a:noFill/>
          <a:ln w="34925">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92D050"/>
              </a:solidFill>
              <a:effectLst/>
              <a:uLnTx/>
              <a:uFillTx/>
              <a:latin typeface="+mn-lt"/>
              <a:ea typeface="MS PGothic" panose="020B0600070205080204" charset="-128"/>
              <a:cs typeface="+mn-cs"/>
            </a:endParaRPr>
          </a:p>
        </p:txBody>
      </p:sp>
      <p:sp>
        <p:nvSpPr>
          <p:cNvPr id="41" name="Text Box 44"/>
          <p:cNvSpPr txBox="1">
            <a:spLocks noChangeArrowheads="1"/>
          </p:cNvSpPr>
          <p:nvPr/>
        </p:nvSpPr>
        <p:spPr bwMode="auto">
          <a:xfrm>
            <a:off x="228600" y="4607892"/>
            <a:ext cx="2329484" cy="6463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en-US" sz="1800" dirty="0">
                <a:solidFill>
                  <a:srgbClr val="92D050"/>
                </a:solidFill>
                <a:latin typeface="+mn-lt"/>
              </a:rPr>
              <a:t>a</a:t>
            </a:r>
            <a:r>
              <a:rPr kumimoji="0" lang="en-US" altLang="en-US" sz="1800" b="0" i="0" u="none" strike="noStrike" kern="1200" cap="none" spc="0" normalizeH="0" baseline="0" noProof="0" dirty="0" err="1">
                <a:ln>
                  <a:noFill/>
                </a:ln>
                <a:solidFill>
                  <a:srgbClr val="92D050"/>
                </a:solidFill>
                <a:effectLst/>
                <a:uLnTx/>
                <a:uFillTx/>
                <a:latin typeface="+mn-lt"/>
              </a:rPr>
              <a:t>ddress</a:t>
            </a:r>
            <a:r>
              <a:rPr kumimoji="0" lang="en-US" altLang="en-US" sz="1800" b="0" i="0" u="none" strike="noStrike" kern="1200" cap="none" spc="0" normalizeH="0" baseline="0" noProof="0" dirty="0">
                <a:ln>
                  <a:noFill/>
                </a:ln>
                <a:solidFill>
                  <a:srgbClr val="92D050"/>
                </a:solidFill>
                <a:effectLst/>
                <a:uLnTx/>
                <a:uFillTx/>
                <a:latin typeface="+mn-lt"/>
              </a:rPr>
              <a:t> of the </a:t>
            </a:r>
            <a:endParaRPr kumimoji="0" lang="en-US" altLang="en-US" sz="1800" b="0" i="0" u="none" strike="noStrike" kern="1200" cap="none" spc="0" normalizeH="0" baseline="0" noProof="0" dirty="0">
              <a:ln>
                <a:noFill/>
              </a:ln>
              <a:solidFill>
                <a:srgbClr val="92D050"/>
              </a:solidFill>
              <a:effectLst/>
              <a:uLnTx/>
              <a:uFillTx/>
              <a:latin typeface="+mn-lt"/>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mn-lt"/>
              </a:rPr>
              <a:t>current instruction</a:t>
            </a:r>
            <a:endParaRPr kumimoji="0" lang="en-US" altLang="en-US" sz="1800" b="0" i="0" u="none" strike="noStrike" kern="1200" cap="none" spc="0" normalizeH="0" baseline="0" noProof="0" dirty="0">
              <a:ln>
                <a:noFill/>
              </a:ln>
              <a:solidFill>
                <a:srgbClr val="92D050"/>
              </a:solidFill>
              <a:effectLst/>
              <a:uLnTx/>
              <a:uFillTx/>
              <a:latin typeface="+mn-lt"/>
            </a:endParaRPr>
          </a:p>
        </p:txBody>
      </p:sp>
      <p:sp>
        <p:nvSpPr>
          <p:cNvPr id="42" name="Line 45"/>
          <p:cNvSpPr>
            <a:spLocks noChangeShapeType="1"/>
          </p:cNvSpPr>
          <p:nvPr/>
        </p:nvSpPr>
        <p:spPr bwMode="auto">
          <a:xfrm flipV="1">
            <a:off x="838200" y="4226892"/>
            <a:ext cx="228600" cy="381000"/>
          </a:xfrm>
          <a:prstGeom prst="line">
            <a:avLst/>
          </a:prstGeom>
          <a:noFill/>
          <a:ln w="31750">
            <a:solidFill>
              <a:srgbClr val="92D05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92D050"/>
              </a:solidFill>
              <a:effectLst/>
              <a:uLnTx/>
              <a:uFillTx/>
              <a:latin typeface="+mn-lt"/>
              <a:ea typeface="MS PGothic" panose="020B0600070205080204" charset="-128"/>
              <a:cs typeface="+mn-cs"/>
            </a:endParaRPr>
          </a:p>
        </p:txBody>
      </p:sp>
      <p:sp>
        <p:nvSpPr>
          <p:cNvPr id="44" name="TextBox 21"/>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latin typeface="+mn-lt"/>
              </a:rPr>
              <a:t>https://</a:t>
            </a:r>
            <a:r>
              <a:rPr lang="en-US" altLang="zh-CN" sz="1500" dirty="0" err="1">
                <a:solidFill>
                  <a:srgbClr val="00B0F0"/>
                </a:solidFill>
                <a:latin typeface="+mn-lt"/>
              </a:rPr>
              <a:t>safari.ethz.ch</a:t>
            </a:r>
            <a:r>
              <a:rPr lang="en-US" altLang="zh-CN" sz="1500" dirty="0">
                <a:solidFill>
                  <a:srgbClr val="00B0F0"/>
                </a:solidFill>
                <a:latin typeface="+mn-lt"/>
              </a:rPr>
              <a:t>/</a:t>
            </a:r>
            <a:r>
              <a:rPr lang="en-US" altLang="zh-CN" sz="1500" dirty="0" err="1">
                <a:solidFill>
                  <a:srgbClr val="00B0F0"/>
                </a:solidFill>
                <a:latin typeface="+mn-lt"/>
              </a:rPr>
              <a:t>digitaltechnik</a:t>
            </a:r>
            <a:r>
              <a:rPr lang="en-US" altLang="zh-CN" sz="1500" dirty="0">
                <a:solidFill>
                  <a:srgbClr val="00B0F0"/>
                </a:solidFill>
                <a:latin typeface="+mn-lt"/>
              </a:rPr>
              <a:t>/spring2021/lib/exe/</a:t>
            </a:r>
            <a:r>
              <a:rPr lang="en-US" altLang="zh-CN" sz="1500" dirty="0" err="1">
                <a:solidFill>
                  <a:srgbClr val="00B0F0"/>
                </a:solidFill>
                <a:latin typeface="+mn-lt"/>
              </a:rPr>
              <a:t>fetch.php?media</a:t>
            </a:r>
            <a:r>
              <a:rPr lang="en-US" altLang="zh-CN" sz="1500" dirty="0">
                <a:solidFill>
                  <a:srgbClr val="00B0F0"/>
                </a:solidFill>
                <a:latin typeface="+mn-lt"/>
              </a:rPr>
              <a:t>=</a:t>
            </a:r>
            <a:endParaRPr lang="en-US" altLang="zh-CN" sz="1500" dirty="0">
              <a:solidFill>
                <a:srgbClr val="00B0F0"/>
              </a:solidFill>
              <a:latin typeface="+mn-lt"/>
            </a:endParaRPr>
          </a:p>
          <a:p>
            <a:pPr algn="r">
              <a:spcBef>
                <a:spcPct val="0"/>
              </a:spcBef>
              <a:buFontTx/>
              <a:buNone/>
            </a:pPr>
            <a:r>
              <a:rPr lang="en-US" altLang="zh-CN" sz="1500" dirty="0">
                <a:solidFill>
                  <a:srgbClr val="00B0F0"/>
                </a:solidFill>
                <a:latin typeface="+mn-lt"/>
              </a:rPr>
              <a:t>onur-digitaldesign_comparch-2021-lecture17b-branch-prediction-i-afterlecture.pdf</a:t>
            </a:r>
            <a:endParaRPr lang="en-US" altLang="zh-CN" sz="1500" dirty="0">
              <a:solidFill>
                <a:srgbClr val="00B0F0"/>
              </a:solidFill>
              <a:latin typeface="+mn-lt"/>
            </a:endParaRPr>
          </a:p>
        </p:txBody>
      </p:sp>
      <p:sp>
        <p:nvSpPr>
          <p:cNvPr id="43" name="Text Box 6"/>
          <p:cNvSpPr txBox="1">
            <a:spLocks noChangeArrowheads="1"/>
          </p:cNvSpPr>
          <p:nvPr/>
        </p:nvSpPr>
        <p:spPr bwMode="auto">
          <a:xfrm>
            <a:off x="415925" y="1333822"/>
            <a:ext cx="84567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en-US" dirty="0">
                <a:solidFill>
                  <a:srgbClr val="FFC000"/>
                </a:solidFill>
                <a:latin typeface="+mn-lt"/>
              </a:rPr>
              <a:t>u</a:t>
            </a:r>
            <a:r>
              <a:rPr kumimoji="0" lang="en-US" altLang="en-US" b="0" i="0" u="none" strike="noStrike" kern="1200" cap="none" spc="0" normalizeH="0" baseline="0" noProof="0" dirty="0">
                <a:ln>
                  <a:noFill/>
                </a:ln>
                <a:solidFill>
                  <a:srgbClr val="FFC000"/>
                </a:solidFill>
                <a:effectLst/>
                <a:uLnTx/>
                <a:uFillTx/>
                <a:latin typeface="+mn-lt"/>
              </a:rPr>
              <a:t>se a left-shift register to track global branch history</a:t>
            </a:r>
            <a:endParaRPr kumimoji="0" lang="en-US" altLang="en-US" b="0" i="0" u="none" strike="noStrike" kern="1200" cap="none" spc="0" normalizeH="0" baseline="0" noProof="0" dirty="0">
              <a:ln>
                <a:noFill/>
              </a:ln>
              <a:solidFill>
                <a:srgbClr val="FFC000"/>
              </a:solidFill>
              <a:effectLst/>
              <a:uLnTx/>
              <a:uFillTx/>
              <a:latin typeface="+mn-l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496400" y="2209800"/>
            <a:ext cx="4647600" cy="4648200"/>
          </a:xfrm>
          <a:prstGeom prst="round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p>
            <a:pPr>
              <a:defRPr/>
            </a:pPr>
            <a:r>
              <a:rPr lang="en-US" altLang="zh-CN" dirty="0">
                <a:solidFill>
                  <a:srgbClr val="00B0F0"/>
                </a:solidFill>
              </a:rPr>
              <a:t>Example: </a:t>
            </a:r>
            <a:r>
              <a:rPr lang="en-US" altLang="zh-CN" dirty="0" err="1">
                <a:solidFill>
                  <a:srgbClr val="00B0F0"/>
                </a:solidFill>
              </a:rPr>
              <a:t>eqntott</a:t>
            </a:r>
            <a:r>
              <a:rPr lang="en-US" altLang="zh-CN" dirty="0">
                <a:solidFill>
                  <a:srgbClr val="00B0F0"/>
                </a:solidFill>
              </a:rPr>
              <a:t> benchmark</a:t>
            </a:r>
            <a:endParaRPr lang="en-US" altLang="zh-CN" dirty="0">
              <a:solidFill>
                <a:srgbClr val="00B0F0"/>
              </a:solidFill>
            </a:endParaRPr>
          </a:p>
          <a:p>
            <a:pPr eaLnBrk="1" hangingPunct="1">
              <a:buFontTx/>
              <a:buNone/>
              <a:defRPr/>
            </a:pPr>
            <a:r>
              <a:rPr lang="en-US" altLang="zh-CN" dirty="0"/>
              <a:t>	predict b3 using </a:t>
            </a:r>
            <a:endParaRPr lang="en-US" altLang="zh-CN" dirty="0"/>
          </a:p>
          <a:p>
            <a:pPr eaLnBrk="1" hangingPunct="1">
              <a:buFontTx/>
              <a:buNone/>
              <a:defRPr/>
            </a:pPr>
            <a:r>
              <a:rPr lang="en-US" altLang="zh-CN" dirty="0"/>
              <a:t>	b1 &amp; b2</a:t>
            </a:r>
            <a:endParaRPr lang="en-US" altLang="zh-CN" dirty="0"/>
          </a:p>
          <a:p>
            <a:pPr eaLnBrk="1" hangingPunct="1">
              <a:buNone/>
              <a:defRPr/>
            </a:pPr>
            <a:endParaRPr lang="en-US" altLang="zh-CN" dirty="0"/>
          </a:p>
          <a:p>
            <a:pPr eaLnBrk="1" hangingPunct="1">
              <a:buNone/>
              <a:defRPr/>
            </a:pPr>
            <a:endParaRPr lang="en-US" altLang="zh-CN" dirty="0"/>
          </a:p>
          <a:p>
            <a:pPr eaLnBrk="1" hangingPunct="1">
              <a:buNone/>
              <a:defRPr/>
            </a:pPr>
            <a:endParaRPr lang="en-US" altLang="zh-CN" dirty="0"/>
          </a:p>
          <a:p>
            <a:pPr eaLnBrk="1" hangingPunct="1">
              <a:buNone/>
              <a:defRPr/>
            </a:pPr>
            <a:endParaRPr lang="en-US" altLang="zh-CN" dirty="0"/>
          </a:p>
          <a:p>
            <a:pPr eaLnBrk="1" hangingPunct="1">
              <a:buNone/>
              <a:defRPr/>
            </a:pPr>
            <a:r>
              <a:rPr lang="en-US" altLang="zh-CN" dirty="0">
                <a:solidFill>
                  <a:srgbClr val="00B0F0"/>
                </a:solidFill>
              </a:rPr>
              <a:t>	if b1&amp;b2 taken</a:t>
            </a:r>
            <a:endParaRPr lang="en-US" altLang="zh-CN" dirty="0">
              <a:solidFill>
                <a:srgbClr val="00B0F0"/>
              </a:solidFill>
            </a:endParaRPr>
          </a:p>
          <a:p>
            <a:pPr eaLnBrk="1" hangingPunct="1">
              <a:buNone/>
              <a:defRPr/>
            </a:pPr>
            <a:r>
              <a:rPr lang="en-US" altLang="zh-CN" dirty="0">
                <a:solidFill>
                  <a:srgbClr val="00B0F0"/>
                </a:solidFill>
              </a:rPr>
              <a:t>	then b3 untaken</a:t>
            </a:r>
            <a:endParaRPr lang="en-US" altLang="zh-CN" dirty="0">
              <a:solidFill>
                <a:srgbClr val="00B0F0"/>
              </a:solidFill>
            </a:endParaRPr>
          </a:p>
          <a:p>
            <a:pPr eaLnBrk="1" hangingPunct="1">
              <a:buNone/>
              <a:defRPr/>
            </a:pPr>
            <a:r>
              <a:rPr lang="en-US" altLang="zh-CN" dirty="0"/>
              <a:t>			</a:t>
            </a:r>
            <a:endParaRPr lang="en-US" altLang="zh-CN" dirty="0"/>
          </a:p>
          <a:p>
            <a:pPr>
              <a:defRPr/>
            </a:pPr>
            <a:endParaRPr lang="en-US" dirty="0">
              <a:solidFill>
                <a:srgbClr val="00B0F0"/>
              </a:solidFill>
            </a:endParaRPr>
          </a:p>
          <a:p>
            <a:pPr>
              <a:defRPr/>
            </a:pPr>
            <a:endParaRPr lang="en-US" dirty="0">
              <a:solidFill>
                <a:srgbClr val="00B0F0"/>
              </a:solidFill>
            </a:endParaRPr>
          </a:p>
          <a:p>
            <a:endParaRPr lang="en-US" dirty="0"/>
          </a:p>
        </p:txBody>
      </p:sp>
      <p:sp>
        <p:nvSpPr>
          <p:cNvPr id="6" name="Content Placeholder 2"/>
          <p:cNvSpPr txBox="1"/>
          <p:nvPr/>
        </p:nvSpPr>
        <p:spPr bwMode="auto">
          <a:xfrm>
            <a:off x="4496400" y="16020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a:t>  </a:t>
            </a:r>
            <a:r>
              <a:rPr lang="en-US" altLang="zh-CN" kern="0" dirty="0">
                <a:solidFill>
                  <a:srgbClr val="00B0F0"/>
                </a:solidFill>
              </a:rPr>
              <a:t>b1</a:t>
            </a:r>
            <a:endParaRPr lang="en-US" altLang="zh-CN" kern="0" dirty="0">
              <a:solidFill>
                <a:srgbClr val="00B0F0"/>
              </a:solidFill>
            </a:endParaRPr>
          </a:p>
          <a:p>
            <a:pPr eaLnBrk="1" hangingPunct="1">
              <a:buFontTx/>
              <a:buNone/>
              <a:defRPr/>
            </a:pPr>
            <a:endParaRPr lang="en-US" altLang="zh-CN" kern="0" dirty="0"/>
          </a:p>
          <a:p>
            <a:pPr eaLnBrk="1" hangingPunct="1">
              <a:buFontTx/>
              <a:buNone/>
              <a:defRPr/>
            </a:pPr>
            <a:r>
              <a:rPr lang="en-US" altLang="zh-CN" kern="0" dirty="0"/>
              <a:t>L1:</a:t>
            </a:r>
            <a:endParaRPr lang="en-US" altLang="zh-CN" kern="0" dirty="0"/>
          </a:p>
          <a:p>
            <a:pPr eaLnBrk="1" hangingPunct="1">
              <a:buFontTx/>
              <a:buNone/>
              <a:defRPr/>
            </a:pPr>
            <a:r>
              <a:rPr lang="en-US" altLang="zh-CN" kern="0" dirty="0">
                <a:solidFill>
                  <a:srgbClr val="00B0F0"/>
                </a:solidFill>
              </a:rPr>
              <a:t>  b2</a:t>
            </a:r>
            <a:endParaRPr lang="en-US" altLang="zh-CN" kern="0" dirty="0">
              <a:solidFill>
                <a:srgbClr val="00B0F0"/>
              </a:solidFill>
            </a:endParaRPr>
          </a:p>
          <a:p>
            <a:pPr eaLnBrk="1" hangingPunct="1">
              <a:buFontTx/>
              <a:buNone/>
              <a:defRPr/>
            </a:pPr>
            <a:endParaRPr lang="en-US" altLang="zh-CN" kern="0" dirty="0"/>
          </a:p>
          <a:p>
            <a:pPr marL="0" indent="0">
              <a:buFontTx/>
              <a:buNone/>
            </a:pPr>
            <a:r>
              <a:rPr lang="en-US" kern="0" dirty="0"/>
              <a:t>L2:</a:t>
            </a:r>
            <a:endParaRPr lang="en-US" kern="0" dirty="0"/>
          </a:p>
          <a:p>
            <a:pPr marL="0" indent="0">
              <a:buFontTx/>
              <a:buNone/>
            </a:pPr>
            <a:r>
              <a:rPr lang="en-US" kern="0" dirty="0"/>
              <a:t>  </a:t>
            </a:r>
            <a:r>
              <a:rPr lang="en-US" kern="0" dirty="0">
                <a:solidFill>
                  <a:srgbClr val="00B0F0"/>
                </a:solidFill>
              </a:rPr>
              <a:t>b3</a:t>
            </a:r>
            <a:endParaRPr lang="en-US" kern="0" dirty="0">
              <a:solidFill>
                <a:srgbClr val="00B0F0"/>
              </a:solidFill>
            </a:endParaRPr>
          </a:p>
        </p:txBody>
      </p:sp>
      <p:sp>
        <p:nvSpPr>
          <p:cNvPr id="2" name="Title 1"/>
          <p:cNvSpPr>
            <a:spLocks noGrp="1"/>
          </p:cNvSpPr>
          <p:nvPr>
            <p:ph type="title"/>
          </p:nvPr>
        </p:nvSpPr>
        <p:spPr/>
        <p:txBody>
          <a:bodyPr/>
          <a:lstStyle/>
          <a:p>
            <a:r>
              <a:rPr lang="en-US" dirty="0"/>
              <a:t>Two-Level Predictor</a:t>
            </a:r>
            <a:endParaRPr lang="en-US" dirty="0"/>
          </a:p>
        </p:txBody>
      </p:sp>
      <p:sp>
        <p:nvSpPr>
          <p:cNvPr id="4" name="Content Placeholder 2"/>
          <p:cNvSpPr txBox="1"/>
          <p:nvPr/>
        </p:nvSpPr>
        <p:spPr bwMode="auto">
          <a:xfrm>
            <a:off x="5410200" y="16002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endParaRPr lang="en-US" altLang="zh-CN" kern="0" dirty="0"/>
          </a:p>
          <a:p>
            <a:pPr marL="0" indent="0">
              <a:buFontTx/>
              <a:buNone/>
            </a:pPr>
            <a:r>
              <a:rPr lang="en-US" kern="0" dirty="0"/>
              <a:t>s</a:t>
            </a:r>
            <a:r>
              <a:rPr lang="en-US" kern="0" dirty="0"/>
              <a:t>ub</a:t>
            </a:r>
            <a:endParaRPr lang="en-US" kern="0" dirty="0"/>
          </a:p>
          <a:p>
            <a:pPr marL="0" indent="0">
              <a:buFontTx/>
              <a:buNone/>
            </a:pPr>
            <a:r>
              <a:rPr lang="en-US" kern="0" dirty="0"/>
              <a:t>beqz</a:t>
            </a:r>
            <a:endParaRPr lang="en-US" kern="0" dirty="0"/>
          </a:p>
        </p:txBody>
      </p:sp>
      <p:sp>
        <p:nvSpPr>
          <p:cNvPr id="5" name="Content Placeholder 2"/>
          <p:cNvSpPr txBox="1"/>
          <p:nvPr/>
        </p:nvSpPr>
        <p:spPr bwMode="auto">
          <a:xfrm>
            <a:off x="6705600" y="1602000"/>
            <a:ext cx="2971800" cy="525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x3, x1, -2</a:t>
            </a:r>
            <a:endParaRPr lang="en-US" altLang="zh-CN" kern="0" dirty="0"/>
          </a:p>
          <a:p>
            <a:pPr eaLnBrk="1" hangingPunct="1">
              <a:buNone/>
              <a:defRPr/>
            </a:pPr>
            <a:r>
              <a:rPr lang="en-US" altLang="zh-CN" kern="0" dirty="0"/>
              <a:t>x3, L1  </a:t>
            </a:r>
            <a:endParaRPr lang="en-US" altLang="zh-CN" kern="0" dirty="0"/>
          </a:p>
          <a:p>
            <a:pPr eaLnBrk="1" hangingPunct="1">
              <a:buFontTx/>
              <a:buNone/>
              <a:defRPr/>
            </a:pPr>
            <a:r>
              <a:rPr lang="en-US" altLang="zh-CN" kern="0" dirty="0"/>
              <a:t>x1, x0, x0</a:t>
            </a:r>
            <a:endParaRPr lang="en-US" altLang="zh-CN" kern="0" dirty="0"/>
          </a:p>
          <a:p>
            <a:pPr eaLnBrk="1" hangingPunct="1">
              <a:buFontTx/>
              <a:buNone/>
              <a:defRPr/>
            </a:pPr>
            <a:r>
              <a:rPr lang="en-US" altLang="zh-CN" kern="0" dirty="0"/>
              <a:t>x3, x2, -2</a:t>
            </a:r>
            <a:endParaRPr lang="en-US" altLang="zh-CN" kern="0" dirty="0"/>
          </a:p>
          <a:p>
            <a:pPr eaLnBrk="1" hangingPunct="1">
              <a:buNone/>
              <a:defRPr/>
            </a:pPr>
            <a:r>
              <a:rPr lang="en-US" altLang="zh-CN" kern="0" dirty="0"/>
              <a:t>x3, L2 </a:t>
            </a:r>
            <a:endParaRPr lang="en-US" altLang="zh-CN" sz="2800" kern="0" dirty="0"/>
          </a:p>
          <a:p>
            <a:pPr eaLnBrk="1" hangingPunct="1">
              <a:buNone/>
              <a:defRPr/>
            </a:pPr>
            <a:r>
              <a:rPr lang="en-US" altLang="zh-CN" kern="0" dirty="0"/>
              <a:t>x2, x0, x0</a:t>
            </a:r>
            <a:endParaRPr lang="en-US" altLang="zh-CN" kern="0" dirty="0"/>
          </a:p>
          <a:p>
            <a:pPr eaLnBrk="1" hangingPunct="1">
              <a:buNone/>
              <a:defRPr/>
            </a:pPr>
            <a:r>
              <a:rPr lang="en-US" altLang="zh-CN" kern="0" dirty="0"/>
              <a:t>x3, x1, x2</a:t>
            </a:r>
            <a:endParaRPr lang="en-US" altLang="zh-CN" kern="0" dirty="0"/>
          </a:p>
          <a:p>
            <a:pPr eaLnBrk="1" hangingPunct="1">
              <a:buNone/>
              <a:defRPr/>
            </a:pPr>
            <a:r>
              <a:rPr lang="en-US" altLang="zh-CN" kern="0" dirty="0"/>
              <a:t>x3, L3</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8" name="Content Placeholder 2"/>
          <p:cNvSpPr txBox="1"/>
          <p:nvPr/>
        </p:nvSpPr>
        <p:spPr bwMode="auto">
          <a:xfrm>
            <a:off x="8130797" y="2772000"/>
            <a:ext cx="65540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None/>
              <a:defRPr/>
            </a:pPr>
            <a:r>
              <a:rPr lang="en-US" dirty="0"/>
              <a:t>😊</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9" name="Content Placeholder 2"/>
          <p:cNvSpPr txBox="1"/>
          <p:nvPr/>
        </p:nvSpPr>
        <p:spPr bwMode="auto">
          <a:xfrm>
            <a:off x="8130796" y="4533900"/>
            <a:ext cx="65540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None/>
              <a:defRPr/>
            </a:pPr>
            <a:r>
              <a:rPr lang="en-US" dirty="0"/>
              <a:t>😊</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10" name="Content Placeholder 2"/>
          <p:cNvSpPr txBox="1"/>
          <p:nvPr/>
        </p:nvSpPr>
        <p:spPr bwMode="auto">
          <a:xfrm>
            <a:off x="8130795" y="6278562"/>
            <a:ext cx="65540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None/>
              <a:defRPr/>
            </a:pPr>
            <a:r>
              <a:rPr lang="en-US" dirty="0"/>
              <a:t>😬</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graphicFrame>
        <p:nvGraphicFramePr>
          <p:cNvPr id="11" name="Table 11"/>
          <p:cNvGraphicFramePr>
            <a:graphicFrameLocks noGrp="1"/>
          </p:cNvGraphicFramePr>
          <p:nvPr/>
        </p:nvGraphicFramePr>
        <p:xfrm>
          <a:off x="892368" y="3487420"/>
          <a:ext cx="3604032" cy="1483360"/>
        </p:xfrm>
        <a:graphic>
          <a:graphicData uri="http://schemas.openxmlformats.org/drawingml/2006/table">
            <a:tbl>
              <a:tblPr firstRow="1" bandRow="1">
                <a:tableStyleId>{5C22544A-7EE6-4342-B048-85BDC9FD1C3A}</a:tableStyleId>
              </a:tblPr>
              <a:tblGrid>
                <a:gridCol w="1241832"/>
                <a:gridCol w="990600"/>
                <a:gridCol w="1371600"/>
              </a:tblGrid>
              <a:tr h="370840">
                <a:tc>
                  <a:txBody>
                    <a:bodyPr/>
                    <a:lstStyle/>
                    <a:p>
                      <a:r>
                        <a:rPr lang="en-US" dirty="0"/>
                        <a:t>state</a:t>
                      </a:r>
                      <a:endParaRPr lang="en-US" dirty="0"/>
                    </a:p>
                  </a:txBody>
                  <a:tcPr/>
                </a:tc>
                <a:tc>
                  <a:txBody>
                    <a:bodyPr/>
                    <a:lstStyle/>
                    <a:p>
                      <a:r>
                        <a:rPr lang="en-US" dirty="0"/>
                        <a:t>global</a:t>
                      </a:r>
                      <a:endParaRPr lang="en-US" dirty="0"/>
                    </a:p>
                  </a:txBody>
                  <a:tcPr/>
                </a:tc>
                <a:tc>
                  <a:txBody>
                    <a:bodyPr/>
                    <a:lstStyle/>
                    <a:p>
                      <a:r>
                        <a:rPr lang="en-US" dirty="0"/>
                        <a:t>predictor</a:t>
                      </a:r>
                      <a:endParaRPr lang="en-US" dirty="0"/>
                    </a:p>
                  </a:txBody>
                  <a:tcPr/>
                </a:tc>
              </a:tr>
              <a:tr h="370840">
                <a:tc>
                  <a:txBody>
                    <a:bodyPr/>
                    <a:lstStyle/>
                    <a:p>
                      <a:r>
                        <a:rPr lang="en-US" dirty="0"/>
                        <a:t>prior</a:t>
                      </a:r>
                      <a:endParaRPr lang="en-US" dirty="0"/>
                    </a:p>
                  </a:txBody>
                  <a:tcPr/>
                </a:tc>
                <a:tc>
                  <a:txBody>
                    <a:bodyPr/>
                    <a:lstStyle/>
                    <a:p>
                      <a:r>
                        <a:rPr lang="en-US" dirty="0"/>
                        <a:t>00</a:t>
                      </a:r>
                      <a:endParaRPr lang="en-US" dirty="0"/>
                    </a:p>
                  </a:txBody>
                  <a:tcPr/>
                </a:tc>
                <a:tc>
                  <a:txBody>
                    <a:bodyPr/>
                    <a:lstStyle/>
                    <a:p>
                      <a:r>
                        <a:rPr lang="en-US" dirty="0"/>
                        <a:t>?...</a:t>
                      </a:r>
                      <a:endParaRPr lang="en-US" dirty="0"/>
                    </a:p>
                  </a:txBody>
                  <a:tcPr/>
                </a:tc>
              </a:tr>
              <a:tr h="370840">
                <a:tc>
                  <a:txBody>
                    <a:bodyPr/>
                    <a:lstStyle/>
                    <a:p>
                      <a:r>
                        <a:rPr lang="en-US" dirty="0"/>
                        <a:t>b</a:t>
                      </a:r>
                      <a:r>
                        <a:rPr lang="en-US" dirty="0"/>
                        <a:t>1 taken</a:t>
                      </a:r>
                      <a:endParaRPr lang="en-US" dirty="0"/>
                    </a:p>
                  </a:txBody>
                  <a:tcPr/>
                </a:tc>
                <a:tc>
                  <a:txBody>
                    <a:bodyPr/>
                    <a:lstStyle/>
                    <a:p>
                      <a:r>
                        <a:rPr lang="en-US" dirty="0"/>
                        <a:t>01</a:t>
                      </a:r>
                      <a:endParaRPr lang="en-US" dirty="0"/>
                    </a:p>
                  </a:txBody>
                  <a:tcPr/>
                </a:tc>
                <a:tc>
                  <a:txBody>
                    <a:bodyPr/>
                    <a:lstStyle/>
                    <a:p>
                      <a:r>
                        <a:rPr lang="en-US" dirty="0"/>
                        <a:t>?...</a:t>
                      </a:r>
                      <a:endParaRPr lang="en-US" dirty="0"/>
                    </a:p>
                  </a:txBody>
                  <a:tcPr/>
                </a:tc>
              </a:tr>
              <a:tr h="370840">
                <a:tc>
                  <a:txBody>
                    <a:bodyPr/>
                    <a:lstStyle/>
                    <a:p>
                      <a:r>
                        <a:rPr lang="en-US" dirty="0"/>
                        <a:t>b</a:t>
                      </a:r>
                      <a:r>
                        <a:rPr lang="en-US" dirty="0"/>
                        <a:t>2 taken</a:t>
                      </a:r>
                      <a:endParaRPr lang="en-US" dirty="0"/>
                    </a:p>
                  </a:txBody>
                  <a:tcPr/>
                </a:tc>
                <a:tc>
                  <a:txBody>
                    <a:bodyPr/>
                    <a:lstStyle/>
                    <a:p>
                      <a:r>
                        <a:rPr lang="en-US" dirty="0"/>
                        <a:t>11</a:t>
                      </a:r>
                      <a:endParaRPr lang="en-US" dirty="0"/>
                    </a:p>
                  </a:txBody>
                  <a:tcPr/>
                </a:tc>
                <a:tc>
                  <a:txBody>
                    <a:bodyPr/>
                    <a:lstStyle/>
                    <a:p>
                      <a:r>
                        <a:rPr lang="en-US" dirty="0"/>
                        <a:t>untaken</a:t>
                      </a:r>
                      <a:endParaRPr lang="en-US" dirty="0"/>
                    </a:p>
                  </a:txBody>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Two-Level Predictor</a:t>
            </a:r>
            <a:endParaRPr lang="en-US" dirty="0"/>
          </a:p>
        </p:txBody>
      </p:sp>
      <p:sp>
        <p:nvSpPr>
          <p:cNvPr id="3" name="Content Placeholder 2"/>
          <p:cNvSpPr>
            <a:spLocks noGrp="1"/>
          </p:cNvSpPr>
          <p:nvPr>
            <p:ph idx="1"/>
          </p:nvPr>
        </p:nvSpPr>
        <p:spPr>
          <a:xfrm>
            <a:off x="457200" y="1600200"/>
            <a:ext cx="8763000" cy="4525963"/>
          </a:xfrm>
        </p:spPr>
        <p:txBody>
          <a:bodyPr/>
          <a:lstStyle/>
          <a:p>
            <a:pPr>
              <a:defRPr/>
            </a:pPr>
            <a:r>
              <a:rPr lang="en-US" altLang="zh-CN" dirty="0">
                <a:solidFill>
                  <a:srgbClr val="00B0F0"/>
                </a:solidFill>
              </a:rPr>
              <a:t>(m, n) predictor</a:t>
            </a:r>
            <a:endParaRPr lang="en-US" altLang="zh-CN" dirty="0">
              <a:solidFill>
                <a:srgbClr val="00B0F0"/>
              </a:solidFill>
            </a:endParaRPr>
          </a:p>
          <a:p>
            <a:pPr eaLnBrk="1" hangingPunct="1">
              <a:buFontTx/>
              <a:buNone/>
              <a:defRPr/>
            </a:pPr>
            <a:r>
              <a:rPr lang="en-US" altLang="zh-CN" dirty="0"/>
              <a:t>	use the behavior of the last m branches to choose from 2</a:t>
            </a:r>
            <a:r>
              <a:rPr lang="en-US" altLang="zh-CN" baseline="30000" dirty="0"/>
              <a:t>m</a:t>
            </a:r>
            <a:r>
              <a:rPr lang="en-US" altLang="zh-CN" dirty="0"/>
              <a:t> branch predictors, each predictor is an n-bit counter</a:t>
            </a:r>
            <a:endParaRPr lang="en-US" altLang="zh-CN" dirty="0"/>
          </a:p>
          <a:p>
            <a:pPr>
              <a:defRPr/>
            </a:pPr>
            <a:r>
              <a:rPr lang="en-US" altLang="zh-CN" dirty="0">
                <a:solidFill>
                  <a:srgbClr val="00B0F0"/>
                </a:solidFill>
              </a:rPr>
              <a:t>storage cost per branch given an individual pattern history table (PHT)</a:t>
            </a:r>
            <a:endParaRPr lang="en-US" altLang="zh-CN" dirty="0">
              <a:solidFill>
                <a:srgbClr val="00B0F0"/>
              </a:solidFill>
            </a:endParaRPr>
          </a:p>
          <a:p>
            <a:pPr eaLnBrk="1" hangingPunct="1">
              <a:buFontTx/>
              <a:buNone/>
              <a:defRPr/>
            </a:pPr>
            <a:r>
              <a:rPr lang="en-US" altLang="zh-CN" dirty="0"/>
              <a:t>	2</a:t>
            </a:r>
            <a:r>
              <a:rPr lang="en-US" altLang="zh-CN" baseline="30000" dirty="0"/>
              <a:t>m </a:t>
            </a:r>
            <a:r>
              <a:rPr lang="en-US" altLang="zh-CN" dirty="0"/>
              <a:t>x n bits</a:t>
            </a:r>
            <a:endParaRPr lang="en-US" altLang="zh-CN" dirty="0"/>
          </a:p>
          <a:p>
            <a:pPr eaLnBrk="1" hangingPunct="1">
              <a:buFontTx/>
              <a:buNone/>
              <a:defRPr/>
            </a:pPr>
            <a:endParaRPr lang="en-US" altLang="zh-CN"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Two-Level Predictor</a:t>
            </a:r>
            <a:endParaRPr lang="en-US" dirty="0"/>
          </a:p>
        </p:txBody>
      </p:sp>
      <p:sp>
        <p:nvSpPr>
          <p:cNvPr id="3" name="Content Placeholder 2"/>
          <p:cNvSpPr>
            <a:spLocks noGrp="1"/>
          </p:cNvSpPr>
          <p:nvPr>
            <p:ph idx="1"/>
          </p:nvPr>
        </p:nvSpPr>
        <p:spPr>
          <a:xfrm>
            <a:off x="457200" y="1600200"/>
            <a:ext cx="9144000" cy="4525963"/>
          </a:xfrm>
        </p:spPr>
        <p:txBody>
          <a:bodyPr/>
          <a:lstStyle/>
          <a:p>
            <a:pPr>
              <a:defRPr/>
            </a:pPr>
            <a:r>
              <a:rPr lang="en-US" altLang="zh-CN" dirty="0">
                <a:solidFill>
                  <a:srgbClr val="00B0F0"/>
                </a:solidFill>
              </a:rPr>
              <a:t>(m, n) predictor</a:t>
            </a:r>
            <a:endParaRPr lang="en-US" altLang="zh-CN" dirty="0">
              <a:solidFill>
                <a:srgbClr val="00B0F0"/>
              </a:solidFill>
            </a:endParaRPr>
          </a:p>
          <a:p>
            <a:pPr eaLnBrk="1" hangingPunct="1">
              <a:buFontTx/>
              <a:buNone/>
              <a:defRPr/>
            </a:pPr>
            <a:r>
              <a:rPr lang="en-US" altLang="zh-CN" dirty="0"/>
              <a:t>	use the behavior of the last m branches to choose from 2</a:t>
            </a:r>
            <a:r>
              <a:rPr lang="en-US" altLang="zh-CN" baseline="30000" dirty="0"/>
              <a:t>m</a:t>
            </a:r>
            <a:r>
              <a:rPr lang="en-US" altLang="zh-CN" dirty="0"/>
              <a:t> branch predictors, each predictor is an n-bit counter</a:t>
            </a:r>
            <a:endParaRPr lang="en-US" altLang="zh-CN" dirty="0"/>
          </a:p>
          <a:p>
            <a:pPr>
              <a:defRPr/>
            </a:pPr>
            <a:r>
              <a:rPr lang="en-US" altLang="zh-CN" dirty="0">
                <a:solidFill>
                  <a:srgbClr val="00B0F0"/>
                </a:solidFill>
              </a:rPr>
              <a:t>storage cost per branch given an individual pattern history table (PHT)</a:t>
            </a:r>
            <a:endParaRPr lang="en-US" altLang="zh-CN" dirty="0">
              <a:solidFill>
                <a:srgbClr val="00B0F0"/>
              </a:solidFill>
            </a:endParaRPr>
          </a:p>
          <a:p>
            <a:pPr eaLnBrk="1" hangingPunct="1">
              <a:buFontTx/>
              <a:buNone/>
              <a:defRPr/>
            </a:pPr>
            <a:r>
              <a:rPr lang="en-US" altLang="zh-CN" dirty="0"/>
              <a:t>	2</a:t>
            </a:r>
            <a:r>
              <a:rPr lang="en-US" altLang="zh-CN" baseline="30000" dirty="0"/>
              <a:t>m </a:t>
            </a:r>
            <a:r>
              <a:rPr lang="en-US" altLang="zh-CN" dirty="0"/>
              <a:t>x n bits</a:t>
            </a:r>
            <a:endParaRPr lang="en-US" altLang="zh-CN" dirty="0"/>
          </a:p>
          <a:p>
            <a:pPr>
              <a:defRPr/>
            </a:pPr>
            <a:r>
              <a:rPr lang="en-US" altLang="zh-CN" dirty="0">
                <a:solidFill>
                  <a:srgbClr val="00B0F0"/>
                </a:solidFill>
              </a:rPr>
              <a:t>lower b-bit of branch address for indices</a:t>
            </a:r>
            <a:endParaRPr lang="en-US" altLang="zh-CN" dirty="0">
              <a:solidFill>
                <a:srgbClr val="00B0F0"/>
              </a:solidFill>
            </a:endParaRPr>
          </a:p>
          <a:p>
            <a:pPr eaLnBrk="1" hangingPunct="1">
              <a:buFontTx/>
              <a:buNone/>
              <a:defRPr/>
            </a:pPr>
            <a:r>
              <a:rPr lang="en-US" altLang="zh-CN" dirty="0"/>
              <a:t>	2</a:t>
            </a:r>
            <a:r>
              <a:rPr lang="en-US" altLang="zh-CN" baseline="30000" dirty="0"/>
              <a:t>m </a:t>
            </a:r>
            <a:r>
              <a:rPr lang="en-US" altLang="zh-CN" dirty="0"/>
              <a:t>x n x 2</a:t>
            </a:r>
            <a:r>
              <a:rPr lang="en-US" altLang="zh-CN" baseline="30000" dirty="0"/>
              <a:t>b</a:t>
            </a:r>
            <a:r>
              <a:rPr lang="en-US" altLang="zh-CN" dirty="0"/>
              <a:t> bits</a:t>
            </a:r>
            <a:endParaRPr lang="en-US" altLang="zh-CN"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Two-Level Predictor</a:t>
            </a:r>
            <a:endParaRPr lang="en-US" dirty="0"/>
          </a:p>
        </p:txBody>
      </p:sp>
      <p:sp>
        <p:nvSpPr>
          <p:cNvPr id="3" name="Content Placeholder 2"/>
          <p:cNvSpPr>
            <a:spLocks noGrp="1"/>
          </p:cNvSpPr>
          <p:nvPr>
            <p:ph idx="1"/>
          </p:nvPr>
        </p:nvSpPr>
        <p:spPr>
          <a:xfrm>
            <a:off x="457200" y="1600200"/>
            <a:ext cx="8839200" cy="4525963"/>
          </a:xfrm>
        </p:spPr>
        <p:txBody>
          <a:bodyPr/>
          <a:lstStyle/>
          <a:p>
            <a:pPr>
              <a:defRPr/>
            </a:pPr>
            <a:r>
              <a:rPr lang="en-US" altLang="zh-CN" dirty="0">
                <a:solidFill>
                  <a:srgbClr val="00B0F0"/>
                </a:solidFill>
              </a:rPr>
              <a:t>(m, n) predictor</a:t>
            </a:r>
            <a:endParaRPr lang="en-US" altLang="zh-CN" dirty="0">
              <a:solidFill>
                <a:srgbClr val="00B0F0"/>
              </a:solidFill>
            </a:endParaRPr>
          </a:p>
          <a:p>
            <a:pPr eaLnBrk="1" hangingPunct="1">
              <a:buFontTx/>
              <a:buNone/>
              <a:defRPr/>
            </a:pPr>
            <a:r>
              <a:rPr lang="en-US" altLang="zh-CN" dirty="0"/>
              <a:t>	use the behavior of the last m branches to choose from 2</a:t>
            </a:r>
            <a:r>
              <a:rPr lang="en-US" altLang="zh-CN" baseline="30000" dirty="0"/>
              <a:t>m</a:t>
            </a:r>
            <a:r>
              <a:rPr lang="en-US" altLang="zh-CN" dirty="0"/>
              <a:t> branch predictors, each predictor is an n-bit counter</a:t>
            </a:r>
            <a:endParaRPr lang="en-US" altLang="zh-CN" dirty="0"/>
          </a:p>
          <a:p>
            <a:pPr>
              <a:defRPr/>
            </a:pPr>
            <a:r>
              <a:rPr lang="en-US" altLang="zh-CN" dirty="0">
                <a:solidFill>
                  <a:srgbClr val="00B0F0"/>
                </a:solidFill>
              </a:rPr>
              <a:t>storage cost of all branch predictors given a unified PHT</a:t>
            </a:r>
            <a:endParaRPr lang="en-US" altLang="zh-CN" dirty="0">
              <a:solidFill>
                <a:srgbClr val="00B0F0"/>
              </a:solidFill>
            </a:endParaRPr>
          </a:p>
          <a:p>
            <a:pPr eaLnBrk="1" hangingPunct="1">
              <a:buFontTx/>
              <a:buNone/>
              <a:defRPr/>
            </a:pPr>
            <a:r>
              <a:rPr lang="en-US" altLang="zh-CN" dirty="0"/>
              <a:t>	2</a:t>
            </a:r>
            <a:r>
              <a:rPr lang="en-US" altLang="zh-CN" baseline="30000" dirty="0"/>
              <a:t>m </a:t>
            </a:r>
            <a:r>
              <a:rPr lang="en-US" altLang="zh-CN" dirty="0"/>
              <a:t>x n bits</a:t>
            </a:r>
            <a:endParaRPr lang="en-US" altLang="zh-CN" dirty="0"/>
          </a:p>
          <a:p>
            <a:pPr marL="0" indent="0">
              <a:buNone/>
              <a:defRPr/>
            </a:pPr>
            <a:endParaRPr lang="en-US" altLang="zh-CN" dirty="0"/>
          </a:p>
          <a:p>
            <a:pPr eaLnBrk="1" hangingPunct="1">
              <a:buFontTx/>
              <a:buNone/>
              <a:defRPr/>
            </a:pPr>
            <a:endParaRPr lang="en-US" altLang="zh-CN" dirty="0"/>
          </a:p>
          <a:p>
            <a:pPr eaLnBrk="1" hangingPunct="1">
              <a:buFontTx/>
              <a:buNone/>
              <a:defRPr/>
            </a:pPr>
            <a:endParaRPr lang="en-US" altLang="zh-CN"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Two-Level Predictor</a:t>
            </a:r>
            <a:endParaRPr lang="en-US" dirty="0"/>
          </a:p>
        </p:txBody>
      </p:sp>
      <p:sp>
        <p:nvSpPr>
          <p:cNvPr id="3" name="Content Placeholder 2"/>
          <p:cNvSpPr>
            <a:spLocks noGrp="1"/>
          </p:cNvSpPr>
          <p:nvPr>
            <p:ph idx="1"/>
          </p:nvPr>
        </p:nvSpPr>
        <p:spPr>
          <a:xfrm>
            <a:off x="457200" y="1600200"/>
            <a:ext cx="8839200" cy="4525963"/>
          </a:xfrm>
        </p:spPr>
        <p:txBody>
          <a:bodyPr/>
          <a:lstStyle/>
          <a:p>
            <a:pPr>
              <a:defRPr/>
            </a:pPr>
            <a:r>
              <a:rPr lang="en-US" altLang="zh-CN" dirty="0">
                <a:solidFill>
                  <a:srgbClr val="00B0F0"/>
                </a:solidFill>
              </a:rPr>
              <a:t>(m, n) predictor</a:t>
            </a:r>
            <a:endParaRPr lang="en-US" altLang="zh-CN" dirty="0">
              <a:solidFill>
                <a:srgbClr val="00B0F0"/>
              </a:solidFill>
            </a:endParaRPr>
          </a:p>
          <a:p>
            <a:pPr eaLnBrk="1" hangingPunct="1">
              <a:buFontTx/>
              <a:buNone/>
              <a:defRPr/>
            </a:pPr>
            <a:r>
              <a:rPr lang="en-US" altLang="zh-CN" dirty="0"/>
              <a:t>	use the behavior of the last m branches to choose from 2</a:t>
            </a:r>
            <a:r>
              <a:rPr lang="en-US" altLang="zh-CN" baseline="30000" dirty="0"/>
              <a:t>m</a:t>
            </a:r>
            <a:r>
              <a:rPr lang="en-US" altLang="zh-CN" dirty="0"/>
              <a:t> branch predictors, each predictor is an n-bit counter</a:t>
            </a:r>
            <a:endParaRPr lang="en-US" altLang="zh-CN" dirty="0"/>
          </a:p>
          <a:p>
            <a:pPr>
              <a:defRPr/>
            </a:pPr>
            <a:r>
              <a:rPr lang="en-US" altLang="zh-CN" dirty="0">
                <a:solidFill>
                  <a:srgbClr val="00B0F0"/>
                </a:solidFill>
              </a:rPr>
              <a:t>storage cost of all branch predictors given a unified PHT</a:t>
            </a:r>
            <a:endParaRPr lang="en-US" altLang="zh-CN" dirty="0">
              <a:solidFill>
                <a:srgbClr val="00B0F0"/>
              </a:solidFill>
            </a:endParaRPr>
          </a:p>
          <a:p>
            <a:pPr eaLnBrk="1" hangingPunct="1">
              <a:buFontTx/>
              <a:buNone/>
              <a:defRPr/>
            </a:pPr>
            <a:r>
              <a:rPr lang="en-US" altLang="zh-CN" dirty="0"/>
              <a:t>	2</a:t>
            </a:r>
            <a:r>
              <a:rPr lang="en-US" altLang="zh-CN" baseline="30000" dirty="0"/>
              <a:t>m </a:t>
            </a:r>
            <a:r>
              <a:rPr lang="en-US" altLang="zh-CN" dirty="0"/>
              <a:t>x n bits</a:t>
            </a:r>
            <a:endParaRPr lang="en-US" altLang="zh-CN" dirty="0"/>
          </a:p>
          <a:p>
            <a:pPr eaLnBrk="1" hangingPunct="1">
              <a:buFontTx/>
              <a:buNone/>
              <a:defRPr/>
            </a:pPr>
            <a:r>
              <a:rPr lang="en-US" altLang="zh-CN" dirty="0">
                <a:solidFill>
                  <a:srgbClr val="FFC000"/>
                </a:solidFill>
              </a:rPr>
              <a:t>	predictor becomes less branch specific</a:t>
            </a:r>
            <a:endParaRPr lang="en-US" altLang="zh-CN" dirty="0">
              <a:solidFill>
                <a:srgbClr val="FFC000"/>
              </a:solidFill>
            </a:endParaRPr>
          </a:p>
          <a:p>
            <a:pPr eaLnBrk="1" hangingPunct="1">
              <a:buFontTx/>
              <a:buNone/>
              <a:defRPr/>
            </a:pPr>
            <a:endParaRPr lang="en-US" altLang="zh-CN" dirty="0"/>
          </a:p>
          <a:p>
            <a:pPr marL="0" indent="0">
              <a:buNone/>
              <a:defRPr/>
            </a:pPr>
            <a:endParaRPr lang="en-US" altLang="zh-CN" dirty="0"/>
          </a:p>
          <a:p>
            <a:pPr eaLnBrk="1" hangingPunct="1">
              <a:buFontTx/>
              <a:buNone/>
              <a:defRPr/>
            </a:pPr>
            <a:endParaRPr lang="en-US" altLang="zh-CN" dirty="0"/>
          </a:p>
          <a:p>
            <a:pPr eaLnBrk="1" hangingPunct="1">
              <a:buFontTx/>
              <a:buNone/>
              <a:defRPr/>
            </a:pPr>
            <a:endParaRPr lang="en-US"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Static Branch Prediction</a:t>
            </a:r>
            <a:endParaRPr lang="en-US" dirty="0">
              <a:latin typeface="+mn-lt"/>
            </a:endParaRPr>
          </a:p>
        </p:txBody>
      </p:sp>
      <p:sp>
        <p:nvSpPr>
          <p:cNvPr id="41" name="Text Box 2"/>
          <p:cNvSpPr txBox="1">
            <a:spLocks noChangeArrowheads="1"/>
          </p:cNvSpPr>
          <p:nvPr/>
        </p:nvSpPr>
        <p:spPr bwMode="auto">
          <a:xfrm>
            <a:off x="5456516" y="5345668"/>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target address</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2" name="Rectangle 4"/>
          <p:cNvSpPr>
            <a:spLocks noChangeArrowheads="1"/>
          </p:cNvSpPr>
          <p:nvPr/>
        </p:nvSpPr>
        <p:spPr bwMode="auto">
          <a:xfrm>
            <a:off x="3157816" y="2069068"/>
            <a:ext cx="457200" cy="1524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3" name="Rectangle 5" descr="Dark upward diagonal"/>
          <p:cNvSpPr>
            <a:spLocks noChangeArrowheads="1"/>
          </p:cNvSpPr>
          <p:nvPr/>
        </p:nvSpPr>
        <p:spPr bwMode="auto">
          <a:xfrm>
            <a:off x="3157816" y="2373868"/>
            <a:ext cx="457200" cy="152400"/>
          </a:xfrm>
          <a:prstGeom prst="rect">
            <a:avLst/>
          </a:prstGeom>
          <a:pattFill prst="dkUpDiag">
            <a:fgClr>
              <a:schemeClr val="accent1"/>
            </a:fgClr>
            <a:bgClr>
              <a:schemeClr val="bg1"/>
            </a:bgClr>
          </a:pattFill>
          <a:ln w="9525">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4" name="Text Box 6"/>
          <p:cNvSpPr txBox="1">
            <a:spLocks noChangeArrowheads="1"/>
          </p:cNvSpPr>
          <p:nvPr/>
        </p:nvSpPr>
        <p:spPr bwMode="auto">
          <a:xfrm>
            <a:off x="2667000" y="1623536"/>
            <a:ext cx="34012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Direction Predictor (taken?)</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45" name="Rectangle 7"/>
          <p:cNvSpPr>
            <a:spLocks noChangeArrowheads="1"/>
          </p:cNvSpPr>
          <p:nvPr/>
        </p:nvSpPr>
        <p:spPr bwMode="auto">
          <a:xfrm>
            <a:off x="3157816" y="4050268"/>
            <a:ext cx="2286000" cy="1905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6" name="Text Box 8"/>
          <p:cNvSpPr txBox="1">
            <a:spLocks noChangeArrowheads="1"/>
          </p:cNvSpPr>
          <p:nvPr/>
        </p:nvSpPr>
        <p:spPr bwMode="auto">
          <a:xfrm>
            <a:off x="2667000" y="6031468"/>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Cache of Target Addresses (BTB: Branch Target Buffer)</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47" name="Rectangle 9" descr="Dark upward diagonal"/>
          <p:cNvSpPr>
            <a:spLocks noChangeArrowheads="1"/>
          </p:cNvSpPr>
          <p:nvPr/>
        </p:nvSpPr>
        <p:spPr bwMode="auto">
          <a:xfrm>
            <a:off x="3691216" y="5269468"/>
            <a:ext cx="457200" cy="152400"/>
          </a:xfrm>
          <a:prstGeom prst="rect">
            <a:avLst/>
          </a:prstGeom>
          <a:pattFill prst="dkUpDiag">
            <a:fgClr>
              <a:schemeClr val="accent1"/>
            </a:fgClr>
            <a:bgClr>
              <a:schemeClr val="bg1"/>
            </a:bgClr>
          </a:pattFill>
          <a:ln w="9525">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8" name="Rectangle 10"/>
          <p:cNvSpPr>
            <a:spLocks noChangeArrowheads="1"/>
          </p:cNvSpPr>
          <p:nvPr/>
        </p:nvSpPr>
        <p:spPr bwMode="auto">
          <a:xfrm>
            <a:off x="274916" y="3593068"/>
            <a:ext cx="12192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Program</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Counter</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p:txBody>
      </p:sp>
      <p:sp>
        <p:nvSpPr>
          <p:cNvPr id="49" name="Line 14"/>
          <p:cNvSpPr>
            <a:spLocks noChangeShapeType="1"/>
          </p:cNvSpPr>
          <p:nvPr/>
        </p:nvSpPr>
        <p:spPr bwMode="auto">
          <a:xfrm flipV="1">
            <a:off x="1494116" y="3516868"/>
            <a:ext cx="955675"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0" name="Line 15"/>
          <p:cNvSpPr>
            <a:spLocks noChangeShapeType="1"/>
          </p:cNvSpPr>
          <p:nvPr/>
        </p:nvSpPr>
        <p:spPr bwMode="auto">
          <a:xfrm>
            <a:off x="2408516" y="3516868"/>
            <a:ext cx="304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1" name="Line 16"/>
          <p:cNvSpPr>
            <a:spLocks noChangeShapeType="1"/>
          </p:cNvSpPr>
          <p:nvPr/>
        </p:nvSpPr>
        <p:spPr bwMode="auto">
          <a:xfrm flipV="1">
            <a:off x="2713316" y="2450068"/>
            <a:ext cx="0" cy="1066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2" name="Line 17"/>
          <p:cNvSpPr>
            <a:spLocks noChangeShapeType="1"/>
          </p:cNvSpPr>
          <p:nvPr/>
        </p:nvSpPr>
        <p:spPr bwMode="auto">
          <a:xfrm>
            <a:off x="2713316" y="2450068"/>
            <a:ext cx="457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3" name="Line 18"/>
          <p:cNvSpPr>
            <a:spLocks noChangeShapeType="1"/>
          </p:cNvSpPr>
          <p:nvPr/>
        </p:nvSpPr>
        <p:spPr bwMode="auto">
          <a:xfrm>
            <a:off x="1494116" y="3897868"/>
            <a:ext cx="1219200" cy="1447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4" name="Line 19"/>
          <p:cNvSpPr>
            <a:spLocks noChangeShapeType="1"/>
          </p:cNvSpPr>
          <p:nvPr/>
        </p:nvSpPr>
        <p:spPr bwMode="auto">
          <a:xfrm>
            <a:off x="2713316" y="5345668"/>
            <a:ext cx="457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5" name="Line 20"/>
          <p:cNvSpPr>
            <a:spLocks noChangeShapeType="1"/>
          </p:cNvSpPr>
          <p:nvPr/>
        </p:nvSpPr>
        <p:spPr bwMode="auto">
          <a:xfrm>
            <a:off x="6980516" y="2754868"/>
            <a:ext cx="0" cy="1447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6" name="Line 21"/>
          <p:cNvSpPr>
            <a:spLocks noChangeShapeType="1"/>
          </p:cNvSpPr>
          <p:nvPr/>
        </p:nvSpPr>
        <p:spPr bwMode="auto">
          <a:xfrm>
            <a:off x="6980516" y="2754868"/>
            <a:ext cx="3810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7" name="Line 22"/>
          <p:cNvSpPr>
            <a:spLocks noChangeShapeType="1"/>
          </p:cNvSpPr>
          <p:nvPr/>
        </p:nvSpPr>
        <p:spPr bwMode="auto">
          <a:xfrm flipV="1">
            <a:off x="6980516" y="3897868"/>
            <a:ext cx="3810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8" name="Line 23"/>
          <p:cNvSpPr>
            <a:spLocks noChangeShapeType="1"/>
          </p:cNvSpPr>
          <p:nvPr/>
        </p:nvSpPr>
        <p:spPr bwMode="auto">
          <a:xfrm>
            <a:off x="7361516" y="3059668"/>
            <a:ext cx="0" cy="838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9" name="Line 24"/>
          <p:cNvSpPr>
            <a:spLocks noChangeShapeType="1"/>
          </p:cNvSpPr>
          <p:nvPr/>
        </p:nvSpPr>
        <p:spPr bwMode="auto">
          <a:xfrm>
            <a:off x="5456516" y="5345668"/>
            <a:ext cx="8382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0" name="Line 25"/>
          <p:cNvSpPr>
            <a:spLocks noChangeShapeType="1"/>
          </p:cNvSpPr>
          <p:nvPr/>
        </p:nvSpPr>
        <p:spPr bwMode="auto">
          <a:xfrm flipV="1">
            <a:off x="6294716" y="3974068"/>
            <a:ext cx="0" cy="1371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1" name="Line 26"/>
          <p:cNvSpPr>
            <a:spLocks noChangeShapeType="1"/>
          </p:cNvSpPr>
          <p:nvPr/>
        </p:nvSpPr>
        <p:spPr bwMode="auto">
          <a:xfrm>
            <a:off x="6294716" y="3974068"/>
            <a:ext cx="685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2" name="Line 27"/>
          <p:cNvSpPr>
            <a:spLocks noChangeShapeType="1"/>
          </p:cNvSpPr>
          <p:nvPr/>
        </p:nvSpPr>
        <p:spPr bwMode="auto">
          <a:xfrm>
            <a:off x="6294716" y="3207306"/>
            <a:ext cx="685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3" name="Text Box 28"/>
          <p:cNvSpPr txBox="1">
            <a:spLocks noChangeArrowheads="1"/>
          </p:cNvSpPr>
          <p:nvPr/>
        </p:nvSpPr>
        <p:spPr bwMode="auto">
          <a:xfrm>
            <a:off x="4732616" y="2997756"/>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PC + </a:t>
            </a:r>
            <a:r>
              <a:rPr kumimoji="0" lang="en-US" altLang="en-US" sz="1800" b="0" i="0" u="none" strike="noStrike" kern="1200" cap="none" spc="0" normalizeH="0" baseline="0" noProof="0" dirty="0" err="1">
                <a:ln>
                  <a:noFill/>
                </a:ln>
                <a:solidFill>
                  <a:srgbClr val="000000"/>
                </a:solidFill>
                <a:effectLst/>
                <a:uLnTx/>
                <a:uFillTx/>
                <a:latin typeface="+mn-lt"/>
                <a:ea typeface="MS PGothic" panose="020B0600070205080204" charset="-128"/>
                <a:cs typeface="+mn-cs"/>
              </a:rPr>
              <a:t>inst</a:t>
            </a: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 size</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p:txBody>
      </p:sp>
      <p:sp>
        <p:nvSpPr>
          <p:cNvPr id="64" name="Text Box 29"/>
          <p:cNvSpPr txBox="1">
            <a:spLocks noChangeArrowheads="1"/>
          </p:cNvSpPr>
          <p:nvPr/>
        </p:nvSpPr>
        <p:spPr bwMode="auto">
          <a:xfrm>
            <a:off x="3621366" y="2102406"/>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taken?</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5" name="Line 30"/>
          <p:cNvSpPr>
            <a:spLocks noChangeShapeType="1"/>
          </p:cNvSpPr>
          <p:nvPr/>
        </p:nvSpPr>
        <p:spPr bwMode="auto">
          <a:xfrm>
            <a:off x="7361516" y="3440668"/>
            <a:ext cx="838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6" name="Text Box 31"/>
          <p:cNvSpPr txBox="1">
            <a:spLocks noChangeArrowheads="1"/>
          </p:cNvSpPr>
          <p:nvPr/>
        </p:nvSpPr>
        <p:spPr bwMode="auto">
          <a:xfrm>
            <a:off x="5532716" y="5345668"/>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7" name="Text Box 32"/>
          <p:cNvSpPr txBox="1">
            <a:spLocks noChangeArrowheads="1"/>
          </p:cNvSpPr>
          <p:nvPr/>
        </p:nvSpPr>
        <p:spPr bwMode="auto">
          <a:xfrm>
            <a:off x="7637741" y="3097768"/>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Next Fetch</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Address</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p:txBody>
      </p:sp>
      <p:sp>
        <p:nvSpPr>
          <p:cNvPr id="68" name="AutoShape 33"/>
          <p:cNvSpPr>
            <a:spLocks noChangeArrowheads="1"/>
          </p:cNvSpPr>
          <p:nvPr/>
        </p:nvSpPr>
        <p:spPr bwMode="auto">
          <a:xfrm>
            <a:off x="5650191" y="2297668"/>
            <a:ext cx="533400" cy="533400"/>
          </a:xfrm>
          <a:prstGeom prst="flowChartDelay">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9" name="Line 34"/>
          <p:cNvSpPr>
            <a:spLocks noChangeShapeType="1"/>
          </p:cNvSpPr>
          <p:nvPr/>
        </p:nvSpPr>
        <p:spPr bwMode="auto">
          <a:xfrm>
            <a:off x="3592791" y="2450068"/>
            <a:ext cx="2057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0" name="Line 35"/>
          <p:cNvSpPr>
            <a:spLocks noChangeShapeType="1"/>
          </p:cNvSpPr>
          <p:nvPr/>
        </p:nvSpPr>
        <p:spPr bwMode="auto">
          <a:xfrm>
            <a:off x="6155016" y="2526268"/>
            <a:ext cx="1066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1" name="Line 36"/>
          <p:cNvSpPr>
            <a:spLocks noChangeShapeType="1"/>
          </p:cNvSpPr>
          <p:nvPr/>
        </p:nvSpPr>
        <p:spPr bwMode="auto">
          <a:xfrm>
            <a:off x="7212291" y="2526268"/>
            <a:ext cx="0"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2" name="Line 37"/>
          <p:cNvSpPr>
            <a:spLocks noChangeShapeType="1"/>
          </p:cNvSpPr>
          <p:nvPr/>
        </p:nvSpPr>
        <p:spPr bwMode="auto">
          <a:xfrm flipV="1">
            <a:off x="4049991" y="2678668"/>
            <a:ext cx="0" cy="1371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3" name="Line 38"/>
          <p:cNvSpPr>
            <a:spLocks noChangeShapeType="1"/>
          </p:cNvSpPr>
          <p:nvPr/>
        </p:nvSpPr>
        <p:spPr bwMode="auto">
          <a:xfrm>
            <a:off x="4049991" y="2678668"/>
            <a:ext cx="1600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 name="Text Box 39"/>
          <p:cNvSpPr txBox="1">
            <a:spLocks noChangeArrowheads="1"/>
          </p:cNvSpPr>
          <p:nvPr/>
        </p:nvSpPr>
        <p:spPr bwMode="auto">
          <a:xfrm>
            <a:off x="3983316" y="3686731"/>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hit?</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5" name="Oval 43"/>
          <p:cNvSpPr>
            <a:spLocks noChangeArrowheads="1"/>
          </p:cNvSpPr>
          <p:nvPr/>
        </p:nvSpPr>
        <p:spPr bwMode="auto">
          <a:xfrm>
            <a:off x="87591" y="3516868"/>
            <a:ext cx="1676400" cy="685800"/>
          </a:xfrm>
          <a:prstGeom prst="ellipse">
            <a:avLst/>
          </a:prstGeom>
          <a:noFill/>
          <a:ln w="34925">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6" name="Text Box 44"/>
          <p:cNvSpPr txBox="1">
            <a:spLocks noChangeArrowheads="1"/>
          </p:cNvSpPr>
          <p:nvPr/>
        </p:nvSpPr>
        <p:spPr bwMode="auto">
          <a:xfrm>
            <a:off x="87591" y="4583668"/>
            <a:ext cx="19479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rPr>
              <a:t>address of the </a:t>
            </a:r>
            <a:endPar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rPr>
              <a:t>current branch</a:t>
            </a:r>
            <a:endPar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endParaRPr>
          </a:p>
        </p:txBody>
      </p:sp>
      <p:sp>
        <p:nvSpPr>
          <p:cNvPr id="77" name="Line 45"/>
          <p:cNvSpPr>
            <a:spLocks noChangeShapeType="1"/>
          </p:cNvSpPr>
          <p:nvPr/>
        </p:nvSpPr>
        <p:spPr bwMode="auto">
          <a:xfrm flipV="1">
            <a:off x="697191" y="4202668"/>
            <a:ext cx="228600" cy="381000"/>
          </a:xfrm>
          <a:prstGeom prst="line">
            <a:avLst/>
          </a:prstGeom>
          <a:noFill/>
          <a:ln w="31750">
            <a:solidFill>
              <a:srgbClr val="92D05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80" name="TextBox 21"/>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endParaRPr lang="en-US" altLang="zh-CN" sz="1500" dirty="0">
              <a:solidFill>
                <a:srgbClr val="00B0F0"/>
              </a:solidFill>
            </a:endParaRPr>
          </a:p>
          <a:p>
            <a:pPr algn="r">
              <a:spcBef>
                <a:spcPct val="0"/>
              </a:spcBef>
              <a:buFontTx/>
              <a:buNone/>
            </a:pPr>
            <a:r>
              <a:rPr lang="en-US" altLang="zh-CN" sz="1500" dirty="0">
                <a:solidFill>
                  <a:srgbClr val="00B0F0"/>
                </a:solidFill>
              </a:rPr>
              <a:t>onur-digitaldesign_comparch-2021-lecture17b-branch-prediction-i-afterlecture.pdf</a:t>
            </a:r>
            <a:endParaRPr lang="en-US" altLang="zh-CN" sz="1500" dirty="0">
              <a:solidFill>
                <a:srgbClr val="00B0F0"/>
              </a:solidFill>
            </a:endParaRPr>
          </a:p>
        </p:txBody>
      </p:sp>
      <p:sp>
        <p:nvSpPr>
          <p:cNvPr id="84" name="Text Box 6"/>
          <p:cNvSpPr txBox="1">
            <a:spLocks noChangeArrowheads="1"/>
          </p:cNvSpPr>
          <p:nvPr/>
        </p:nvSpPr>
        <p:spPr bwMode="auto">
          <a:xfrm>
            <a:off x="6068252" y="1346537"/>
            <a:ext cx="249427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example:</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predicted-taken</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lang="en-US" altLang="en-US" sz="1800" dirty="0">
                <a:solidFill>
                  <a:srgbClr val="00B0F0"/>
                </a:solidFill>
                <a:latin typeface="+mn-lt"/>
              </a:rPr>
              <a:t>predicted-not-taken</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78" name="Text Box 6"/>
          <p:cNvSpPr txBox="1">
            <a:spLocks noChangeArrowheads="1"/>
          </p:cNvSpPr>
          <p:nvPr/>
        </p:nvSpPr>
        <p:spPr bwMode="auto">
          <a:xfrm>
            <a:off x="707890" y="1066800"/>
            <a:ext cx="71824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b="0" i="0" u="none" strike="noStrike" kern="1200" cap="none" spc="0" normalizeH="0" baseline="0" noProof="0" dirty="0">
                <a:ln>
                  <a:noFill/>
                </a:ln>
                <a:solidFill>
                  <a:srgbClr val="FFC000"/>
                </a:solidFill>
                <a:effectLst/>
                <a:uLnTx/>
                <a:uFillTx/>
                <a:latin typeface="+mn-lt"/>
                <a:ea typeface="MS PGothic" panose="020B0600070205080204" charset="-128"/>
                <a:cs typeface="+mn-cs"/>
              </a:rPr>
              <a:t>favor branches biased toward taken/untaken</a:t>
            </a:r>
            <a:endParaRPr kumimoji="0" lang="en-US" altLang="en-US" b="0" i="0" u="none" strike="noStrike" kern="1200" cap="none" spc="0" normalizeH="0" baseline="0" noProof="0" dirty="0">
              <a:ln>
                <a:noFill/>
              </a:ln>
              <a:solidFill>
                <a:srgbClr val="FFC000"/>
              </a:solidFill>
              <a:effectLst/>
              <a:uLnTx/>
              <a:uFillTx/>
              <a:latin typeface="+mn-lt"/>
              <a:ea typeface="MS PGothic" panose="020B0600070205080204" charset="-128"/>
              <a:cs typeface="+mn-c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Hybrid/Alloyed </a:t>
            </a:r>
            <a:r>
              <a:rPr lang="en-US" dirty="0">
                <a:latin typeface="+mn-lt"/>
              </a:rPr>
              <a:t>Predictor</a:t>
            </a:r>
            <a:endParaRPr lang="en-US" dirty="0">
              <a:latin typeface="+mn-lt"/>
            </a:endParaRPr>
          </a:p>
        </p:txBody>
      </p:sp>
      <p:sp>
        <p:nvSpPr>
          <p:cNvPr id="4" name="Text Box 2"/>
          <p:cNvSpPr txBox="1">
            <a:spLocks noChangeArrowheads="1"/>
          </p:cNvSpPr>
          <p:nvPr/>
        </p:nvSpPr>
        <p:spPr bwMode="auto">
          <a:xfrm>
            <a:off x="5597525" y="5319712"/>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target address</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 name="Rectangle 4"/>
          <p:cNvSpPr>
            <a:spLocks noChangeArrowheads="1"/>
          </p:cNvSpPr>
          <p:nvPr/>
        </p:nvSpPr>
        <p:spPr bwMode="auto">
          <a:xfrm>
            <a:off x="3298825" y="2043112"/>
            <a:ext cx="457200" cy="1524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 name="Rectangle 5" descr="Dark upward diagonal"/>
          <p:cNvSpPr>
            <a:spLocks noChangeArrowheads="1"/>
          </p:cNvSpPr>
          <p:nvPr/>
        </p:nvSpPr>
        <p:spPr bwMode="auto">
          <a:xfrm>
            <a:off x="3298825" y="2347912"/>
            <a:ext cx="457200" cy="152400"/>
          </a:xfrm>
          <a:prstGeom prst="rect">
            <a:avLst/>
          </a:prstGeom>
          <a:pattFill prst="dkUpDiag">
            <a:fgClr>
              <a:schemeClr val="accent1"/>
            </a:fgClr>
            <a:bgClr>
              <a:schemeClr val="bg1"/>
            </a:bgClr>
          </a:pattFill>
          <a:ln w="9525">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 name="Text Box 6"/>
          <p:cNvSpPr txBox="1">
            <a:spLocks noChangeArrowheads="1"/>
          </p:cNvSpPr>
          <p:nvPr/>
        </p:nvSpPr>
        <p:spPr bwMode="auto">
          <a:xfrm>
            <a:off x="3082925" y="1614488"/>
            <a:ext cx="42643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Direction predictor (2-bit counters)</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8" name="Rectangle 7"/>
          <p:cNvSpPr>
            <a:spLocks noChangeArrowheads="1"/>
          </p:cNvSpPr>
          <p:nvPr/>
        </p:nvSpPr>
        <p:spPr bwMode="auto">
          <a:xfrm>
            <a:off x="3298825" y="4024312"/>
            <a:ext cx="2286000" cy="1905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9" name="Text Box 8"/>
          <p:cNvSpPr txBox="1">
            <a:spLocks noChangeArrowheads="1"/>
          </p:cNvSpPr>
          <p:nvPr/>
        </p:nvSpPr>
        <p:spPr bwMode="auto">
          <a:xfrm>
            <a:off x="2667000" y="6005512"/>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Cache of Target Addresses (BTB: Branch Target Buffer)</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10" name="Rectangle 9" descr="Dark upward diagonal"/>
          <p:cNvSpPr>
            <a:spLocks noChangeArrowheads="1"/>
          </p:cNvSpPr>
          <p:nvPr/>
        </p:nvSpPr>
        <p:spPr bwMode="auto">
          <a:xfrm>
            <a:off x="3832225" y="5243512"/>
            <a:ext cx="457200" cy="152400"/>
          </a:xfrm>
          <a:prstGeom prst="rect">
            <a:avLst/>
          </a:prstGeom>
          <a:pattFill prst="dkUpDiag">
            <a:fgClr>
              <a:schemeClr val="accent1"/>
            </a:fgClr>
            <a:bgClr>
              <a:schemeClr val="bg1"/>
            </a:bgClr>
          </a:pattFill>
          <a:ln w="9525">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1" name="Rectangle 10"/>
          <p:cNvSpPr>
            <a:spLocks noChangeArrowheads="1"/>
          </p:cNvSpPr>
          <p:nvPr/>
        </p:nvSpPr>
        <p:spPr bwMode="auto">
          <a:xfrm>
            <a:off x="415925" y="3567112"/>
            <a:ext cx="12192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Program </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Counter</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p:txBody>
      </p:sp>
      <p:sp>
        <p:nvSpPr>
          <p:cNvPr id="12" name="Rectangle 11"/>
          <p:cNvSpPr>
            <a:spLocks noChangeArrowheads="1"/>
          </p:cNvSpPr>
          <p:nvPr/>
        </p:nvSpPr>
        <p:spPr bwMode="auto">
          <a:xfrm>
            <a:off x="339725" y="2728912"/>
            <a:ext cx="15240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rPr>
              <a:t>Global Branch </a:t>
            </a:r>
            <a:endParaRPr kumimoji="0" lang="en-US" altLang="en-US" sz="1800" b="0" i="0" u="none" strike="noStrike" kern="1200" cap="none" spc="0" normalizeH="0" baseline="0" noProof="0" dirty="0">
              <a:ln>
                <a:noFill/>
              </a:ln>
              <a:solidFill>
                <a:srgbClr val="000000"/>
              </a:solidFill>
              <a:effectLst/>
              <a:uLnTx/>
              <a:uFillTx/>
              <a:latin typeface="+mn-lt"/>
            </a:endParaRPr>
          </a:p>
          <a:p>
            <a:pPr marL="0" marR="0" lvl="0" indent="0" algn="ctr" defTabSz="914400" rtl="0" eaLnBrk="1" fontAlgn="base" latinLnBrk="0" hangingPunct="1">
              <a:lnSpc>
                <a:spcPct val="100000"/>
              </a:lnSpc>
              <a:spcBef>
                <a:spcPct val="0"/>
              </a:spcBef>
              <a:spcAft>
                <a:spcPct val="0"/>
              </a:spcAft>
              <a:buClrTx/>
              <a:buSzTx/>
              <a:buFontTx/>
              <a:buNone/>
              <a:defRPr/>
            </a:pPr>
            <a:r>
              <a:rPr lang="en-US" altLang="en-US" sz="1800" dirty="0">
                <a:solidFill>
                  <a:srgbClr val="000000"/>
                </a:solidFill>
                <a:latin typeface="+mn-lt"/>
              </a:rPr>
              <a:t>H</a:t>
            </a:r>
            <a:r>
              <a:rPr kumimoji="0" lang="en-US" altLang="en-US" sz="1800" b="0" i="0" u="none" strike="noStrike" kern="1200" cap="none" spc="0" normalizeH="0" baseline="0" noProof="0" dirty="0" err="1">
                <a:ln>
                  <a:noFill/>
                </a:ln>
                <a:solidFill>
                  <a:srgbClr val="000000"/>
                </a:solidFill>
                <a:effectLst/>
                <a:uLnTx/>
                <a:uFillTx/>
                <a:latin typeface="+mn-lt"/>
              </a:rPr>
              <a:t>istory</a:t>
            </a:r>
            <a:endParaRPr kumimoji="0" lang="en-US" altLang="en-US" sz="1800" b="0" i="0" u="none" strike="noStrike" kern="1200" cap="none" spc="0" normalizeH="0" baseline="0" noProof="0" dirty="0">
              <a:ln>
                <a:noFill/>
              </a:ln>
              <a:solidFill>
                <a:srgbClr val="000000"/>
              </a:solidFill>
              <a:effectLst/>
              <a:uLnTx/>
              <a:uFillTx/>
              <a:latin typeface="+mn-lt"/>
            </a:endParaRPr>
          </a:p>
        </p:txBody>
      </p:sp>
      <p:sp>
        <p:nvSpPr>
          <p:cNvPr id="13" name="Rectangle 12"/>
          <p:cNvSpPr>
            <a:spLocks noChangeArrowheads="1"/>
          </p:cNvSpPr>
          <p:nvPr/>
        </p:nvSpPr>
        <p:spPr bwMode="auto">
          <a:xfrm>
            <a:off x="2016125" y="3414712"/>
            <a:ext cx="533400" cy="2286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XOR</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4" name="Line 13"/>
          <p:cNvSpPr>
            <a:spLocks noChangeShapeType="1"/>
          </p:cNvSpPr>
          <p:nvPr/>
        </p:nvSpPr>
        <p:spPr bwMode="auto">
          <a:xfrm>
            <a:off x="1863725" y="2957512"/>
            <a:ext cx="381000" cy="4572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5" name="Line 14"/>
          <p:cNvSpPr>
            <a:spLocks noChangeShapeType="1"/>
          </p:cNvSpPr>
          <p:nvPr/>
        </p:nvSpPr>
        <p:spPr bwMode="auto">
          <a:xfrm flipV="1">
            <a:off x="1635125" y="3643312"/>
            <a:ext cx="609600" cy="2286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6" name="Line 15"/>
          <p:cNvSpPr>
            <a:spLocks noChangeShapeType="1"/>
          </p:cNvSpPr>
          <p:nvPr/>
        </p:nvSpPr>
        <p:spPr bwMode="auto">
          <a:xfrm>
            <a:off x="2549525" y="3490912"/>
            <a:ext cx="304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7" name="Line 16"/>
          <p:cNvSpPr>
            <a:spLocks noChangeShapeType="1"/>
          </p:cNvSpPr>
          <p:nvPr/>
        </p:nvSpPr>
        <p:spPr bwMode="auto">
          <a:xfrm flipV="1">
            <a:off x="2854325" y="2424112"/>
            <a:ext cx="0" cy="1066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8" name="Line 17"/>
          <p:cNvSpPr>
            <a:spLocks noChangeShapeType="1"/>
          </p:cNvSpPr>
          <p:nvPr/>
        </p:nvSpPr>
        <p:spPr bwMode="auto">
          <a:xfrm>
            <a:off x="2854325" y="2424112"/>
            <a:ext cx="457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19" name="Line 18"/>
          <p:cNvSpPr>
            <a:spLocks noChangeShapeType="1"/>
          </p:cNvSpPr>
          <p:nvPr/>
        </p:nvSpPr>
        <p:spPr bwMode="auto">
          <a:xfrm>
            <a:off x="1635125" y="3871912"/>
            <a:ext cx="1219200" cy="1447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0" name="Line 19"/>
          <p:cNvSpPr>
            <a:spLocks noChangeShapeType="1"/>
          </p:cNvSpPr>
          <p:nvPr/>
        </p:nvSpPr>
        <p:spPr bwMode="auto">
          <a:xfrm>
            <a:off x="2854325" y="5319712"/>
            <a:ext cx="457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1" name="Line 20"/>
          <p:cNvSpPr>
            <a:spLocks noChangeShapeType="1"/>
          </p:cNvSpPr>
          <p:nvPr/>
        </p:nvSpPr>
        <p:spPr bwMode="auto">
          <a:xfrm>
            <a:off x="7121525" y="2728912"/>
            <a:ext cx="0" cy="1447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2" name="Line 21"/>
          <p:cNvSpPr>
            <a:spLocks noChangeShapeType="1"/>
          </p:cNvSpPr>
          <p:nvPr/>
        </p:nvSpPr>
        <p:spPr bwMode="auto">
          <a:xfrm>
            <a:off x="7121525" y="2728912"/>
            <a:ext cx="3810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3" name="Line 22"/>
          <p:cNvSpPr>
            <a:spLocks noChangeShapeType="1"/>
          </p:cNvSpPr>
          <p:nvPr/>
        </p:nvSpPr>
        <p:spPr bwMode="auto">
          <a:xfrm flipV="1">
            <a:off x="7121525" y="3871912"/>
            <a:ext cx="3810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4" name="Line 23"/>
          <p:cNvSpPr>
            <a:spLocks noChangeShapeType="1"/>
          </p:cNvSpPr>
          <p:nvPr/>
        </p:nvSpPr>
        <p:spPr bwMode="auto">
          <a:xfrm>
            <a:off x="7502525" y="3033712"/>
            <a:ext cx="0" cy="838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5" name="Line 24"/>
          <p:cNvSpPr>
            <a:spLocks noChangeShapeType="1"/>
          </p:cNvSpPr>
          <p:nvPr/>
        </p:nvSpPr>
        <p:spPr bwMode="auto">
          <a:xfrm>
            <a:off x="5597525" y="5319712"/>
            <a:ext cx="8382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6" name="Line 25"/>
          <p:cNvSpPr>
            <a:spLocks noChangeShapeType="1"/>
          </p:cNvSpPr>
          <p:nvPr/>
        </p:nvSpPr>
        <p:spPr bwMode="auto">
          <a:xfrm flipV="1">
            <a:off x="6435725" y="3948112"/>
            <a:ext cx="0" cy="1371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7" name="Line 26"/>
          <p:cNvSpPr>
            <a:spLocks noChangeShapeType="1"/>
          </p:cNvSpPr>
          <p:nvPr/>
        </p:nvSpPr>
        <p:spPr bwMode="auto">
          <a:xfrm>
            <a:off x="6435725" y="3948112"/>
            <a:ext cx="685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8" name="Line 27"/>
          <p:cNvSpPr>
            <a:spLocks noChangeShapeType="1"/>
          </p:cNvSpPr>
          <p:nvPr/>
        </p:nvSpPr>
        <p:spPr bwMode="auto">
          <a:xfrm>
            <a:off x="6435725" y="3181350"/>
            <a:ext cx="685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29" name="Text Box 28"/>
          <p:cNvSpPr txBox="1">
            <a:spLocks noChangeArrowheads="1"/>
          </p:cNvSpPr>
          <p:nvPr/>
        </p:nvSpPr>
        <p:spPr bwMode="auto">
          <a:xfrm>
            <a:off x="4873625" y="2971800"/>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PC + inst size</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0" name="Text Box 29"/>
          <p:cNvSpPr txBox="1">
            <a:spLocks noChangeArrowheads="1"/>
          </p:cNvSpPr>
          <p:nvPr/>
        </p:nvSpPr>
        <p:spPr bwMode="auto">
          <a:xfrm>
            <a:off x="3762375" y="2076450"/>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taken?</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1" name="Line 30"/>
          <p:cNvSpPr>
            <a:spLocks noChangeShapeType="1"/>
          </p:cNvSpPr>
          <p:nvPr/>
        </p:nvSpPr>
        <p:spPr bwMode="auto">
          <a:xfrm>
            <a:off x="7502525" y="3414712"/>
            <a:ext cx="838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2" name="Text Box 31"/>
          <p:cNvSpPr txBox="1">
            <a:spLocks noChangeArrowheads="1"/>
          </p:cNvSpPr>
          <p:nvPr/>
        </p:nvSpPr>
        <p:spPr bwMode="auto">
          <a:xfrm>
            <a:off x="5673725" y="5319712"/>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3" name="Text Box 32"/>
          <p:cNvSpPr txBox="1">
            <a:spLocks noChangeArrowheads="1"/>
          </p:cNvSpPr>
          <p:nvPr/>
        </p:nvSpPr>
        <p:spPr bwMode="auto">
          <a:xfrm>
            <a:off x="7778750" y="3071812"/>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Next Fetch</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Address</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4" name="AutoShape 33"/>
          <p:cNvSpPr>
            <a:spLocks noChangeArrowheads="1"/>
          </p:cNvSpPr>
          <p:nvPr/>
        </p:nvSpPr>
        <p:spPr bwMode="auto">
          <a:xfrm>
            <a:off x="5791200" y="2271712"/>
            <a:ext cx="533400" cy="533400"/>
          </a:xfrm>
          <a:prstGeom prst="flowChartDelay">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5" name="Line 34"/>
          <p:cNvSpPr>
            <a:spLocks noChangeShapeType="1"/>
          </p:cNvSpPr>
          <p:nvPr/>
        </p:nvSpPr>
        <p:spPr bwMode="auto">
          <a:xfrm>
            <a:off x="3733800" y="2424112"/>
            <a:ext cx="2057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6" name="Line 35"/>
          <p:cNvSpPr>
            <a:spLocks noChangeShapeType="1"/>
          </p:cNvSpPr>
          <p:nvPr/>
        </p:nvSpPr>
        <p:spPr bwMode="auto">
          <a:xfrm>
            <a:off x="6296025" y="2500312"/>
            <a:ext cx="1066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7" name="Line 36"/>
          <p:cNvSpPr>
            <a:spLocks noChangeShapeType="1"/>
          </p:cNvSpPr>
          <p:nvPr/>
        </p:nvSpPr>
        <p:spPr bwMode="auto">
          <a:xfrm>
            <a:off x="7353300" y="2500312"/>
            <a:ext cx="0"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8" name="Line 37"/>
          <p:cNvSpPr>
            <a:spLocks noChangeShapeType="1"/>
          </p:cNvSpPr>
          <p:nvPr/>
        </p:nvSpPr>
        <p:spPr bwMode="auto">
          <a:xfrm flipV="1">
            <a:off x="4191000" y="2652712"/>
            <a:ext cx="0" cy="1371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39" name="Line 38"/>
          <p:cNvSpPr>
            <a:spLocks noChangeShapeType="1"/>
          </p:cNvSpPr>
          <p:nvPr/>
        </p:nvSpPr>
        <p:spPr bwMode="auto">
          <a:xfrm>
            <a:off x="4191000" y="2652712"/>
            <a:ext cx="1600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0" name="Text Box 39"/>
          <p:cNvSpPr txBox="1">
            <a:spLocks noChangeArrowheads="1"/>
          </p:cNvSpPr>
          <p:nvPr/>
        </p:nvSpPr>
        <p:spPr bwMode="auto">
          <a:xfrm>
            <a:off x="4124325" y="3660775"/>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hit?</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1" name="Oval 40"/>
          <p:cNvSpPr>
            <a:spLocks noChangeArrowheads="1"/>
          </p:cNvSpPr>
          <p:nvPr/>
        </p:nvSpPr>
        <p:spPr bwMode="auto">
          <a:xfrm>
            <a:off x="152400" y="2576512"/>
            <a:ext cx="1905000" cy="838200"/>
          </a:xfrm>
          <a:prstGeom prst="ellipse">
            <a:avLst/>
          </a:prstGeom>
          <a:noFill/>
          <a:ln w="34925">
            <a:solidFill>
              <a:srgbClr val="00B05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2" name="Text Box 41"/>
          <p:cNvSpPr txBox="1">
            <a:spLocks noChangeArrowheads="1"/>
          </p:cNvSpPr>
          <p:nvPr/>
        </p:nvSpPr>
        <p:spPr bwMode="auto">
          <a:xfrm>
            <a:off x="441325" y="1622425"/>
            <a:ext cx="27558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50"/>
                </a:solidFill>
                <a:effectLst/>
                <a:uLnTx/>
                <a:uFillTx/>
                <a:latin typeface="+mn-lt"/>
                <a:ea typeface="MS PGothic" panose="020B0600070205080204" charset="-128"/>
                <a:cs typeface="+mn-cs"/>
              </a:rPr>
              <a:t>which direction earlier</a:t>
            </a:r>
            <a:endParaRPr kumimoji="0" lang="en-US" altLang="en-US" sz="1800" b="0" i="0" u="none" strike="noStrike" kern="1200" cap="none" spc="0" normalizeH="0" baseline="0" noProof="0" dirty="0">
              <a:ln>
                <a:noFill/>
              </a:ln>
              <a:solidFill>
                <a:srgbClr val="00B05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50"/>
                </a:solidFill>
                <a:effectLst/>
                <a:uLnTx/>
                <a:uFillTx/>
                <a:latin typeface="+mn-lt"/>
                <a:ea typeface="MS PGothic" panose="020B0600070205080204" charset="-128"/>
                <a:cs typeface="+mn-cs"/>
              </a:rPr>
              <a:t>branches went</a:t>
            </a:r>
            <a:endParaRPr kumimoji="0" lang="en-US" altLang="en-US" sz="1800" b="0" i="0" u="none" strike="noStrike" kern="1200" cap="none" spc="0" normalizeH="0" baseline="0" noProof="0" dirty="0">
              <a:ln>
                <a:noFill/>
              </a:ln>
              <a:solidFill>
                <a:srgbClr val="00B050"/>
              </a:solidFill>
              <a:effectLst/>
              <a:uLnTx/>
              <a:uFillTx/>
              <a:latin typeface="+mn-lt"/>
              <a:ea typeface="MS PGothic" panose="020B0600070205080204" charset="-128"/>
              <a:cs typeface="+mn-cs"/>
            </a:endParaRPr>
          </a:p>
        </p:txBody>
      </p:sp>
      <p:sp>
        <p:nvSpPr>
          <p:cNvPr id="43" name="Line 42"/>
          <p:cNvSpPr>
            <a:spLocks noChangeShapeType="1"/>
          </p:cNvSpPr>
          <p:nvPr/>
        </p:nvSpPr>
        <p:spPr bwMode="auto">
          <a:xfrm flipH="1">
            <a:off x="1219200" y="2195512"/>
            <a:ext cx="152400" cy="381000"/>
          </a:xfrm>
          <a:prstGeom prst="line">
            <a:avLst/>
          </a:prstGeom>
          <a:noFill/>
          <a:ln w="28575">
            <a:solidFill>
              <a:srgbClr val="00B05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4" name="Oval 43"/>
          <p:cNvSpPr>
            <a:spLocks noChangeArrowheads="1"/>
          </p:cNvSpPr>
          <p:nvPr/>
        </p:nvSpPr>
        <p:spPr bwMode="auto">
          <a:xfrm>
            <a:off x="228600" y="3490912"/>
            <a:ext cx="1676400" cy="685800"/>
          </a:xfrm>
          <a:prstGeom prst="ellipse">
            <a:avLst/>
          </a:prstGeom>
          <a:noFill/>
          <a:ln w="34925">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5" name="Text Box 44"/>
          <p:cNvSpPr txBox="1">
            <a:spLocks noChangeArrowheads="1"/>
          </p:cNvSpPr>
          <p:nvPr/>
        </p:nvSpPr>
        <p:spPr bwMode="auto">
          <a:xfrm>
            <a:off x="228600" y="4557712"/>
            <a:ext cx="232948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rPr>
              <a:t>Address of the </a:t>
            </a:r>
            <a:endPar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rPr>
              <a:t>current instruction</a:t>
            </a:r>
            <a:endPar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endParaRPr>
          </a:p>
        </p:txBody>
      </p:sp>
      <p:sp>
        <p:nvSpPr>
          <p:cNvPr id="46" name="Line 45"/>
          <p:cNvSpPr>
            <a:spLocks noChangeShapeType="1"/>
          </p:cNvSpPr>
          <p:nvPr/>
        </p:nvSpPr>
        <p:spPr bwMode="auto">
          <a:xfrm flipV="1">
            <a:off x="838200" y="4176712"/>
            <a:ext cx="228600" cy="381000"/>
          </a:xfrm>
          <a:prstGeom prst="line">
            <a:avLst/>
          </a:prstGeom>
          <a:noFill/>
          <a:ln w="31750">
            <a:solidFill>
              <a:srgbClr val="92D05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7" name="TextBox 21"/>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latin typeface="+mn-lt"/>
              </a:rPr>
              <a:t>https://</a:t>
            </a:r>
            <a:r>
              <a:rPr lang="en-US" altLang="zh-CN" sz="1500" dirty="0" err="1">
                <a:solidFill>
                  <a:srgbClr val="00B0F0"/>
                </a:solidFill>
                <a:latin typeface="+mn-lt"/>
              </a:rPr>
              <a:t>safari.ethz.ch</a:t>
            </a:r>
            <a:r>
              <a:rPr lang="en-US" altLang="zh-CN" sz="1500" dirty="0">
                <a:solidFill>
                  <a:srgbClr val="00B0F0"/>
                </a:solidFill>
                <a:latin typeface="+mn-lt"/>
              </a:rPr>
              <a:t>/</a:t>
            </a:r>
            <a:r>
              <a:rPr lang="en-US" altLang="zh-CN" sz="1500" dirty="0" err="1">
                <a:solidFill>
                  <a:srgbClr val="00B0F0"/>
                </a:solidFill>
                <a:latin typeface="+mn-lt"/>
              </a:rPr>
              <a:t>digitaltechnik</a:t>
            </a:r>
            <a:r>
              <a:rPr lang="en-US" altLang="zh-CN" sz="1500" dirty="0">
                <a:solidFill>
                  <a:srgbClr val="00B0F0"/>
                </a:solidFill>
                <a:latin typeface="+mn-lt"/>
              </a:rPr>
              <a:t>/spring2021/lib/exe/</a:t>
            </a:r>
            <a:r>
              <a:rPr lang="en-US" altLang="zh-CN" sz="1500" dirty="0" err="1">
                <a:solidFill>
                  <a:srgbClr val="00B0F0"/>
                </a:solidFill>
                <a:latin typeface="+mn-lt"/>
              </a:rPr>
              <a:t>fetch.php?media</a:t>
            </a:r>
            <a:r>
              <a:rPr lang="en-US" altLang="zh-CN" sz="1500" dirty="0">
                <a:solidFill>
                  <a:srgbClr val="00B0F0"/>
                </a:solidFill>
                <a:latin typeface="+mn-lt"/>
              </a:rPr>
              <a:t>=</a:t>
            </a:r>
            <a:endParaRPr lang="en-US" altLang="zh-CN" sz="1500" dirty="0">
              <a:solidFill>
                <a:srgbClr val="00B0F0"/>
              </a:solidFill>
              <a:latin typeface="+mn-lt"/>
            </a:endParaRPr>
          </a:p>
          <a:p>
            <a:pPr algn="r">
              <a:spcBef>
                <a:spcPct val="0"/>
              </a:spcBef>
              <a:buFontTx/>
              <a:buNone/>
            </a:pPr>
            <a:r>
              <a:rPr lang="en-US" altLang="zh-CN" sz="1500" dirty="0">
                <a:solidFill>
                  <a:srgbClr val="00B0F0"/>
                </a:solidFill>
                <a:latin typeface="+mn-lt"/>
              </a:rPr>
              <a:t>onur-digitaldesign_comparch-2021-lecture17b-branch-prediction-i-afterlecture.pdf</a:t>
            </a:r>
            <a:endParaRPr lang="en-US" altLang="zh-CN" sz="1500" dirty="0">
              <a:solidFill>
                <a:srgbClr val="00B0F0"/>
              </a:solidFill>
              <a:latin typeface="+mn-lt"/>
            </a:endParaRPr>
          </a:p>
        </p:txBody>
      </p:sp>
      <p:sp>
        <p:nvSpPr>
          <p:cNvPr id="48" name="Text Box 6"/>
          <p:cNvSpPr txBox="1">
            <a:spLocks noChangeArrowheads="1"/>
          </p:cNvSpPr>
          <p:nvPr/>
        </p:nvSpPr>
        <p:spPr bwMode="auto">
          <a:xfrm>
            <a:off x="576000" y="1219200"/>
            <a:ext cx="85488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en-US" dirty="0">
                <a:solidFill>
                  <a:srgbClr val="FFC000"/>
                </a:solidFill>
                <a:latin typeface="+mn-lt"/>
              </a:rPr>
              <a:t>combine local branch info and global branch history</a:t>
            </a:r>
            <a:endParaRPr kumimoji="0" lang="en-US" altLang="en-US" b="0" i="0" u="none" strike="noStrike" kern="1200" cap="none" spc="0" normalizeH="0" baseline="0" noProof="0" dirty="0">
              <a:ln>
                <a:noFill/>
              </a:ln>
              <a:solidFill>
                <a:srgbClr val="FFC000"/>
              </a:solidFill>
              <a:effectLst/>
              <a:uLnTx/>
              <a:uFillTx/>
              <a:latin typeface="+mn-lt"/>
            </a:endParaRPr>
          </a:p>
        </p:txBody>
      </p:sp>
      <p:sp>
        <p:nvSpPr>
          <p:cNvPr id="49" name="Text Box 8"/>
          <p:cNvSpPr txBox="1">
            <a:spLocks noChangeArrowheads="1"/>
          </p:cNvSpPr>
          <p:nvPr/>
        </p:nvSpPr>
        <p:spPr bwMode="auto">
          <a:xfrm>
            <a:off x="197215" y="5162102"/>
            <a:ext cx="229101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en-US" sz="3200" b="1" dirty="0">
                <a:solidFill>
                  <a:srgbClr val="00B0F0"/>
                </a:solidFill>
                <a:latin typeface="+mn-lt"/>
              </a:rPr>
              <a:t>g</a:t>
            </a:r>
            <a:r>
              <a:rPr kumimoji="0" lang="en-US" altLang="en-US" sz="3200" b="1" i="0" u="none" strike="noStrike" kern="1200" cap="none" spc="0" normalizeH="0" baseline="0" noProof="0" dirty="0">
                <a:ln>
                  <a:noFill/>
                </a:ln>
                <a:solidFill>
                  <a:srgbClr val="00B0F0"/>
                </a:solidFill>
                <a:effectLst/>
                <a:uLnTx/>
                <a:uFillTx/>
                <a:latin typeface="+mn-lt"/>
              </a:rPr>
              <a:t>share</a:t>
            </a:r>
            <a:endParaRPr kumimoji="0" lang="en-US" altLang="en-US" sz="3200" b="1" i="0" u="none" strike="noStrike" kern="1200" cap="none" spc="0" normalizeH="0" baseline="0" noProof="0" dirty="0">
              <a:ln>
                <a:noFill/>
              </a:ln>
              <a:solidFill>
                <a:srgbClr val="00B0F0"/>
              </a:solidFill>
              <a:effectLst/>
              <a:uLnTx/>
              <a:uFillTx/>
              <a:latin typeface="+mn-lt"/>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3200" b="1" i="0" u="none" strike="noStrike" kern="1200" cap="none" spc="0" normalizeH="0" baseline="0" noProof="0" dirty="0">
                <a:ln>
                  <a:noFill/>
                </a:ln>
                <a:solidFill>
                  <a:srgbClr val="00B0F0"/>
                </a:solidFill>
                <a:effectLst/>
                <a:uLnTx/>
                <a:uFillTx/>
                <a:latin typeface="+mn-lt"/>
              </a:rPr>
              <a:t>predictor</a:t>
            </a:r>
            <a:endParaRPr kumimoji="0" lang="en-US" altLang="en-US" sz="3200" b="1" i="0" u="none" strike="noStrike" kern="1200" cap="none" spc="0" normalizeH="0" baseline="0" noProof="0" dirty="0">
              <a:ln>
                <a:noFill/>
              </a:ln>
              <a:solidFill>
                <a:srgbClr val="00B0F0"/>
              </a:solidFill>
              <a:effectLst/>
              <a:uLnTx/>
              <a:uFillTx/>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p:bldP spid="30" grpId="0"/>
      <p:bldP spid="31" grpId="0" animBg="1"/>
      <p:bldP spid="33" grpId="0"/>
      <p:bldP spid="34" grpId="0" animBg="1"/>
      <p:bldP spid="35" grpId="0" animBg="1"/>
      <p:bldP spid="36" grpId="0" animBg="1"/>
      <p:bldP spid="37" grpId="0" animBg="1"/>
      <p:bldP spid="38" grpId="0" animBg="1"/>
      <p:bldP spid="39" grpId="0" animBg="1"/>
      <p:bldP spid="40" grpId="0"/>
      <p:bldP spid="41" grpId="0" animBg="1"/>
      <p:bldP spid="42" grpId="0"/>
      <p:bldP spid="43" grpId="0" animBg="1"/>
      <p:bldP spid="44" grpId="0" animBg="1"/>
      <p:bldP spid="45" grpId="0"/>
      <p:bldP spid="4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a:blip r:embed="rId1"/>
          <a:stretch>
            <a:fillRect/>
          </a:stretch>
        </p:blipFill>
        <p:spPr>
          <a:xfrm>
            <a:off x="2418528" y="1680866"/>
            <a:ext cx="6126158" cy="5177134"/>
          </a:xfrm>
          <a:prstGeom prst="rect">
            <a:avLst/>
          </a:prstGeom>
        </p:spPr>
      </p:pic>
      <p:sp>
        <p:nvSpPr>
          <p:cNvPr id="2" name="Title 1"/>
          <p:cNvSpPr>
            <a:spLocks noGrp="1"/>
          </p:cNvSpPr>
          <p:nvPr>
            <p:ph type="title"/>
          </p:nvPr>
        </p:nvSpPr>
        <p:spPr/>
        <p:txBody>
          <a:bodyPr/>
          <a:lstStyle/>
          <a:p>
            <a:r>
              <a:rPr lang="en-US" dirty="0">
                <a:latin typeface="+mn-lt"/>
              </a:rPr>
              <a:t>Hybrid/Alloyed </a:t>
            </a:r>
            <a:r>
              <a:rPr lang="en-US" dirty="0">
                <a:latin typeface="+mn-lt"/>
              </a:rPr>
              <a:t>Predictor</a:t>
            </a:r>
            <a:endParaRPr lang="en-US" dirty="0">
              <a:latin typeface="+mn-lt"/>
            </a:endParaRPr>
          </a:p>
        </p:txBody>
      </p:sp>
      <p:sp>
        <p:nvSpPr>
          <p:cNvPr id="48" name="Text Box 6"/>
          <p:cNvSpPr txBox="1">
            <a:spLocks noChangeArrowheads="1"/>
          </p:cNvSpPr>
          <p:nvPr/>
        </p:nvSpPr>
        <p:spPr bwMode="auto">
          <a:xfrm>
            <a:off x="576000" y="1219200"/>
            <a:ext cx="84567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en-US" dirty="0">
                <a:solidFill>
                  <a:srgbClr val="FFC000"/>
                </a:solidFill>
                <a:latin typeface="+mn-lt"/>
              </a:rPr>
              <a:t>combine local branch info and global branch history</a:t>
            </a:r>
            <a:endParaRPr kumimoji="0" lang="en-US" altLang="en-US" b="0" i="0" u="none" strike="noStrike" kern="1200" cap="none" spc="0" normalizeH="0" baseline="0" noProof="0" dirty="0">
              <a:ln>
                <a:noFill/>
              </a:ln>
              <a:solidFill>
                <a:srgbClr val="FFC000"/>
              </a:solidFill>
              <a:effectLst/>
              <a:uLnTx/>
              <a:uFillTx/>
              <a:latin typeface="+mn-lt"/>
            </a:endParaRPr>
          </a:p>
        </p:txBody>
      </p:sp>
      <p:sp>
        <p:nvSpPr>
          <p:cNvPr id="49" name="Text Box 8"/>
          <p:cNvSpPr txBox="1">
            <a:spLocks noChangeArrowheads="1"/>
          </p:cNvSpPr>
          <p:nvPr/>
        </p:nvSpPr>
        <p:spPr bwMode="auto">
          <a:xfrm>
            <a:off x="197215" y="5162102"/>
            <a:ext cx="513678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en-US" sz="3200" b="1" dirty="0">
                <a:solidFill>
                  <a:srgbClr val="00B0F0"/>
                </a:solidFill>
                <a:latin typeface="+mn-lt"/>
              </a:rPr>
              <a:t>g</a:t>
            </a:r>
            <a:r>
              <a:rPr kumimoji="0" lang="en-US" altLang="en-US" sz="3200" b="1" i="0" u="none" strike="noStrike" kern="1200" cap="none" spc="0" normalizeH="0" baseline="0" noProof="0" dirty="0">
                <a:ln>
                  <a:noFill/>
                </a:ln>
                <a:solidFill>
                  <a:srgbClr val="00B0F0"/>
                </a:solidFill>
                <a:effectLst/>
                <a:uLnTx/>
                <a:uFillTx/>
                <a:latin typeface="+mn-lt"/>
              </a:rPr>
              <a:t>share</a:t>
            </a:r>
            <a:endParaRPr kumimoji="0" lang="en-US" altLang="en-US" sz="3200" b="1" i="0" u="none" strike="noStrike" kern="1200" cap="none" spc="0" normalizeH="0" baseline="0" noProof="0" dirty="0">
              <a:ln>
                <a:noFill/>
              </a:ln>
              <a:solidFill>
                <a:srgbClr val="00B0F0"/>
              </a:solidFill>
              <a:effectLst/>
              <a:uLnTx/>
              <a:uFillTx/>
              <a:latin typeface="+mn-lt"/>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B0F0"/>
                </a:solidFill>
                <a:effectLst/>
                <a:uLnTx/>
                <a:uFillTx/>
                <a:latin typeface="+mn-lt"/>
              </a:rPr>
              <a:t>p</a:t>
            </a:r>
            <a:r>
              <a:rPr kumimoji="0" lang="en-US" altLang="en-US" sz="3200" b="1" i="0" u="none" strike="noStrike" kern="1200" cap="none" spc="0" normalizeH="0" baseline="0" noProof="0" dirty="0">
                <a:ln>
                  <a:noFill/>
                </a:ln>
                <a:solidFill>
                  <a:srgbClr val="00B0F0"/>
                </a:solidFill>
                <a:effectLst/>
                <a:uLnTx/>
                <a:uFillTx/>
                <a:latin typeface="+mn-lt"/>
              </a:rPr>
              <a:t>redictor</a:t>
            </a:r>
            <a:r>
              <a:rPr kumimoji="0" lang="en-US" altLang="en-US" sz="3200" i="0" u="none" strike="noStrike" kern="1200" cap="none" spc="0" normalizeH="0" baseline="0" noProof="0" dirty="0">
                <a:ln>
                  <a:noFill/>
                </a:ln>
                <a:solidFill>
                  <a:srgbClr val="00B0F0"/>
                </a:solidFill>
                <a:effectLst/>
                <a:uLnTx/>
                <a:uFillTx/>
                <a:latin typeface="+mn-lt"/>
              </a:rPr>
              <a:t>:</a:t>
            </a:r>
            <a:r>
              <a:rPr kumimoji="0" lang="en-US" altLang="en-US" sz="3200" b="1" i="0" u="none" strike="noStrike" kern="1200" cap="none" spc="0" normalizeH="0" baseline="0" noProof="0" dirty="0">
                <a:ln>
                  <a:noFill/>
                </a:ln>
                <a:solidFill>
                  <a:srgbClr val="00B0F0"/>
                </a:solidFill>
                <a:effectLst/>
                <a:uLnTx/>
                <a:uFillTx/>
                <a:latin typeface="+mn-lt"/>
              </a:rPr>
              <a:t> </a:t>
            </a:r>
            <a:r>
              <a:rPr lang="en-US" altLang="en-US" sz="3200" dirty="0">
                <a:solidFill>
                  <a:srgbClr val="00B0F0"/>
                </a:solidFill>
                <a:latin typeface="+mn-lt"/>
              </a:rPr>
              <a:t>example</a:t>
            </a:r>
            <a:endParaRPr kumimoji="0" lang="en-US" altLang="en-US" sz="3200" i="0" u="none" strike="noStrike" kern="1200" cap="none" spc="0" normalizeH="0" baseline="0" noProof="0" dirty="0">
              <a:ln>
                <a:noFill/>
              </a:ln>
              <a:solidFill>
                <a:srgbClr val="00B0F0"/>
              </a:solidFill>
              <a:effectLst/>
              <a:uLnTx/>
              <a:uFillTx/>
              <a:latin typeface="+mn-l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only a single predictor so far</a:t>
            </a:r>
            <a:endParaRPr lang="en-US" altLang="zh-CN"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no predictor fits all branches</a:t>
            </a:r>
            <a:endParaRPr lang="en-US" altLang="zh-CN"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Predictor</a:t>
            </a:r>
            <a:endParaRPr lang="en-US" dirty="0"/>
          </a:p>
        </p:txBody>
      </p:sp>
      <p:sp>
        <p:nvSpPr>
          <p:cNvPr id="3" name="Content Placeholder 2"/>
          <p:cNvSpPr>
            <a:spLocks noGrp="1"/>
          </p:cNvSpPr>
          <p:nvPr>
            <p:ph idx="1"/>
          </p:nvPr>
        </p:nvSpPr>
        <p:spPr/>
        <p:txBody>
          <a:bodyPr/>
          <a:lstStyle/>
          <a:p>
            <a:r>
              <a:rPr lang="en-US" dirty="0"/>
              <a:t>U</a:t>
            </a:r>
            <a:r>
              <a:rPr lang="en-US" dirty="0"/>
              <a:t>se more than one type of predictor</a:t>
            </a:r>
            <a:endParaRPr lang="en-US" dirty="0"/>
          </a:p>
          <a:p>
            <a:r>
              <a:rPr lang="en-US" dirty="0"/>
              <a:t>S</a:t>
            </a:r>
            <a:r>
              <a:rPr lang="en-US" dirty="0"/>
              <a:t>elect the best prediction</a:t>
            </a:r>
            <a:endParaRPr lang="en-US" dirty="0"/>
          </a:p>
        </p:txBody>
      </p:sp>
      <p:pic>
        <p:nvPicPr>
          <p:cNvPr id="4" name="Picture 3"/>
          <p:cNvPicPr>
            <a:picLocks noChangeAspect="1"/>
          </p:cNvPicPr>
          <p:nvPr/>
        </p:nvPicPr>
        <p:blipFill>
          <a:blip r:embed="rId1"/>
          <a:stretch>
            <a:fillRect/>
          </a:stretch>
        </p:blipFill>
        <p:spPr>
          <a:xfrm>
            <a:off x="882000" y="2743200"/>
            <a:ext cx="5636889" cy="41148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Tournament Predictor</a:t>
            </a:r>
            <a:endParaRPr lang="en-US" dirty="0">
              <a:latin typeface="+mn-lt"/>
            </a:endParaRPr>
          </a:p>
        </p:txBody>
      </p:sp>
      <p:sp>
        <p:nvSpPr>
          <p:cNvPr id="3" name="Content Placeholder 2"/>
          <p:cNvSpPr>
            <a:spLocks noGrp="1"/>
          </p:cNvSpPr>
          <p:nvPr>
            <p:ph idx="1"/>
          </p:nvPr>
        </p:nvSpPr>
        <p:spPr/>
        <p:txBody>
          <a:bodyPr/>
          <a:lstStyle/>
          <a:p>
            <a:r>
              <a:rPr lang="en-US" dirty="0"/>
              <a:t>Global predictor + Local predictor</a:t>
            </a:r>
            <a:endParaRPr lang="en-US" dirty="0"/>
          </a:p>
          <a:p>
            <a:r>
              <a:rPr lang="en-US" dirty="0"/>
              <a:t>Choose either with a selector</a:t>
            </a:r>
            <a:endParaRPr lang="en-US" dirty="0"/>
          </a:p>
        </p:txBody>
      </p:sp>
      <p:pic>
        <p:nvPicPr>
          <p:cNvPr id="4" name="Picture 3"/>
          <p:cNvPicPr>
            <a:picLocks noChangeAspect="1"/>
          </p:cNvPicPr>
          <p:nvPr/>
        </p:nvPicPr>
        <p:blipFill>
          <a:blip r:embed="rId1"/>
          <a:stretch>
            <a:fillRect/>
          </a:stretch>
        </p:blipFill>
        <p:spPr>
          <a:xfrm>
            <a:off x="882000" y="2743200"/>
            <a:ext cx="5636889" cy="4114800"/>
          </a:xfrm>
          <a:prstGeom prst="rect">
            <a:avLst/>
          </a:prstGeom>
        </p:spPr>
      </p:pic>
      <p:sp>
        <p:nvSpPr>
          <p:cNvPr id="5" name="Text Box 8"/>
          <p:cNvSpPr txBox="1">
            <a:spLocks noChangeArrowheads="1"/>
          </p:cNvSpPr>
          <p:nvPr/>
        </p:nvSpPr>
        <p:spPr bwMode="auto">
          <a:xfrm>
            <a:off x="0" y="4648200"/>
            <a:ext cx="45585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indexed with </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the most recent branch history</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6" name="Text Box 8"/>
          <p:cNvSpPr txBox="1">
            <a:spLocks noChangeArrowheads="1"/>
          </p:cNvSpPr>
          <p:nvPr/>
        </p:nvSpPr>
        <p:spPr bwMode="auto">
          <a:xfrm>
            <a:off x="6172201" y="3962400"/>
            <a:ext cx="2971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indexed with </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the branch address</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8" name="Text Box 8"/>
          <p:cNvSpPr txBox="1">
            <a:spLocks noChangeArrowheads="1"/>
          </p:cNvSpPr>
          <p:nvPr/>
        </p:nvSpPr>
        <p:spPr bwMode="auto">
          <a:xfrm>
            <a:off x="3430800" y="3430800"/>
            <a:ext cx="2971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which predictor</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lang="en-US" altLang="en-US" sz="1800" dirty="0">
                <a:solidFill>
                  <a:srgbClr val="00B0F0"/>
                </a:solidFill>
                <a:latin typeface="+mn-lt"/>
              </a:rPr>
              <a:t>to use</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Tournament Predictor</a:t>
            </a:r>
            <a:endParaRPr lang="en-US" dirty="0"/>
          </a:p>
        </p:txBody>
      </p:sp>
      <p:sp>
        <p:nvSpPr>
          <p:cNvPr id="3" name="Content Placeholder 2"/>
          <p:cNvSpPr>
            <a:spLocks noGrp="1"/>
          </p:cNvSpPr>
          <p:nvPr>
            <p:ph idx="1"/>
          </p:nvPr>
        </p:nvSpPr>
        <p:spPr/>
        <p:txBody>
          <a:bodyPr/>
          <a:lstStyle/>
          <a:p>
            <a:r>
              <a:rPr lang="en-US" dirty="0"/>
              <a:t>Global predictor + Local predictor</a:t>
            </a:r>
            <a:endParaRPr lang="en-US" dirty="0"/>
          </a:p>
          <a:p>
            <a:r>
              <a:rPr lang="en-US" dirty="0"/>
              <a:t>Choose either with a selector</a:t>
            </a:r>
            <a:endParaRPr lang="en-US" dirty="0"/>
          </a:p>
        </p:txBody>
      </p:sp>
      <p:pic>
        <p:nvPicPr>
          <p:cNvPr id="4" name="Picture 3"/>
          <p:cNvPicPr>
            <a:picLocks noChangeAspect="1"/>
          </p:cNvPicPr>
          <p:nvPr/>
        </p:nvPicPr>
        <p:blipFill>
          <a:blip r:embed="rId1"/>
          <a:stretch>
            <a:fillRect/>
          </a:stretch>
        </p:blipFill>
        <p:spPr>
          <a:xfrm>
            <a:off x="882000" y="2743200"/>
            <a:ext cx="5636889" cy="4114800"/>
          </a:xfrm>
          <a:prstGeom prst="rect">
            <a:avLst/>
          </a:prstGeom>
        </p:spPr>
      </p:pic>
      <p:sp>
        <p:nvSpPr>
          <p:cNvPr id="5" name="Text Box 8"/>
          <p:cNvSpPr txBox="1">
            <a:spLocks noChangeArrowheads="1"/>
          </p:cNvSpPr>
          <p:nvPr/>
        </p:nvSpPr>
        <p:spPr bwMode="auto">
          <a:xfrm>
            <a:off x="0" y="4648200"/>
            <a:ext cx="45585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indexed with </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the most recent branch history</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6" name="Text Box 8"/>
          <p:cNvSpPr txBox="1">
            <a:spLocks noChangeArrowheads="1"/>
          </p:cNvSpPr>
          <p:nvPr/>
        </p:nvSpPr>
        <p:spPr bwMode="auto">
          <a:xfrm>
            <a:off x="6172201" y="3962400"/>
            <a:ext cx="2971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indexed with </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the branch address</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7" name="Text Box 8"/>
          <p:cNvSpPr txBox="1">
            <a:spLocks noChangeArrowheads="1"/>
          </p:cNvSpPr>
          <p:nvPr/>
        </p:nvSpPr>
        <p:spPr bwMode="auto">
          <a:xfrm>
            <a:off x="3429000" y="3429000"/>
            <a:ext cx="5715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50"/>
                </a:solidFill>
                <a:effectLst/>
                <a:uLnTx/>
                <a:uFillTx/>
                <a:latin typeface="+mn-lt"/>
                <a:ea typeface="MS PGothic" panose="020B0600070205080204" charset="-128"/>
                <a:cs typeface="+mn-cs"/>
              </a:rPr>
              <a:t>2-bit selection counter</a:t>
            </a:r>
            <a:endParaRPr kumimoji="0" lang="en-US" altLang="en-US" sz="1800" b="0" i="0" u="none" strike="noStrike" kern="1200" cap="none" spc="0" normalizeH="0" baseline="0" noProof="0" dirty="0">
              <a:ln>
                <a:noFill/>
              </a:ln>
              <a:solidFill>
                <a:srgbClr val="00B05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lang="en-US" altLang="en-US" sz="1800" dirty="0">
                <a:solidFill>
                  <a:srgbClr val="00B050"/>
                </a:solidFill>
                <a:latin typeface="+mn-lt"/>
              </a:rPr>
              <a:t>c</a:t>
            </a:r>
            <a:r>
              <a:rPr kumimoji="0" lang="en-US" altLang="en-US" sz="1800" b="0" i="0" u="none" strike="noStrike" kern="1200" cap="none" spc="0" normalizeH="0" baseline="0" noProof="0" dirty="0">
                <a:ln>
                  <a:noFill/>
                </a:ln>
                <a:solidFill>
                  <a:srgbClr val="00B050"/>
                </a:solidFill>
                <a:effectLst/>
                <a:uLnTx/>
                <a:uFillTx/>
                <a:latin typeface="+mn-lt"/>
                <a:ea typeface="MS PGothic" panose="020B0600070205080204" charset="-128"/>
                <a:cs typeface="+mn-cs"/>
              </a:rPr>
              <a:t>hanged after two mispredictions </a:t>
            </a:r>
            <a:endParaRPr kumimoji="0" lang="en-US" altLang="en-US" sz="1800" b="0" i="0" u="none" strike="noStrike" kern="1200" cap="none" spc="0" normalizeH="0" baseline="0" noProof="0" dirty="0">
              <a:ln>
                <a:noFill/>
              </a:ln>
              <a:solidFill>
                <a:srgbClr val="00B050"/>
              </a:solidFill>
              <a:effectLst/>
              <a:uLnTx/>
              <a:uFillTx/>
              <a:latin typeface="+mn-lt"/>
              <a:ea typeface="MS PGothic" panose="020B0600070205080204" charset="-128"/>
              <a:cs typeface="+mn-c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914400" y="2743200"/>
            <a:ext cx="7347600" cy="3319311"/>
          </a:xfrm>
          <a:prstGeom prst="rect">
            <a:avLst/>
          </a:prstGeom>
        </p:spPr>
      </p:pic>
      <p:sp>
        <p:nvSpPr>
          <p:cNvPr id="2" name="Title 1"/>
          <p:cNvSpPr>
            <a:spLocks noGrp="1"/>
          </p:cNvSpPr>
          <p:nvPr>
            <p:ph type="title"/>
          </p:nvPr>
        </p:nvSpPr>
        <p:spPr/>
        <p:txBody>
          <a:bodyPr/>
          <a:lstStyle/>
          <a:p>
            <a:r>
              <a:rPr lang="en-US" dirty="0"/>
              <a:t>Tournament Predictor</a:t>
            </a:r>
            <a:endParaRPr lang="en-US" dirty="0"/>
          </a:p>
        </p:txBody>
      </p:sp>
      <p:sp>
        <p:nvSpPr>
          <p:cNvPr id="3" name="Content Placeholder 2"/>
          <p:cNvSpPr>
            <a:spLocks noGrp="1"/>
          </p:cNvSpPr>
          <p:nvPr>
            <p:ph idx="1"/>
          </p:nvPr>
        </p:nvSpPr>
        <p:spPr/>
        <p:txBody>
          <a:bodyPr/>
          <a:lstStyle/>
          <a:p>
            <a:r>
              <a:rPr lang="en-US" dirty="0"/>
              <a:t>Global predictor + Local predictor</a:t>
            </a:r>
            <a:endParaRPr lang="en-US" dirty="0"/>
          </a:p>
          <a:p>
            <a:r>
              <a:rPr lang="en-US" dirty="0"/>
              <a:t>Choose either with a selector</a:t>
            </a:r>
            <a:endParaRPr lang="en-US" dirty="0"/>
          </a:p>
        </p:txBody>
      </p:sp>
      <p:sp>
        <p:nvSpPr>
          <p:cNvPr id="9" name="Text Box 8"/>
          <p:cNvSpPr txBox="1">
            <a:spLocks noChangeArrowheads="1"/>
          </p:cNvSpPr>
          <p:nvPr/>
        </p:nvSpPr>
        <p:spPr bwMode="auto">
          <a:xfrm>
            <a:off x="4170254" y="6031468"/>
            <a:ext cx="4233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defRPr/>
            </a:pPr>
            <a:r>
              <a:rPr lang="en-US" altLang="en-US" sz="1800" dirty="0">
                <a:solidFill>
                  <a:srgbClr val="00B0F0"/>
                </a:solidFill>
                <a:latin typeface="+mn-lt"/>
              </a:rPr>
              <a:t>Alpha 21264</a:t>
            </a:r>
            <a:r>
              <a:rPr lang="zh-CN" altLang="en-US" sz="1800" dirty="0">
                <a:solidFill>
                  <a:srgbClr val="00B0F0"/>
                </a:solidFill>
                <a:latin typeface="+mn-lt"/>
              </a:rPr>
              <a:t> </a:t>
            </a:r>
            <a:r>
              <a:rPr lang="en-US" altLang="zh-CN" sz="1800" dirty="0">
                <a:solidFill>
                  <a:srgbClr val="00B0F0"/>
                </a:solidFill>
                <a:latin typeface="+mn-lt"/>
              </a:rPr>
              <a:t>Tournament Predictor</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10" name="TextBox 21"/>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endParaRPr lang="en-US" altLang="zh-CN" sz="1500" dirty="0">
              <a:solidFill>
                <a:srgbClr val="00B0F0"/>
              </a:solidFill>
              <a:latin typeface="+mn-lt"/>
            </a:endParaRPr>
          </a:p>
          <a:p>
            <a:pPr algn="r">
              <a:spcBef>
                <a:spcPct val="0"/>
              </a:spcBef>
              <a:buFontTx/>
              <a:buNone/>
            </a:pPr>
            <a:r>
              <a:rPr lang="en-US" altLang="zh-CN" sz="1500" dirty="0">
                <a:solidFill>
                  <a:srgbClr val="00B0F0"/>
                </a:solidFill>
                <a:latin typeface="+mn-lt"/>
              </a:rPr>
              <a:t>https://</a:t>
            </a:r>
            <a:r>
              <a:rPr lang="en-US" altLang="zh-CN" sz="1500" dirty="0" err="1">
                <a:solidFill>
                  <a:srgbClr val="00B0F0"/>
                </a:solidFill>
                <a:latin typeface="+mn-lt"/>
              </a:rPr>
              <a:t>www.cis.upenn.edu</a:t>
            </a:r>
            <a:r>
              <a:rPr lang="en-US" altLang="zh-CN" sz="1500" dirty="0">
                <a:solidFill>
                  <a:srgbClr val="00B0F0"/>
                </a:solidFill>
                <a:latin typeface="+mn-lt"/>
              </a:rPr>
              <a:t>/~</a:t>
            </a:r>
            <a:r>
              <a:rPr lang="en-US" altLang="zh-CN" sz="1500" dirty="0" err="1">
                <a:solidFill>
                  <a:srgbClr val="00B0F0"/>
                </a:solidFill>
                <a:latin typeface="+mn-lt"/>
              </a:rPr>
              <a:t>milom</a:t>
            </a:r>
            <a:r>
              <a:rPr lang="en-US" altLang="zh-CN" sz="1500" dirty="0">
                <a:solidFill>
                  <a:srgbClr val="00B0F0"/>
                </a:solidFill>
                <a:latin typeface="+mn-lt"/>
              </a:rPr>
              <a:t>/cis501-Fall05/papers/Alpha21264.pdf</a:t>
            </a:r>
            <a:endParaRPr lang="en-US" altLang="zh-CN" sz="1500" dirty="0">
              <a:solidFill>
                <a:srgbClr val="00B0F0"/>
              </a:solidFill>
              <a:latin typeface="+mn-lt"/>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Tagged Hybrid Predictor</a:t>
            </a:r>
            <a:endParaRPr lang="en-US" dirty="0"/>
          </a:p>
        </p:txBody>
      </p:sp>
      <p:sp>
        <p:nvSpPr>
          <p:cNvPr id="3" name="Content Placeholder 2"/>
          <p:cNvSpPr>
            <a:spLocks noGrp="1"/>
          </p:cNvSpPr>
          <p:nvPr>
            <p:ph idx="1"/>
          </p:nvPr>
        </p:nvSpPr>
        <p:spPr/>
        <p:txBody>
          <a:bodyPr/>
          <a:lstStyle/>
          <a:p>
            <a:r>
              <a:rPr lang="en-US" dirty="0"/>
              <a:t>Use a series of global predictors indexed with different length histories</a:t>
            </a:r>
            <a:endParaRPr lang="en-US" dirty="0"/>
          </a:p>
          <a:p>
            <a:r>
              <a:rPr lang="en-US" dirty="0"/>
              <a:t>Use tags in global history tables</a:t>
            </a:r>
            <a:endParaRPr lang="en-US" dirty="0"/>
          </a:p>
          <a:p>
            <a:r>
              <a:rPr lang="en-US" dirty="0"/>
              <a:t>Choose a prediction from a global history table only if its tag matches the hash of branch address and global branch history</a:t>
            </a:r>
            <a:endParaRPr lang="en-US" dirty="0"/>
          </a:p>
          <a:p>
            <a:r>
              <a:rPr lang="en-US" dirty="0"/>
              <a:t>Select the predictor with the longest history where the tags also match</a:t>
            </a: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Tagged Hybrid Predictor</a:t>
            </a:r>
            <a:endParaRPr lang="en-US" dirty="0"/>
          </a:p>
        </p:txBody>
      </p:sp>
      <p:sp>
        <p:nvSpPr>
          <p:cNvPr id="3" name="Content Placeholder 2"/>
          <p:cNvSpPr>
            <a:spLocks noGrp="1"/>
          </p:cNvSpPr>
          <p:nvPr>
            <p:ph idx="1"/>
          </p:nvPr>
        </p:nvSpPr>
        <p:spPr/>
        <p:txBody>
          <a:bodyPr/>
          <a:lstStyle/>
          <a:p>
            <a:r>
              <a:rPr lang="en-US" dirty="0"/>
              <a:t>Use a series of global predictors indexed with different length histories</a:t>
            </a:r>
            <a:endParaRPr lang="en-US" dirty="0"/>
          </a:p>
          <a:p>
            <a:r>
              <a:rPr lang="en-US" dirty="0"/>
              <a:t>Branch history length forms a geometric series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Static Branch Prediction</a:t>
            </a:r>
            <a:endParaRPr lang="en-US" dirty="0">
              <a:latin typeface="+mn-lt"/>
            </a:endParaRPr>
          </a:p>
        </p:txBody>
      </p:sp>
      <p:sp>
        <p:nvSpPr>
          <p:cNvPr id="41" name="Text Box 2"/>
          <p:cNvSpPr txBox="1">
            <a:spLocks noChangeArrowheads="1"/>
          </p:cNvSpPr>
          <p:nvPr/>
        </p:nvSpPr>
        <p:spPr bwMode="auto">
          <a:xfrm>
            <a:off x="5456516" y="5345668"/>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target address</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2" name="Rectangle 4"/>
          <p:cNvSpPr>
            <a:spLocks noChangeArrowheads="1"/>
          </p:cNvSpPr>
          <p:nvPr/>
        </p:nvSpPr>
        <p:spPr bwMode="auto">
          <a:xfrm>
            <a:off x="3157816" y="2069068"/>
            <a:ext cx="457200" cy="1524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3" name="Rectangle 5" descr="Dark upward diagonal"/>
          <p:cNvSpPr>
            <a:spLocks noChangeArrowheads="1"/>
          </p:cNvSpPr>
          <p:nvPr/>
        </p:nvSpPr>
        <p:spPr bwMode="auto">
          <a:xfrm>
            <a:off x="3157816" y="2373868"/>
            <a:ext cx="457200" cy="152400"/>
          </a:xfrm>
          <a:prstGeom prst="rect">
            <a:avLst/>
          </a:prstGeom>
          <a:pattFill prst="dkUpDiag">
            <a:fgClr>
              <a:schemeClr val="accent1"/>
            </a:fgClr>
            <a:bgClr>
              <a:schemeClr val="bg1"/>
            </a:bgClr>
          </a:pattFill>
          <a:ln w="9525">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4" name="Text Box 6"/>
          <p:cNvSpPr txBox="1">
            <a:spLocks noChangeArrowheads="1"/>
          </p:cNvSpPr>
          <p:nvPr/>
        </p:nvSpPr>
        <p:spPr bwMode="auto">
          <a:xfrm>
            <a:off x="2667000" y="1623536"/>
            <a:ext cx="34012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Direction Predictor (taken?)</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45" name="Rectangle 7"/>
          <p:cNvSpPr>
            <a:spLocks noChangeArrowheads="1"/>
          </p:cNvSpPr>
          <p:nvPr/>
        </p:nvSpPr>
        <p:spPr bwMode="auto">
          <a:xfrm>
            <a:off x="3157816" y="4050268"/>
            <a:ext cx="2286000" cy="1905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6" name="Text Box 8"/>
          <p:cNvSpPr txBox="1">
            <a:spLocks noChangeArrowheads="1"/>
          </p:cNvSpPr>
          <p:nvPr/>
        </p:nvSpPr>
        <p:spPr bwMode="auto">
          <a:xfrm>
            <a:off x="2667000" y="6031468"/>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Cache of Target Addresses (BTB: Branch Target Buffer)</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47" name="Rectangle 9" descr="Dark upward diagonal"/>
          <p:cNvSpPr>
            <a:spLocks noChangeArrowheads="1"/>
          </p:cNvSpPr>
          <p:nvPr/>
        </p:nvSpPr>
        <p:spPr bwMode="auto">
          <a:xfrm>
            <a:off x="3691216" y="5269468"/>
            <a:ext cx="457200" cy="152400"/>
          </a:xfrm>
          <a:prstGeom prst="rect">
            <a:avLst/>
          </a:prstGeom>
          <a:pattFill prst="dkUpDiag">
            <a:fgClr>
              <a:schemeClr val="accent1"/>
            </a:fgClr>
            <a:bgClr>
              <a:schemeClr val="bg1"/>
            </a:bgClr>
          </a:pattFill>
          <a:ln w="9525">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48" name="Rectangle 10"/>
          <p:cNvSpPr>
            <a:spLocks noChangeArrowheads="1"/>
          </p:cNvSpPr>
          <p:nvPr/>
        </p:nvSpPr>
        <p:spPr bwMode="auto">
          <a:xfrm>
            <a:off x="274916" y="3593068"/>
            <a:ext cx="12192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Program</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Counter</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p:txBody>
      </p:sp>
      <p:sp>
        <p:nvSpPr>
          <p:cNvPr id="49" name="Line 14"/>
          <p:cNvSpPr>
            <a:spLocks noChangeShapeType="1"/>
          </p:cNvSpPr>
          <p:nvPr/>
        </p:nvSpPr>
        <p:spPr bwMode="auto">
          <a:xfrm flipV="1">
            <a:off x="1494116" y="3516868"/>
            <a:ext cx="955675"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0" name="Line 15"/>
          <p:cNvSpPr>
            <a:spLocks noChangeShapeType="1"/>
          </p:cNvSpPr>
          <p:nvPr/>
        </p:nvSpPr>
        <p:spPr bwMode="auto">
          <a:xfrm>
            <a:off x="2408516" y="3516868"/>
            <a:ext cx="304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1" name="Line 16"/>
          <p:cNvSpPr>
            <a:spLocks noChangeShapeType="1"/>
          </p:cNvSpPr>
          <p:nvPr/>
        </p:nvSpPr>
        <p:spPr bwMode="auto">
          <a:xfrm flipV="1">
            <a:off x="2713316" y="2450068"/>
            <a:ext cx="0" cy="1066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2" name="Line 17"/>
          <p:cNvSpPr>
            <a:spLocks noChangeShapeType="1"/>
          </p:cNvSpPr>
          <p:nvPr/>
        </p:nvSpPr>
        <p:spPr bwMode="auto">
          <a:xfrm>
            <a:off x="2713316" y="2450068"/>
            <a:ext cx="457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3" name="Line 18"/>
          <p:cNvSpPr>
            <a:spLocks noChangeShapeType="1"/>
          </p:cNvSpPr>
          <p:nvPr/>
        </p:nvSpPr>
        <p:spPr bwMode="auto">
          <a:xfrm>
            <a:off x="1494116" y="3897868"/>
            <a:ext cx="1219200" cy="1447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4" name="Line 19"/>
          <p:cNvSpPr>
            <a:spLocks noChangeShapeType="1"/>
          </p:cNvSpPr>
          <p:nvPr/>
        </p:nvSpPr>
        <p:spPr bwMode="auto">
          <a:xfrm>
            <a:off x="2713316" y="5345668"/>
            <a:ext cx="457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5" name="Line 20"/>
          <p:cNvSpPr>
            <a:spLocks noChangeShapeType="1"/>
          </p:cNvSpPr>
          <p:nvPr/>
        </p:nvSpPr>
        <p:spPr bwMode="auto">
          <a:xfrm>
            <a:off x="6980516" y="2754868"/>
            <a:ext cx="0" cy="1447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6" name="Line 21"/>
          <p:cNvSpPr>
            <a:spLocks noChangeShapeType="1"/>
          </p:cNvSpPr>
          <p:nvPr/>
        </p:nvSpPr>
        <p:spPr bwMode="auto">
          <a:xfrm>
            <a:off x="6980516" y="2754868"/>
            <a:ext cx="3810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7" name="Line 22"/>
          <p:cNvSpPr>
            <a:spLocks noChangeShapeType="1"/>
          </p:cNvSpPr>
          <p:nvPr/>
        </p:nvSpPr>
        <p:spPr bwMode="auto">
          <a:xfrm flipV="1">
            <a:off x="6980516" y="3897868"/>
            <a:ext cx="3810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8" name="Line 23"/>
          <p:cNvSpPr>
            <a:spLocks noChangeShapeType="1"/>
          </p:cNvSpPr>
          <p:nvPr/>
        </p:nvSpPr>
        <p:spPr bwMode="auto">
          <a:xfrm>
            <a:off x="7361516" y="3059668"/>
            <a:ext cx="0" cy="838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59" name="Line 24"/>
          <p:cNvSpPr>
            <a:spLocks noChangeShapeType="1"/>
          </p:cNvSpPr>
          <p:nvPr/>
        </p:nvSpPr>
        <p:spPr bwMode="auto">
          <a:xfrm>
            <a:off x="5456516" y="5345668"/>
            <a:ext cx="8382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0" name="Line 25"/>
          <p:cNvSpPr>
            <a:spLocks noChangeShapeType="1"/>
          </p:cNvSpPr>
          <p:nvPr/>
        </p:nvSpPr>
        <p:spPr bwMode="auto">
          <a:xfrm flipV="1">
            <a:off x="6294716" y="3974068"/>
            <a:ext cx="0" cy="1371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1" name="Line 26"/>
          <p:cNvSpPr>
            <a:spLocks noChangeShapeType="1"/>
          </p:cNvSpPr>
          <p:nvPr/>
        </p:nvSpPr>
        <p:spPr bwMode="auto">
          <a:xfrm>
            <a:off x="6294716" y="3974068"/>
            <a:ext cx="685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2" name="Line 27"/>
          <p:cNvSpPr>
            <a:spLocks noChangeShapeType="1"/>
          </p:cNvSpPr>
          <p:nvPr/>
        </p:nvSpPr>
        <p:spPr bwMode="auto">
          <a:xfrm>
            <a:off x="6294716" y="3207306"/>
            <a:ext cx="685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3" name="Text Box 28"/>
          <p:cNvSpPr txBox="1">
            <a:spLocks noChangeArrowheads="1"/>
          </p:cNvSpPr>
          <p:nvPr/>
        </p:nvSpPr>
        <p:spPr bwMode="auto">
          <a:xfrm>
            <a:off x="4732616" y="2997756"/>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PC + </a:t>
            </a:r>
            <a:r>
              <a:rPr kumimoji="0" lang="en-US" altLang="en-US" sz="1800" b="0" i="0" u="none" strike="noStrike" kern="1200" cap="none" spc="0" normalizeH="0" baseline="0" noProof="0" dirty="0" err="1">
                <a:ln>
                  <a:noFill/>
                </a:ln>
                <a:solidFill>
                  <a:srgbClr val="000000"/>
                </a:solidFill>
                <a:effectLst/>
                <a:uLnTx/>
                <a:uFillTx/>
                <a:latin typeface="+mn-lt"/>
                <a:ea typeface="MS PGothic" panose="020B0600070205080204" charset="-128"/>
                <a:cs typeface="+mn-cs"/>
              </a:rPr>
              <a:t>inst</a:t>
            </a: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 size</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p:txBody>
      </p:sp>
      <p:sp>
        <p:nvSpPr>
          <p:cNvPr id="64" name="Text Box 29"/>
          <p:cNvSpPr txBox="1">
            <a:spLocks noChangeArrowheads="1"/>
          </p:cNvSpPr>
          <p:nvPr/>
        </p:nvSpPr>
        <p:spPr bwMode="auto">
          <a:xfrm>
            <a:off x="3621366" y="2102406"/>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taken?</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5" name="Line 30"/>
          <p:cNvSpPr>
            <a:spLocks noChangeShapeType="1"/>
          </p:cNvSpPr>
          <p:nvPr/>
        </p:nvSpPr>
        <p:spPr bwMode="auto">
          <a:xfrm>
            <a:off x="7361516" y="3440668"/>
            <a:ext cx="838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6" name="Text Box 31"/>
          <p:cNvSpPr txBox="1">
            <a:spLocks noChangeArrowheads="1"/>
          </p:cNvSpPr>
          <p:nvPr/>
        </p:nvSpPr>
        <p:spPr bwMode="auto">
          <a:xfrm>
            <a:off x="5532716" y="5345668"/>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7" name="Text Box 32"/>
          <p:cNvSpPr txBox="1">
            <a:spLocks noChangeArrowheads="1"/>
          </p:cNvSpPr>
          <p:nvPr/>
        </p:nvSpPr>
        <p:spPr bwMode="auto">
          <a:xfrm>
            <a:off x="7637741" y="3097768"/>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Next Fetch</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rPr>
              <a:t>Address</a:t>
            </a:r>
            <a:endParaRPr kumimoji="0" lang="en-US" altLang="en-US" sz="1800" b="0" i="0" u="none" strike="noStrike" kern="1200" cap="none" spc="0" normalizeH="0" baseline="0" noProof="0" dirty="0">
              <a:ln>
                <a:noFill/>
              </a:ln>
              <a:solidFill>
                <a:srgbClr val="000000"/>
              </a:solidFill>
              <a:effectLst/>
              <a:uLnTx/>
              <a:uFillTx/>
              <a:latin typeface="+mn-lt"/>
              <a:ea typeface="MS PGothic" panose="020B0600070205080204" charset="-128"/>
              <a:cs typeface="+mn-cs"/>
            </a:endParaRPr>
          </a:p>
        </p:txBody>
      </p:sp>
      <p:sp>
        <p:nvSpPr>
          <p:cNvPr id="68" name="AutoShape 33"/>
          <p:cNvSpPr>
            <a:spLocks noChangeArrowheads="1"/>
          </p:cNvSpPr>
          <p:nvPr/>
        </p:nvSpPr>
        <p:spPr bwMode="auto">
          <a:xfrm>
            <a:off x="5650191" y="2297668"/>
            <a:ext cx="533400" cy="533400"/>
          </a:xfrm>
          <a:prstGeom prst="flowChartDelay">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69" name="Line 34"/>
          <p:cNvSpPr>
            <a:spLocks noChangeShapeType="1"/>
          </p:cNvSpPr>
          <p:nvPr/>
        </p:nvSpPr>
        <p:spPr bwMode="auto">
          <a:xfrm>
            <a:off x="3592791" y="2450068"/>
            <a:ext cx="2057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0" name="Line 35"/>
          <p:cNvSpPr>
            <a:spLocks noChangeShapeType="1"/>
          </p:cNvSpPr>
          <p:nvPr/>
        </p:nvSpPr>
        <p:spPr bwMode="auto">
          <a:xfrm>
            <a:off x="6155016" y="2526268"/>
            <a:ext cx="1066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1" name="Line 36"/>
          <p:cNvSpPr>
            <a:spLocks noChangeShapeType="1"/>
          </p:cNvSpPr>
          <p:nvPr/>
        </p:nvSpPr>
        <p:spPr bwMode="auto">
          <a:xfrm>
            <a:off x="7212291" y="2526268"/>
            <a:ext cx="0"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2" name="Line 37"/>
          <p:cNvSpPr>
            <a:spLocks noChangeShapeType="1"/>
          </p:cNvSpPr>
          <p:nvPr/>
        </p:nvSpPr>
        <p:spPr bwMode="auto">
          <a:xfrm flipV="1">
            <a:off x="4049991" y="2678668"/>
            <a:ext cx="0" cy="1371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3" name="Line 38"/>
          <p:cNvSpPr>
            <a:spLocks noChangeShapeType="1"/>
          </p:cNvSpPr>
          <p:nvPr/>
        </p:nvSpPr>
        <p:spPr bwMode="auto">
          <a:xfrm>
            <a:off x="4049991" y="2678668"/>
            <a:ext cx="1600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4" name="Text Box 39"/>
          <p:cNvSpPr txBox="1">
            <a:spLocks noChangeArrowheads="1"/>
          </p:cNvSpPr>
          <p:nvPr/>
        </p:nvSpPr>
        <p:spPr bwMode="auto">
          <a:xfrm>
            <a:off x="3983316" y="3686731"/>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rPr>
              <a:t>hit?</a:t>
            </a: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5" name="Oval 43"/>
          <p:cNvSpPr>
            <a:spLocks noChangeArrowheads="1"/>
          </p:cNvSpPr>
          <p:nvPr/>
        </p:nvSpPr>
        <p:spPr bwMode="auto">
          <a:xfrm>
            <a:off x="87591" y="3516868"/>
            <a:ext cx="1676400" cy="685800"/>
          </a:xfrm>
          <a:prstGeom prst="ellipse">
            <a:avLst/>
          </a:prstGeom>
          <a:noFill/>
          <a:ln w="34925">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76" name="Text Box 44"/>
          <p:cNvSpPr txBox="1">
            <a:spLocks noChangeArrowheads="1"/>
          </p:cNvSpPr>
          <p:nvPr/>
        </p:nvSpPr>
        <p:spPr bwMode="auto">
          <a:xfrm>
            <a:off x="87591" y="4583668"/>
            <a:ext cx="19479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rPr>
              <a:t>address of the </a:t>
            </a:r>
            <a:endPar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rPr>
              <a:t>current branch</a:t>
            </a:r>
            <a:endParaRPr kumimoji="0" lang="en-US" altLang="en-US" sz="1800" b="0" i="0" u="none" strike="noStrike" kern="1200" cap="none" spc="0" normalizeH="0" baseline="0" noProof="0" dirty="0">
              <a:ln>
                <a:noFill/>
              </a:ln>
              <a:solidFill>
                <a:srgbClr val="92D050"/>
              </a:solidFill>
              <a:effectLst/>
              <a:uLnTx/>
              <a:uFillTx/>
              <a:latin typeface="+mn-lt"/>
              <a:ea typeface="MS PGothic" panose="020B0600070205080204" charset="-128"/>
              <a:cs typeface="+mn-cs"/>
            </a:endParaRPr>
          </a:p>
        </p:txBody>
      </p:sp>
      <p:sp>
        <p:nvSpPr>
          <p:cNvPr id="77" name="Line 45"/>
          <p:cNvSpPr>
            <a:spLocks noChangeShapeType="1"/>
          </p:cNvSpPr>
          <p:nvPr/>
        </p:nvSpPr>
        <p:spPr bwMode="auto">
          <a:xfrm flipV="1">
            <a:off x="697191" y="4202668"/>
            <a:ext cx="228600" cy="381000"/>
          </a:xfrm>
          <a:prstGeom prst="line">
            <a:avLst/>
          </a:prstGeom>
          <a:noFill/>
          <a:ln w="31750">
            <a:solidFill>
              <a:srgbClr val="92D05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mn-lt"/>
              <a:ea typeface="MS PGothic" panose="020B0600070205080204" charset="-128"/>
              <a:cs typeface="+mn-cs"/>
            </a:endParaRPr>
          </a:p>
        </p:txBody>
      </p:sp>
      <p:sp>
        <p:nvSpPr>
          <p:cNvPr id="80" name="TextBox 21"/>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endParaRPr lang="en-US" altLang="zh-CN" sz="1500" dirty="0">
              <a:solidFill>
                <a:srgbClr val="00B0F0"/>
              </a:solidFill>
            </a:endParaRPr>
          </a:p>
          <a:p>
            <a:pPr algn="r">
              <a:spcBef>
                <a:spcPct val="0"/>
              </a:spcBef>
              <a:buFontTx/>
              <a:buNone/>
            </a:pPr>
            <a:r>
              <a:rPr lang="en-US" altLang="zh-CN" sz="1500" dirty="0">
                <a:solidFill>
                  <a:srgbClr val="00B0F0"/>
                </a:solidFill>
              </a:rPr>
              <a:t>onur-digitaldesign_comparch-2021-lecture17b-branch-prediction-i-afterlecture.pdf</a:t>
            </a:r>
            <a:endParaRPr lang="en-US" altLang="zh-CN" sz="1500" dirty="0">
              <a:solidFill>
                <a:srgbClr val="00B0F0"/>
              </a:solidFill>
            </a:endParaRPr>
          </a:p>
        </p:txBody>
      </p:sp>
      <p:sp>
        <p:nvSpPr>
          <p:cNvPr id="84" name="Text Box 6"/>
          <p:cNvSpPr txBox="1">
            <a:spLocks noChangeArrowheads="1"/>
          </p:cNvSpPr>
          <p:nvPr/>
        </p:nvSpPr>
        <p:spPr bwMode="auto">
          <a:xfrm>
            <a:off x="6068252" y="1346537"/>
            <a:ext cx="249427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example:</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predicted-taken</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lang="en-US" altLang="en-US" sz="1800" dirty="0">
                <a:solidFill>
                  <a:srgbClr val="00B0F0"/>
                </a:solidFill>
                <a:latin typeface="+mn-lt"/>
              </a:rPr>
              <a:t>predicted-not-taken</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78" name="Text Box 6"/>
          <p:cNvSpPr txBox="1">
            <a:spLocks noChangeArrowheads="1"/>
          </p:cNvSpPr>
          <p:nvPr/>
        </p:nvSpPr>
        <p:spPr bwMode="auto">
          <a:xfrm>
            <a:off x="707890" y="1066800"/>
            <a:ext cx="82632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b="0" i="0" u="none" strike="noStrike" kern="1200" cap="none" spc="0" normalizeH="0" baseline="0" noProof="0" dirty="0">
                <a:ln>
                  <a:noFill/>
                </a:ln>
                <a:solidFill>
                  <a:srgbClr val="FFC000"/>
                </a:solidFill>
                <a:effectLst/>
                <a:uLnTx/>
                <a:uFillTx/>
                <a:latin typeface="+mn-lt"/>
                <a:ea typeface="MS PGothic" panose="020B0600070205080204" charset="-128"/>
                <a:cs typeface="+mn-cs"/>
              </a:rPr>
              <a:t>how to handle branches dynamically switching from</a:t>
            </a:r>
            <a:endParaRPr kumimoji="0" lang="en-US" altLang="en-US" b="0" i="0" u="none" strike="noStrike" kern="1200" cap="none" spc="0" normalizeH="0" baseline="0" noProof="0" dirty="0">
              <a:ln>
                <a:noFill/>
              </a:ln>
              <a:solidFill>
                <a:srgbClr val="FFC000"/>
              </a:solidFill>
              <a:effectLst/>
              <a:uLnTx/>
              <a:uFillTx/>
              <a:latin typeface="+mn-lt"/>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lang="en-US" altLang="en-US" dirty="0">
                <a:solidFill>
                  <a:srgbClr val="FFC000"/>
                </a:solidFill>
                <a:latin typeface="+mn-lt"/>
              </a:rPr>
              <a:t>taken/untaken?</a:t>
            </a:r>
            <a:endParaRPr kumimoji="0" lang="en-US" altLang="en-US" b="0" i="0" u="none" strike="noStrike" kern="1200" cap="none" spc="0" normalizeH="0" baseline="0" noProof="0" dirty="0">
              <a:ln>
                <a:noFill/>
              </a:ln>
              <a:solidFill>
                <a:srgbClr val="FFC000"/>
              </a:solidFill>
              <a:effectLst/>
              <a:uLnTx/>
              <a:uFillTx/>
              <a:latin typeface="+mn-lt"/>
              <a:ea typeface="MS PGothic" panose="020B0600070205080204" charset="-128"/>
              <a:cs typeface="+mn-c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TA</a:t>
            </a:r>
            <a:r>
              <a:rPr lang="en-US" dirty="0"/>
              <a:t>gged Hybrid Predictor</a:t>
            </a:r>
            <a:endParaRPr lang="en-US" dirty="0"/>
          </a:p>
        </p:txBody>
      </p:sp>
      <p:sp>
        <p:nvSpPr>
          <p:cNvPr id="3" name="Content Placeholder 2"/>
          <p:cNvSpPr>
            <a:spLocks noGrp="1"/>
          </p:cNvSpPr>
          <p:nvPr>
            <p:ph idx="1"/>
          </p:nvPr>
        </p:nvSpPr>
        <p:spPr/>
        <p:txBody>
          <a:bodyPr/>
          <a:lstStyle/>
          <a:p>
            <a:r>
              <a:rPr lang="en-US" dirty="0"/>
              <a:t>Use a series of global predictors indexed with different length histories</a:t>
            </a:r>
            <a:endParaRPr lang="en-US" dirty="0"/>
          </a:p>
          <a:p>
            <a:r>
              <a:rPr lang="en-US" dirty="0"/>
              <a:t>Branch history length forms a </a:t>
            </a:r>
            <a:r>
              <a:rPr lang="en-US" dirty="0" err="1">
                <a:solidFill>
                  <a:srgbClr val="00B0F0"/>
                </a:solidFill>
              </a:rPr>
              <a:t>GE</a:t>
            </a:r>
            <a:r>
              <a:rPr lang="en-US" dirty="0" err="1"/>
              <a:t>ometric</a:t>
            </a:r>
            <a:r>
              <a:rPr lang="en-US" dirty="0"/>
              <a:t> series: 0, 2, 4, 8, 16…</a:t>
            </a: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a:solidFill>
                  <a:schemeClr val="bg1"/>
                </a:solidFill>
              </a:rPr>
              <a:t>agged Hybrid Predictor</a:t>
            </a:r>
            <a:endParaRPr lang="en-US" dirty="0">
              <a:solidFill>
                <a:schemeClr val="bg1"/>
              </a:solidFill>
            </a:endParaRPr>
          </a:p>
        </p:txBody>
      </p:sp>
      <p:pic>
        <p:nvPicPr>
          <p:cNvPr id="4" name="Picture 3"/>
          <p:cNvPicPr>
            <a:picLocks noChangeAspect="1"/>
          </p:cNvPicPr>
          <p:nvPr/>
        </p:nvPicPr>
        <p:blipFill>
          <a:blip r:embed="rId1"/>
          <a:stretch>
            <a:fillRect/>
          </a:stretch>
        </p:blipFill>
        <p:spPr>
          <a:xfrm>
            <a:off x="876300" y="1739321"/>
            <a:ext cx="7391400" cy="5118679"/>
          </a:xfrm>
          <a:prstGeom prst="rect">
            <a:avLst/>
          </a:prstGeom>
        </p:spPr>
      </p:pic>
      <p:sp>
        <p:nvSpPr>
          <p:cNvPr id="6" name="Text Box 8"/>
          <p:cNvSpPr txBox="1">
            <a:spLocks noChangeArrowheads="1"/>
          </p:cNvSpPr>
          <p:nvPr/>
        </p:nvSpPr>
        <p:spPr bwMode="auto">
          <a:xfrm>
            <a:off x="648000" y="138326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P(</a:t>
            </a:r>
            <a:r>
              <a:rPr kumimoji="0" lang="en-US" altLang="en-US" sz="1800" b="0" i="0" u="none" strike="noStrike" kern="1200" cap="none" spc="0" normalizeH="0" baseline="0" noProof="0" dirty="0" err="1">
                <a:ln>
                  <a:noFill/>
                </a:ln>
                <a:solidFill>
                  <a:srgbClr val="00B0F0"/>
                </a:solidFill>
                <a:effectLst/>
                <a:uLnTx/>
                <a:uFillTx/>
                <a:latin typeface="+mn-lt"/>
                <a:ea typeface="MS PGothic" panose="020B0600070205080204" charset="-128"/>
                <a:cs typeface="+mn-cs"/>
              </a:rPr>
              <a:t>i</a:t>
            </a: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 is accessed using hash of PC &amp; history of the most recent </a:t>
            </a:r>
            <a:r>
              <a:rPr kumimoji="0" lang="en-US" altLang="en-US" sz="1800" b="0" i="0" u="none" strike="noStrike" kern="1200" cap="none" spc="0" normalizeH="0" baseline="0" noProof="0" dirty="0" err="1">
                <a:ln>
                  <a:noFill/>
                </a:ln>
                <a:solidFill>
                  <a:srgbClr val="00B0F0"/>
                </a:solidFill>
                <a:effectLst/>
                <a:uLnTx/>
                <a:uFillTx/>
                <a:latin typeface="+mn-lt"/>
                <a:ea typeface="MS PGothic" panose="020B0600070205080204" charset="-128"/>
                <a:cs typeface="+mn-cs"/>
              </a:rPr>
              <a:t>i</a:t>
            </a: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 branches</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9" name="Title 1"/>
          <p:cNvSpPr txBox="1"/>
          <p:nvPr/>
        </p:nvSpPr>
        <p:spPr bwMode="auto">
          <a:xfrm>
            <a:off x="504000" y="274638"/>
            <a:ext cx="5410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kern="0" dirty="0">
                <a:solidFill>
                  <a:schemeClr val="tx1"/>
                </a:solidFill>
              </a:rPr>
              <a:t>AGE</a:t>
            </a:r>
            <a:r>
              <a:rPr lang="en-US" kern="0" dirty="0">
                <a:solidFill>
                  <a:schemeClr val="bg1"/>
                </a:solidFill>
              </a:rPr>
              <a:t>Predictor</a:t>
            </a:r>
            <a:endParaRPr lang="en-US" kern="0" dirty="0">
              <a:solidFill>
                <a:schemeClr val="bg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a:solidFill>
                  <a:schemeClr val="bg1"/>
                </a:solidFill>
              </a:rPr>
              <a:t>agged Hybrid Predictor</a:t>
            </a:r>
            <a:endParaRPr lang="en-US" dirty="0">
              <a:solidFill>
                <a:schemeClr val="bg1"/>
              </a:solidFill>
            </a:endParaRPr>
          </a:p>
        </p:txBody>
      </p:sp>
      <p:pic>
        <p:nvPicPr>
          <p:cNvPr id="4" name="Picture 3"/>
          <p:cNvPicPr>
            <a:picLocks noChangeAspect="1"/>
          </p:cNvPicPr>
          <p:nvPr/>
        </p:nvPicPr>
        <p:blipFill>
          <a:blip r:embed="rId1"/>
          <a:stretch>
            <a:fillRect/>
          </a:stretch>
        </p:blipFill>
        <p:spPr>
          <a:xfrm>
            <a:off x="876300" y="1739321"/>
            <a:ext cx="7391400" cy="5118679"/>
          </a:xfrm>
          <a:prstGeom prst="rect">
            <a:avLst/>
          </a:prstGeom>
        </p:spPr>
      </p:pic>
      <p:sp>
        <p:nvSpPr>
          <p:cNvPr id="6" name="Text Box 8"/>
          <p:cNvSpPr txBox="1">
            <a:spLocks noChangeArrowheads="1"/>
          </p:cNvSpPr>
          <p:nvPr/>
        </p:nvSpPr>
        <p:spPr bwMode="auto">
          <a:xfrm>
            <a:off x="648000" y="1383268"/>
            <a:ext cx="9334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lvl="0" eaLnBrk="1" hangingPunct="1">
              <a:defRPr/>
            </a:pPr>
            <a:r>
              <a:rPr lang="en-US" altLang="en-US" sz="1800" dirty="0">
                <a:solidFill>
                  <a:srgbClr val="00B0F0"/>
                </a:solidFill>
                <a:latin typeface="Verdana" panose="020B0604030504040204"/>
              </a:rPr>
              <a:t>P(</a:t>
            </a:r>
            <a:r>
              <a:rPr lang="en-US" altLang="en-US" sz="1800" dirty="0" err="1">
                <a:solidFill>
                  <a:srgbClr val="00B0F0"/>
                </a:solidFill>
                <a:latin typeface="Verdana" panose="020B0604030504040204"/>
              </a:rPr>
              <a:t>i</a:t>
            </a:r>
            <a:r>
              <a:rPr lang="en-US" altLang="en-US" sz="1800" dirty="0">
                <a:solidFill>
                  <a:srgbClr val="00B0F0"/>
                </a:solidFill>
                <a:latin typeface="Verdana" panose="020B0604030504040204"/>
              </a:rPr>
              <a:t>) is accessed using hash of PC &amp; history of the most recent </a:t>
            </a:r>
            <a:r>
              <a:rPr lang="en-US" altLang="en-US" sz="1800" dirty="0" err="1">
                <a:solidFill>
                  <a:srgbClr val="00B0F0"/>
                </a:solidFill>
                <a:latin typeface="Verdana" panose="020B0604030504040204"/>
              </a:rPr>
              <a:t>i</a:t>
            </a:r>
            <a:r>
              <a:rPr lang="en-US" altLang="en-US" sz="1800" dirty="0">
                <a:solidFill>
                  <a:srgbClr val="00B0F0"/>
                </a:solidFill>
                <a:latin typeface="Verdana" panose="020B0604030504040204"/>
              </a:rPr>
              <a:t> branches</a:t>
            </a:r>
            <a:endParaRPr lang="en-US" altLang="en-US" sz="1800" dirty="0">
              <a:solidFill>
                <a:srgbClr val="00B0F0"/>
              </a:solidFill>
              <a:latin typeface="Verdana" panose="020B0604030504040204"/>
            </a:endParaRPr>
          </a:p>
        </p:txBody>
      </p:sp>
      <p:sp>
        <p:nvSpPr>
          <p:cNvPr id="9" name="Title 1"/>
          <p:cNvSpPr txBox="1"/>
          <p:nvPr/>
        </p:nvSpPr>
        <p:spPr bwMode="auto">
          <a:xfrm>
            <a:off x="504000" y="274638"/>
            <a:ext cx="5410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kern="0" dirty="0">
                <a:solidFill>
                  <a:schemeClr val="tx1"/>
                </a:solidFill>
              </a:rPr>
              <a:t>AGE</a:t>
            </a:r>
            <a:r>
              <a:rPr lang="en-US" kern="0" dirty="0">
                <a:solidFill>
                  <a:schemeClr val="bg1"/>
                </a:solidFill>
              </a:rPr>
              <a:t>Predictor</a:t>
            </a:r>
            <a:endParaRPr lang="en-US" kern="0" dirty="0">
              <a:solidFill>
                <a:schemeClr val="bg1"/>
              </a:solidFill>
            </a:endParaRPr>
          </a:p>
        </p:txBody>
      </p:sp>
      <p:sp>
        <p:nvSpPr>
          <p:cNvPr id="7" name="Text Box 8"/>
          <p:cNvSpPr txBox="1">
            <a:spLocks noChangeArrowheads="1"/>
          </p:cNvSpPr>
          <p:nvPr/>
        </p:nvSpPr>
        <p:spPr bwMode="auto">
          <a:xfrm>
            <a:off x="648000" y="4876800"/>
            <a:ext cx="8305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rPr>
              <a:t>P(</a:t>
            </a:r>
            <a:r>
              <a:rPr lang="en-US" altLang="en-US" sz="1800" dirty="0">
                <a:solidFill>
                  <a:srgbClr val="00B0F0"/>
                </a:solidFill>
                <a:latin typeface="+mn-lt"/>
              </a:rPr>
              <a:t>0</a:t>
            </a:r>
            <a:r>
              <a:rPr kumimoji="0" lang="en-US" altLang="en-US" sz="1800" b="0" i="0" u="none" strike="noStrike" kern="1200" cap="none" spc="0" normalizeH="0" baseline="0" noProof="0" dirty="0">
                <a:ln>
                  <a:noFill/>
                </a:ln>
                <a:solidFill>
                  <a:srgbClr val="00B0F0"/>
                </a:solidFill>
                <a:effectLst/>
                <a:uLnTx/>
                <a:uFillTx/>
                <a:latin typeface="+mn-lt"/>
              </a:rPr>
              <a:t>) always matches because it uses no tags</a:t>
            </a:r>
            <a:endParaRPr kumimoji="0" lang="en-US" altLang="en-US" sz="1800" b="0" i="0" u="none" strike="noStrike" kern="1200" cap="none" spc="0" normalizeH="0" baseline="0" noProof="0" dirty="0">
              <a:ln>
                <a:noFill/>
              </a:ln>
              <a:solidFill>
                <a:srgbClr val="00B0F0"/>
              </a:solidFill>
              <a:effectLst/>
              <a:uLnTx/>
              <a:uFillTx/>
              <a:latin typeface="+mn-lt"/>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a:solidFill>
                  <a:schemeClr val="bg1"/>
                </a:solidFill>
              </a:rPr>
              <a:t>agged Hybrid Predictor</a:t>
            </a:r>
            <a:endParaRPr lang="en-US" dirty="0">
              <a:solidFill>
                <a:schemeClr val="bg1"/>
              </a:solidFill>
            </a:endParaRPr>
          </a:p>
        </p:txBody>
      </p:sp>
      <p:pic>
        <p:nvPicPr>
          <p:cNvPr id="4" name="Picture 3"/>
          <p:cNvPicPr>
            <a:picLocks noChangeAspect="1"/>
          </p:cNvPicPr>
          <p:nvPr/>
        </p:nvPicPr>
        <p:blipFill>
          <a:blip r:embed="rId1"/>
          <a:stretch>
            <a:fillRect/>
          </a:stretch>
        </p:blipFill>
        <p:spPr>
          <a:xfrm>
            <a:off x="876300" y="1739321"/>
            <a:ext cx="7391400" cy="5118679"/>
          </a:xfrm>
          <a:prstGeom prst="rect">
            <a:avLst/>
          </a:prstGeom>
        </p:spPr>
      </p:pic>
      <p:sp>
        <p:nvSpPr>
          <p:cNvPr id="6" name="Text Box 8"/>
          <p:cNvSpPr txBox="1">
            <a:spLocks noChangeArrowheads="1"/>
          </p:cNvSpPr>
          <p:nvPr/>
        </p:nvSpPr>
        <p:spPr bwMode="auto">
          <a:xfrm>
            <a:off x="648000" y="1383268"/>
            <a:ext cx="9334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lvl="0" eaLnBrk="1" hangingPunct="1">
              <a:defRPr/>
            </a:pPr>
            <a:r>
              <a:rPr lang="en-US" altLang="en-US" sz="1800" dirty="0">
                <a:solidFill>
                  <a:srgbClr val="00B0F0"/>
                </a:solidFill>
                <a:latin typeface="Verdana" panose="020B0604030504040204"/>
              </a:rPr>
              <a:t>P(</a:t>
            </a:r>
            <a:r>
              <a:rPr lang="en-US" altLang="en-US" sz="1800" dirty="0" err="1">
                <a:solidFill>
                  <a:srgbClr val="00B0F0"/>
                </a:solidFill>
                <a:latin typeface="Verdana" panose="020B0604030504040204"/>
              </a:rPr>
              <a:t>i</a:t>
            </a:r>
            <a:r>
              <a:rPr lang="en-US" altLang="en-US" sz="1800" dirty="0">
                <a:solidFill>
                  <a:srgbClr val="00B0F0"/>
                </a:solidFill>
                <a:latin typeface="Verdana" panose="020B0604030504040204"/>
              </a:rPr>
              <a:t>) is accessed using hash of PC &amp; history of the most recent </a:t>
            </a:r>
            <a:r>
              <a:rPr lang="en-US" altLang="en-US" sz="1800" dirty="0" err="1">
                <a:solidFill>
                  <a:srgbClr val="00B0F0"/>
                </a:solidFill>
                <a:latin typeface="Verdana" panose="020B0604030504040204"/>
              </a:rPr>
              <a:t>i</a:t>
            </a:r>
            <a:r>
              <a:rPr lang="en-US" altLang="en-US" sz="1800" dirty="0">
                <a:solidFill>
                  <a:srgbClr val="00B0F0"/>
                </a:solidFill>
                <a:latin typeface="Verdana" panose="020B0604030504040204"/>
              </a:rPr>
              <a:t> branches</a:t>
            </a:r>
            <a:endParaRPr lang="en-US" altLang="en-US" sz="1800" dirty="0">
              <a:solidFill>
                <a:srgbClr val="00B0F0"/>
              </a:solidFill>
              <a:latin typeface="Verdana" panose="020B0604030504040204"/>
            </a:endParaRPr>
          </a:p>
        </p:txBody>
      </p:sp>
      <p:sp>
        <p:nvSpPr>
          <p:cNvPr id="9" name="Title 1"/>
          <p:cNvSpPr txBox="1"/>
          <p:nvPr/>
        </p:nvSpPr>
        <p:spPr bwMode="auto">
          <a:xfrm>
            <a:off x="504000" y="274638"/>
            <a:ext cx="5410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kern="0" dirty="0">
                <a:solidFill>
                  <a:schemeClr val="tx1"/>
                </a:solidFill>
              </a:rPr>
              <a:t>AGE</a:t>
            </a:r>
            <a:r>
              <a:rPr lang="en-US" kern="0" dirty="0">
                <a:solidFill>
                  <a:schemeClr val="bg1"/>
                </a:solidFill>
              </a:rPr>
              <a:t>Predictor</a:t>
            </a:r>
            <a:endParaRPr lang="en-US" kern="0" dirty="0">
              <a:solidFill>
                <a:schemeClr val="bg1"/>
              </a:solidFill>
            </a:endParaRPr>
          </a:p>
        </p:txBody>
      </p:sp>
      <p:sp>
        <p:nvSpPr>
          <p:cNvPr id="7" name="Text Box 8"/>
          <p:cNvSpPr txBox="1">
            <a:spLocks noChangeArrowheads="1"/>
          </p:cNvSpPr>
          <p:nvPr/>
        </p:nvSpPr>
        <p:spPr bwMode="auto">
          <a:xfrm>
            <a:off x="648000" y="4876800"/>
            <a:ext cx="8496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rPr>
              <a:t>P(</a:t>
            </a:r>
            <a:r>
              <a:rPr lang="en-US" altLang="en-US" sz="1800" dirty="0">
                <a:solidFill>
                  <a:srgbClr val="00B0F0"/>
                </a:solidFill>
                <a:latin typeface="+mn-lt"/>
              </a:rPr>
              <a:t>0</a:t>
            </a:r>
            <a:r>
              <a:rPr kumimoji="0" lang="en-US" altLang="en-US" sz="1800" b="0" i="0" u="none" strike="noStrike" kern="1200" cap="none" spc="0" normalizeH="0" baseline="0" noProof="0" dirty="0">
                <a:ln>
                  <a:noFill/>
                </a:ln>
                <a:solidFill>
                  <a:srgbClr val="00B0F0"/>
                </a:solidFill>
                <a:effectLst/>
                <a:uLnTx/>
                <a:uFillTx/>
                <a:latin typeface="+mn-lt"/>
              </a:rPr>
              <a:t>) always matches because it uses no tags</a:t>
            </a:r>
            <a:endParaRPr kumimoji="0" lang="en-US" altLang="en-US" sz="1800" b="0" i="0" u="none" strike="noStrike" kern="1200" cap="none" spc="0" normalizeH="0" baseline="0" noProof="0" dirty="0">
              <a:ln>
                <a:noFill/>
              </a:ln>
              <a:solidFill>
                <a:srgbClr val="00B0F0"/>
              </a:solidFill>
              <a:effectLst/>
              <a:uLnTx/>
              <a:uFillTx/>
              <a:latin typeface="+mn-lt"/>
            </a:endParaRPr>
          </a:p>
          <a:p>
            <a:pPr marL="0" marR="0" lvl="0" indent="0" algn="l" defTabSz="914400" rtl="0" eaLnBrk="1" fontAlgn="base" latinLnBrk="0" hangingPunct="1">
              <a:lnSpc>
                <a:spcPct val="100000"/>
              </a:lnSpc>
              <a:spcBef>
                <a:spcPct val="0"/>
              </a:spcBef>
              <a:spcAft>
                <a:spcPct val="0"/>
              </a:spcAft>
              <a:buClrTx/>
              <a:buSzTx/>
              <a:buFontTx/>
              <a:buNone/>
              <a:defRPr/>
            </a:pPr>
            <a:r>
              <a:rPr lang="en-US" altLang="en-US" sz="1800" dirty="0">
                <a:solidFill>
                  <a:srgbClr val="00B0F0"/>
                </a:solidFill>
                <a:latin typeface="+mn-lt"/>
              </a:rPr>
              <a:t>Each predictor also includes a 2-bit use field, which indicates whether a </a:t>
            </a:r>
            <a:endParaRPr lang="en-US" altLang="en-US" sz="1800" dirty="0">
              <a:solidFill>
                <a:srgbClr val="00B0F0"/>
              </a:solidFill>
              <a:latin typeface="+mn-lt"/>
            </a:endParaRPr>
          </a:p>
          <a:p>
            <a:pPr marL="0" marR="0" lvl="0" indent="0" algn="l" defTabSz="914400" rtl="0" eaLnBrk="1" fontAlgn="base" latinLnBrk="0" hangingPunct="1">
              <a:lnSpc>
                <a:spcPct val="100000"/>
              </a:lnSpc>
              <a:spcBef>
                <a:spcPct val="0"/>
              </a:spcBef>
              <a:spcAft>
                <a:spcPct val="0"/>
              </a:spcAft>
              <a:buClrTx/>
              <a:buSzTx/>
              <a:buFontTx/>
              <a:buNone/>
              <a:defRPr/>
            </a:pPr>
            <a:r>
              <a:rPr lang="en-US" altLang="en-US" sz="1800" dirty="0">
                <a:solidFill>
                  <a:srgbClr val="00B0F0"/>
                </a:solidFill>
                <a:latin typeface="+mn-lt"/>
              </a:rPr>
              <a:t>prediction was recently used and therefore likely to be more accurate</a:t>
            </a:r>
            <a:r>
              <a:rPr lang="zh-CN" altLang="en-US" sz="1800" dirty="0">
                <a:solidFill>
                  <a:srgbClr val="00B0F0"/>
                </a:solidFill>
                <a:latin typeface="+mn-lt"/>
              </a:rPr>
              <a:t> </a:t>
            </a:r>
            <a:r>
              <a:rPr lang="en-US" altLang="en-US" sz="1800" dirty="0">
                <a:solidFill>
                  <a:srgbClr val="00B0F0"/>
                </a:solidFill>
                <a:latin typeface="+mn-lt"/>
              </a:rPr>
              <a:t>  </a:t>
            </a:r>
            <a:endParaRPr kumimoji="0" lang="en-US" altLang="en-US" sz="1800" b="0" i="0" u="none" strike="noStrike" kern="1200" cap="none" spc="0" normalizeH="0" baseline="0" noProof="0" dirty="0">
              <a:ln>
                <a:noFill/>
              </a:ln>
              <a:solidFill>
                <a:srgbClr val="00B0F0"/>
              </a:solidFill>
              <a:effectLst/>
              <a:uLnTx/>
              <a:uFillTx/>
              <a:latin typeface="+mn-lt"/>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696252" y="1611868"/>
            <a:ext cx="7751496" cy="5246132"/>
          </a:xfrm>
          <a:prstGeom prst="rect">
            <a:avLst/>
          </a:prstGeom>
        </p:spPr>
      </p:pic>
      <p:sp>
        <p:nvSpPr>
          <p:cNvPr id="2" name="Title 1"/>
          <p:cNvSpPr>
            <a:spLocks noGrp="1"/>
          </p:cNvSpPr>
          <p:nvPr>
            <p:ph type="title"/>
          </p:nvPr>
        </p:nvSpPr>
        <p:spPr/>
        <p:txBody>
          <a:bodyPr/>
          <a:lstStyle/>
          <a:p>
            <a:r>
              <a:rPr lang="en-US" dirty="0">
                <a:latin typeface="+mn-lt"/>
              </a:rPr>
              <a:t>T</a:t>
            </a:r>
            <a:r>
              <a:rPr lang="en-US" dirty="0">
                <a:solidFill>
                  <a:schemeClr val="bg1"/>
                </a:solidFill>
                <a:latin typeface="+mn-lt"/>
              </a:rPr>
              <a:t>agged Hybrid Predictor</a:t>
            </a:r>
            <a:endParaRPr lang="en-US" dirty="0">
              <a:solidFill>
                <a:schemeClr val="bg1"/>
              </a:solidFill>
              <a:latin typeface="+mn-lt"/>
            </a:endParaRPr>
          </a:p>
        </p:txBody>
      </p:sp>
      <p:sp>
        <p:nvSpPr>
          <p:cNvPr id="6" name="Text Box 8"/>
          <p:cNvSpPr txBox="1">
            <a:spLocks noChangeArrowheads="1"/>
          </p:cNvSpPr>
          <p:nvPr/>
        </p:nvSpPr>
        <p:spPr bwMode="auto">
          <a:xfrm>
            <a:off x="4572000" y="1854240"/>
            <a:ext cx="175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1.8%~2.2%</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
        <p:nvSpPr>
          <p:cNvPr id="9" name="Title 1"/>
          <p:cNvSpPr txBox="1"/>
          <p:nvPr/>
        </p:nvSpPr>
        <p:spPr bwMode="auto">
          <a:xfrm>
            <a:off x="504000" y="274638"/>
            <a:ext cx="5410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kern="0" dirty="0">
                <a:solidFill>
                  <a:schemeClr val="tx1"/>
                </a:solidFill>
                <a:latin typeface="+mn-lt"/>
              </a:rPr>
              <a:t>AGE</a:t>
            </a:r>
            <a:r>
              <a:rPr lang="en-US" kern="0" dirty="0">
                <a:solidFill>
                  <a:schemeClr val="bg1"/>
                </a:solidFill>
                <a:latin typeface="+mn-lt"/>
              </a:rPr>
              <a:t>Predictor</a:t>
            </a:r>
            <a:endParaRPr lang="en-US" kern="0" dirty="0">
              <a:solidFill>
                <a:schemeClr val="bg1"/>
              </a:solidFill>
              <a:latin typeface="+mn-lt"/>
            </a:endParaRPr>
          </a:p>
        </p:txBody>
      </p:sp>
      <p:sp>
        <p:nvSpPr>
          <p:cNvPr id="7" name="Text Box 8"/>
          <p:cNvSpPr txBox="1">
            <a:spLocks noChangeArrowheads="1"/>
          </p:cNvSpPr>
          <p:nvPr/>
        </p:nvSpPr>
        <p:spPr bwMode="auto">
          <a:xfrm>
            <a:off x="696252" y="1121093"/>
            <a:ext cx="8305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en-US" dirty="0">
                <a:latin typeface="+mn-lt"/>
              </a:rPr>
              <a:t>b</a:t>
            </a:r>
            <a:r>
              <a:rPr kumimoji="0" lang="en-US" altLang="en-US" b="0" i="0" u="none" strike="noStrike" kern="1200" cap="none" spc="0" normalizeH="0" baseline="0" noProof="0" dirty="0">
                <a:ln>
                  <a:noFill/>
                </a:ln>
                <a:effectLst/>
                <a:uLnTx/>
                <a:uFillTx/>
                <a:latin typeface="+mn-lt"/>
              </a:rPr>
              <a:t>ranch frequency: 20%~25%</a:t>
            </a:r>
            <a:endParaRPr kumimoji="0" lang="en-US" altLang="en-US" b="0" i="0" u="none" strike="noStrike" kern="1200" cap="none" spc="0" normalizeH="0" baseline="0" noProof="0" dirty="0">
              <a:ln>
                <a:noFill/>
              </a:ln>
              <a:effectLst/>
              <a:uLnTx/>
              <a:uFillTx/>
              <a:latin typeface="+mn-lt"/>
            </a:endParaRPr>
          </a:p>
        </p:txBody>
      </p:sp>
      <p:sp>
        <p:nvSpPr>
          <p:cNvPr id="8" name="Title 1"/>
          <p:cNvSpPr txBox="1"/>
          <p:nvPr/>
        </p:nvSpPr>
        <p:spPr bwMode="auto">
          <a:xfrm>
            <a:off x="1219200" y="274638"/>
            <a:ext cx="6705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endParaRPr lang="en-US" kern="0" dirty="0">
              <a:solidFill>
                <a:schemeClr val="tx1"/>
              </a:solidFill>
              <a:latin typeface="+mn-lt"/>
            </a:endParaRPr>
          </a:p>
          <a:p>
            <a:r>
              <a:rPr lang="en-US" kern="0" dirty="0">
                <a:solidFill>
                  <a:schemeClr val="tx1"/>
                </a:solidFill>
                <a:latin typeface="+mn-lt"/>
              </a:rPr>
              <a:t>Performance</a:t>
            </a:r>
            <a:endParaRPr lang="en-US" kern="0" dirty="0">
              <a:solidFill>
                <a:schemeClr val="tx1"/>
              </a:solidFill>
              <a:latin typeface="+mn-lt"/>
            </a:endParaRPr>
          </a:p>
          <a:p>
            <a:endParaRPr lang="en-US" kern="0" dirty="0">
              <a:solidFill>
                <a:schemeClr val="bg1"/>
              </a:solidFill>
              <a:latin typeface="+mn-lt"/>
            </a:endParaRPr>
          </a:p>
        </p:txBody>
      </p:sp>
      <p:sp>
        <p:nvSpPr>
          <p:cNvPr id="10" name="Text Box 8"/>
          <p:cNvSpPr txBox="1">
            <a:spLocks noChangeArrowheads="1"/>
          </p:cNvSpPr>
          <p:nvPr/>
        </p:nvSpPr>
        <p:spPr bwMode="auto">
          <a:xfrm>
            <a:off x="7086600" y="2145268"/>
            <a:ext cx="182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en-US" sz="1800" dirty="0">
                <a:solidFill>
                  <a:srgbClr val="FF9300"/>
                </a:solidFill>
                <a:latin typeface="+mn-lt"/>
              </a:rPr>
              <a:t>2</a:t>
            </a:r>
            <a:r>
              <a:rPr kumimoji="0" lang="en-US" altLang="en-US" sz="1800" b="0" i="0" u="none" strike="noStrike" kern="1200" cap="none" spc="0" normalizeH="0" baseline="0" noProof="0" dirty="0">
                <a:ln>
                  <a:noFill/>
                </a:ln>
                <a:solidFill>
                  <a:srgbClr val="FF9300"/>
                </a:solidFill>
                <a:effectLst/>
                <a:uLnTx/>
                <a:uFillTx/>
                <a:latin typeface="+mn-lt"/>
              </a:rPr>
              <a:t>.7%~</a:t>
            </a:r>
            <a:r>
              <a:rPr lang="en-US" altLang="en-US" sz="1800" dirty="0">
                <a:solidFill>
                  <a:srgbClr val="FF9300"/>
                </a:solidFill>
                <a:latin typeface="+mn-lt"/>
              </a:rPr>
              <a:t>3</a:t>
            </a:r>
            <a:r>
              <a:rPr kumimoji="0" lang="en-US" altLang="en-US" sz="1800" b="0" i="0" u="none" strike="noStrike" kern="1200" cap="none" spc="0" normalizeH="0" baseline="0" noProof="0" dirty="0">
                <a:ln>
                  <a:noFill/>
                </a:ln>
                <a:solidFill>
                  <a:srgbClr val="FF9300"/>
                </a:solidFill>
                <a:effectLst/>
                <a:uLnTx/>
                <a:uFillTx/>
                <a:latin typeface="+mn-lt"/>
              </a:rPr>
              <a:t>.4%</a:t>
            </a:r>
            <a:endParaRPr kumimoji="0" lang="en-US" altLang="en-US" sz="1800" b="0" i="0" u="none" strike="noStrike" kern="1200" cap="none" spc="0" normalizeH="0" baseline="0" noProof="0" dirty="0">
              <a:ln>
                <a:noFill/>
              </a:ln>
              <a:solidFill>
                <a:srgbClr val="FF9300"/>
              </a:solidFill>
              <a:effectLst/>
              <a:uLnTx/>
              <a:uFillTx/>
              <a:latin typeface="+mn-lt"/>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handle control hazard so far</a:t>
            </a:r>
            <a:endParaRPr lang="en-US" altLang="zh-CN"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how to handle data hazard?</a:t>
            </a:r>
            <a:endParaRPr lang="en-US" altLang="zh-CN"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solidFill>
                  <a:schemeClr val="bg1"/>
                </a:solidFill>
              </a:rPr>
              <a:t>how to handle </a:t>
            </a:r>
            <a:r>
              <a:rPr lang="en-US" altLang="zh-CN" dirty="0"/>
              <a:t>data hazard?</a:t>
            </a:r>
            <a:endParaRPr lang="en-US" altLang="zh-CN"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solidFill>
                  <a:schemeClr val="bg1"/>
                </a:solidFill>
              </a:rPr>
              <a:t>how to handle </a:t>
            </a:r>
            <a:r>
              <a:rPr lang="en-US" altLang="zh-CN" dirty="0"/>
              <a:t>data hazard?</a:t>
            </a:r>
            <a:endParaRPr lang="en-US" altLang="zh-CN" dirty="0"/>
          </a:p>
        </p:txBody>
      </p:sp>
      <p:sp>
        <p:nvSpPr>
          <p:cNvPr id="3" name="Content Placeholder 2"/>
          <p:cNvSpPr txBox="1"/>
          <p:nvPr/>
        </p:nvSpPr>
        <p:spPr bwMode="auto">
          <a:xfrm>
            <a:off x="4724400" y="3124200"/>
            <a:ext cx="35052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fsub.d</a:t>
            </a:r>
            <a:endParaRPr lang="en-US" altLang="zh-CN" kern="0" dirty="0"/>
          </a:p>
        </p:txBody>
      </p:sp>
      <p:sp>
        <p:nvSpPr>
          <p:cNvPr id="4" name="Content Placeholder 2"/>
          <p:cNvSpPr txBox="1"/>
          <p:nvPr/>
        </p:nvSpPr>
        <p:spPr bwMode="auto">
          <a:xfrm>
            <a:off x="6248400" y="3126001"/>
            <a:ext cx="29718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endParaRPr lang="en-US" altLang="zh-CN" kern="0" dirty="0"/>
          </a:p>
          <a:p>
            <a:pPr eaLnBrk="1" hangingPunct="1">
              <a:buNone/>
              <a:defRPr/>
            </a:pPr>
            <a:r>
              <a:rPr lang="en-US" altLang="zh-CN" kern="0" dirty="0"/>
              <a:t>f10, f0, f8</a:t>
            </a:r>
            <a:endParaRPr lang="en-US" altLang="zh-CN" kern="0" dirty="0"/>
          </a:p>
          <a:p>
            <a:pPr eaLnBrk="1" hangingPunct="1">
              <a:buFontTx/>
              <a:buNone/>
              <a:defRPr/>
            </a:pPr>
            <a:r>
              <a:rPr lang="en-US" altLang="zh-CN" kern="0" dirty="0"/>
              <a:t>f12, f8, f14</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solidFill>
                  <a:schemeClr val="bg1"/>
                </a:solidFill>
              </a:rPr>
              <a:t>how to handle </a:t>
            </a:r>
            <a:r>
              <a:rPr lang="en-US" altLang="zh-CN" dirty="0"/>
              <a:t>data hazard?</a:t>
            </a:r>
            <a:endParaRPr lang="en-US" altLang="zh-CN" dirty="0"/>
          </a:p>
        </p:txBody>
      </p:sp>
      <p:sp>
        <p:nvSpPr>
          <p:cNvPr id="3" name="Content Placeholder 2"/>
          <p:cNvSpPr txBox="1"/>
          <p:nvPr/>
        </p:nvSpPr>
        <p:spPr bwMode="auto">
          <a:xfrm>
            <a:off x="4724400" y="3124200"/>
            <a:ext cx="35052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fsub.d</a:t>
            </a:r>
            <a:endParaRPr lang="en-US" altLang="zh-CN" kern="0" dirty="0"/>
          </a:p>
        </p:txBody>
      </p:sp>
      <p:sp>
        <p:nvSpPr>
          <p:cNvPr id="4" name="Content Placeholder 2"/>
          <p:cNvSpPr txBox="1"/>
          <p:nvPr/>
        </p:nvSpPr>
        <p:spPr bwMode="auto">
          <a:xfrm>
            <a:off x="6248400" y="3126001"/>
            <a:ext cx="29718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endParaRPr lang="en-US" altLang="zh-CN" kern="0" dirty="0"/>
          </a:p>
          <a:p>
            <a:pPr eaLnBrk="1" hangingPunct="1">
              <a:buNone/>
              <a:defRPr/>
            </a:pPr>
            <a:r>
              <a:rPr lang="en-US" altLang="zh-CN" kern="0" dirty="0"/>
              <a:t>f10, f0, f8</a:t>
            </a:r>
            <a:endParaRPr lang="en-US" altLang="zh-CN" kern="0" dirty="0"/>
          </a:p>
          <a:p>
            <a:pPr eaLnBrk="1" hangingPunct="1">
              <a:buFontTx/>
              <a:buNone/>
              <a:defRPr/>
            </a:pPr>
            <a:r>
              <a:rPr lang="en-US" altLang="zh-CN" kern="0" dirty="0"/>
              <a:t>f12, f8, f14</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5" name="Line 15"/>
          <p:cNvSpPr>
            <a:spLocks noChangeShapeType="1"/>
          </p:cNvSpPr>
          <p:nvPr/>
        </p:nvSpPr>
        <p:spPr bwMode="auto">
          <a:xfrm>
            <a:off x="6629400" y="4191000"/>
            <a:ext cx="685800" cy="3048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a:t>Dynamic</a:t>
            </a:r>
            <a:r>
              <a:rPr lang="zh-CN" altLang="en-US"/>
              <a:t> </a:t>
            </a:r>
            <a:r>
              <a:rPr lang="en-US" altLang="zh-CN"/>
              <a:t>Branch Prediction</a:t>
            </a:r>
            <a:endParaRPr lang="en-US" altLang="en-US"/>
          </a:p>
        </p:txBody>
      </p:sp>
      <p:sp>
        <p:nvSpPr>
          <p:cNvPr id="302082" name="Content Placeholder 2"/>
          <p:cNvSpPr>
            <a:spLocks noGrp="1" noChangeArrowheads="1"/>
          </p:cNvSpPr>
          <p:nvPr>
            <p:ph idx="1"/>
          </p:nvPr>
        </p:nvSpPr>
        <p:spPr/>
        <p:txBody>
          <a:bodyPr/>
          <a:lstStyle/>
          <a:p>
            <a:r>
              <a:rPr lang="en-US" altLang="en-US" dirty="0"/>
              <a:t>Follow branch history of taken branch</a:t>
            </a:r>
            <a:endParaRPr lang="en-US" altLang="en-US" dirty="0"/>
          </a:p>
          <a:p>
            <a:r>
              <a:rPr lang="en-US" altLang="en-US" dirty="0"/>
              <a:t>U</a:t>
            </a:r>
            <a:r>
              <a:rPr lang="en-US" altLang="en-US" dirty="0"/>
              <a:t>se branch prediction buffer (or branch history table) indexed by lower portion of branch address and marked with a bit to track taken/untaken status</a:t>
            </a:r>
            <a:endParaRPr lang="en-US"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solidFill>
                  <a:schemeClr val="bg1"/>
                </a:solidFill>
              </a:rPr>
              <a:t>how to handle </a:t>
            </a:r>
            <a:r>
              <a:rPr lang="en-US" altLang="zh-CN" dirty="0"/>
              <a:t>data hazard?</a:t>
            </a:r>
            <a:endParaRPr lang="en-US" altLang="zh-CN" dirty="0"/>
          </a:p>
        </p:txBody>
      </p:sp>
      <p:sp>
        <p:nvSpPr>
          <p:cNvPr id="3" name="Content Placeholder 2"/>
          <p:cNvSpPr txBox="1"/>
          <p:nvPr/>
        </p:nvSpPr>
        <p:spPr bwMode="auto">
          <a:xfrm>
            <a:off x="4724400" y="3124200"/>
            <a:ext cx="35052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fsub.d</a:t>
            </a:r>
            <a:endParaRPr lang="en-US" altLang="zh-CN" kern="0" dirty="0"/>
          </a:p>
        </p:txBody>
      </p:sp>
      <p:sp>
        <p:nvSpPr>
          <p:cNvPr id="4" name="Content Placeholder 2"/>
          <p:cNvSpPr txBox="1"/>
          <p:nvPr/>
        </p:nvSpPr>
        <p:spPr bwMode="auto">
          <a:xfrm>
            <a:off x="6248400" y="3126001"/>
            <a:ext cx="29718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endParaRPr lang="en-US" altLang="zh-CN" kern="0" dirty="0"/>
          </a:p>
          <a:p>
            <a:pPr eaLnBrk="1" hangingPunct="1">
              <a:buNone/>
              <a:defRPr/>
            </a:pPr>
            <a:r>
              <a:rPr lang="en-US" altLang="zh-CN" kern="0" dirty="0"/>
              <a:t>f10, f0, f8</a:t>
            </a:r>
            <a:endParaRPr lang="en-US" altLang="zh-CN" kern="0" dirty="0"/>
          </a:p>
          <a:p>
            <a:pPr eaLnBrk="1" hangingPunct="1">
              <a:buFontTx/>
              <a:buNone/>
              <a:defRPr/>
            </a:pPr>
            <a:r>
              <a:rPr lang="en-US" altLang="zh-CN" kern="0" dirty="0"/>
              <a:t>f12, f8, f14</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5" name="Line 15"/>
          <p:cNvSpPr>
            <a:spLocks noChangeShapeType="1"/>
          </p:cNvSpPr>
          <p:nvPr/>
        </p:nvSpPr>
        <p:spPr bwMode="auto">
          <a:xfrm>
            <a:off x="6629400" y="4191000"/>
            <a:ext cx="685800" cy="3048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6" name="Content Placeholder 2"/>
          <p:cNvSpPr txBox="1"/>
          <p:nvPr/>
        </p:nvSpPr>
        <p:spPr bwMode="auto">
          <a:xfrm>
            <a:off x="0" y="3122398"/>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err="1">
                <a:solidFill>
                  <a:srgbClr val="00B0F0"/>
                </a:solidFill>
              </a:rPr>
              <a:t>fsub.d</a:t>
            </a:r>
            <a:r>
              <a:rPr lang="en-US" altLang="zh-CN" kern="0" dirty="0">
                <a:solidFill>
                  <a:srgbClr val="00B0F0"/>
                </a:solidFill>
              </a:rPr>
              <a:t> is stalled until </a:t>
            </a:r>
            <a:r>
              <a:rPr lang="en-US" altLang="zh-CN" kern="0" dirty="0" err="1">
                <a:solidFill>
                  <a:srgbClr val="00B0F0"/>
                </a:solidFill>
              </a:rPr>
              <a:t>fdiv.d</a:t>
            </a:r>
            <a:r>
              <a:rPr lang="en-US" altLang="zh-CN" kern="0" dirty="0">
                <a:solidFill>
                  <a:srgbClr val="00B0F0"/>
                </a:solidFill>
              </a:rPr>
              <a:t> produces f0 </a:t>
            </a:r>
            <a:endParaRPr lang="en-US" altLang="zh-CN" kern="0" dirty="0">
              <a:solidFill>
                <a:srgbClr val="00B0F0"/>
              </a:solidFill>
            </a:endParaRPr>
          </a:p>
          <a:p>
            <a:pPr eaLnBrk="1" hangingPunct="1">
              <a:buFontTx/>
              <a:buNone/>
              <a:defRPr/>
            </a:pPr>
            <a:r>
              <a:rPr lang="en-US" altLang="zh-CN" kern="0" dirty="0">
                <a:solidFill>
                  <a:srgbClr val="00B0F0"/>
                </a:solidFill>
              </a:rPr>
              <a:t>and </a:t>
            </a:r>
            <a:r>
              <a:rPr lang="en-US" altLang="zh-CN" kern="0" dirty="0" err="1">
                <a:solidFill>
                  <a:srgbClr val="00B0F0"/>
                </a:solidFill>
              </a:rPr>
              <a:t>fadd.d</a:t>
            </a:r>
            <a:r>
              <a:rPr lang="en-US" altLang="zh-CN" kern="0" dirty="0">
                <a:solidFill>
                  <a:srgbClr val="00B0F0"/>
                </a:solidFill>
              </a:rPr>
              <a:t> resumes;</a:t>
            </a:r>
            <a:endParaRPr lang="en-US" altLang="zh-CN" kern="0" dirty="0">
              <a:solidFill>
                <a:srgbClr val="00B0F0"/>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solidFill>
                  <a:schemeClr val="bg1"/>
                </a:solidFill>
              </a:rPr>
              <a:t>how to handle </a:t>
            </a:r>
            <a:r>
              <a:rPr lang="en-US" altLang="zh-CN" dirty="0"/>
              <a:t>data hazard?</a:t>
            </a:r>
            <a:endParaRPr lang="en-US" altLang="zh-CN" dirty="0"/>
          </a:p>
        </p:txBody>
      </p:sp>
      <p:sp>
        <p:nvSpPr>
          <p:cNvPr id="3" name="Content Placeholder 2"/>
          <p:cNvSpPr txBox="1"/>
          <p:nvPr/>
        </p:nvSpPr>
        <p:spPr bwMode="auto">
          <a:xfrm>
            <a:off x="4724400" y="3124200"/>
            <a:ext cx="35052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fsub.d</a:t>
            </a:r>
            <a:endParaRPr lang="en-US" altLang="zh-CN" kern="0" dirty="0"/>
          </a:p>
        </p:txBody>
      </p:sp>
      <p:sp>
        <p:nvSpPr>
          <p:cNvPr id="4" name="Content Placeholder 2"/>
          <p:cNvSpPr txBox="1"/>
          <p:nvPr/>
        </p:nvSpPr>
        <p:spPr bwMode="auto">
          <a:xfrm>
            <a:off x="6248400" y="3126001"/>
            <a:ext cx="29718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endParaRPr lang="en-US" altLang="zh-CN" kern="0" dirty="0"/>
          </a:p>
          <a:p>
            <a:pPr eaLnBrk="1" hangingPunct="1">
              <a:buNone/>
              <a:defRPr/>
            </a:pPr>
            <a:r>
              <a:rPr lang="en-US" altLang="zh-CN" kern="0" dirty="0"/>
              <a:t>f10, f0, f8</a:t>
            </a:r>
            <a:endParaRPr lang="en-US" altLang="zh-CN" kern="0" dirty="0"/>
          </a:p>
          <a:p>
            <a:pPr eaLnBrk="1" hangingPunct="1">
              <a:buFontTx/>
              <a:buNone/>
              <a:defRPr/>
            </a:pPr>
            <a:r>
              <a:rPr lang="en-US" altLang="zh-CN" kern="0" dirty="0"/>
              <a:t>f12, f8, f14</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5" name="Line 15"/>
          <p:cNvSpPr>
            <a:spLocks noChangeShapeType="1"/>
          </p:cNvSpPr>
          <p:nvPr/>
        </p:nvSpPr>
        <p:spPr bwMode="auto">
          <a:xfrm>
            <a:off x="6629400" y="4191000"/>
            <a:ext cx="685800" cy="3048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6" name="Content Placeholder 2"/>
          <p:cNvSpPr txBox="1"/>
          <p:nvPr/>
        </p:nvSpPr>
        <p:spPr bwMode="auto">
          <a:xfrm>
            <a:off x="0" y="3122398"/>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err="1">
                <a:solidFill>
                  <a:srgbClr val="00B0F0"/>
                </a:solidFill>
              </a:rPr>
              <a:t>fsub.d</a:t>
            </a:r>
            <a:r>
              <a:rPr lang="en-US" altLang="zh-CN" kern="0" dirty="0">
                <a:solidFill>
                  <a:srgbClr val="00B0F0"/>
                </a:solidFill>
              </a:rPr>
              <a:t> is, however, not data-dependent</a:t>
            </a:r>
            <a:endParaRPr lang="en-US" altLang="zh-CN" kern="0" dirty="0">
              <a:solidFill>
                <a:srgbClr val="00B0F0"/>
              </a:solidFill>
            </a:endParaRPr>
          </a:p>
          <a:p>
            <a:pPr eaLnBrk="1" hangingPunct="1">
              <a:buFontTx/>
              <a:buNone/>
              <a:defRPr/>
            </a:pPr>
            <a:r>
              <a:rPr lang="en-US" altLang="zh-CN" kern="0" dirty="0">
                <a:solidFill>
                  <a:srgbClr val="00B0F0"/>
                </a:solidFill>
              </a:rPr>
              <a:t>on either </a:t>
            </a:r>
            <a:r>
              <a:rPr lang="en-US" altLang="zh-CN" kern="0" dirty="0" err="1">
                <a:solidFill>
                  <a:srgbClr val="00B0F0"/>
                </a:solidFill>
              </a:rPr>
              <a:t>fdiv.d</a:t>
            </a:r>
            <a:r>
              <a:rPr lang="en-US" altLang="zh-CN" kern="0" dirty="0">
                <a:solidFill>
                  <a:srgbClr val="00B0F0"/>
                </a:solidFill>
              </a:rPr>
              <a:t> or </a:t>
            </a:r>
            <a:r>
              <a:rPr lang="en-US" altLang="zh-CN" kern="0" dirty="0" err="1">
                <a:solidFill>
                  <a:srgbClr val="00B0F0"/>
                </a:solidFill>
              </a:rPr>
              <a:t>fadd.d</a:t>
            </a:r>
            <a:endParaRPr lang="en-US" altLang="zh-CN" kern="0" dirty="0">
              <a:solidFill>
                <a:srgbClr val="00B0F0"/>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solidFill>
                  <a:schemeClr val="tx1"/>
                </a:solidFill>
              </a:rPr>
            </a:br>
            <a:r>
              <a:rPr lang="en-US" altLang="zh-CN" dirty="0">
                <a:solidFill>
                  <a:schemeClr val="tx1"/>
                </a:solidFill>
              </a:rPr>
              <a:t>how to handle </a:t>
            </a:r>
            <a:r>
              <a:rPr lang="en-US" altLang="zh-CN" dirty="0"/>
              <a:t>data hazard?</a:t>
            </a:r>
            <a:endParaRPr lang="en-US" altLang="zh-CN" dirty="0"/>
          </a:p>
        </p:txBody>
      </p:sp>
      <p:sp>
        <p:nvSpPr>
          <p:cNvPr id="3" name="Content Placeholder 2"/>
          <p:cNvSpPr txBox="1"/>
          <p:nvPr/>
        </p:nvSpPr>
        <p:spPr bwMode="auto">
          <a:xfrm>
            <a:off x="4724400" y="3124200"/>
            <a:ext cx="35052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fsub.d</a:t>
            </a:r>
            <a:endParaRPr lang="en-US" altLang="zh-CN" kern="0" dirty="0"/>
          </a:p>
        </p:txBody>
      </p:sp>
      <p:sp>
        <p:nvSpPr>
          <p:cNvPr id="4" name="Content Placeholder 2"/>
          <p:cNvSpPr txBox="1"/>
          <p:nvPr/>
        </p:nvSpPr>
        <p:spPr bwMode="auto">
          <a:xfrm>
            <a:off x="6248400" y="3126001"/>
            <a:ext cx="29718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endParaRPr lang="en-US" altLang="zh-CN" kern="0" dirty="0"/>
          </a:p>
          <a:p>
            <a:pPr eaLnBrk="1" hangingPunct="1">
              <a:buNone/>
              <a:defRPr/>
            </a:pPr>
            <a:r>
              <a:rPr lang="en-US" altLang="zh-CN" kern="0" dirty="0"/>
              <a:t>f10, f0, f8</a:t>
            </a:r>
            <a:endParaRPr lang="en-US" altLang="zh-CN" kern="0" dirty="0"/>
          </a:p>
          <a:p>
            <a:pPr eaLnBrk="1" hangingPunct="1">
              <a:buFontTx/>
              <a:buNone/>
              <a:defRPr/>
            </a:pPr>
            <a:r>
              <a:rPr lang="en-US" altLang="zh-CN" kern="0" dirty="0"/>
              <a:t>f12, f8, f14</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5" name="Line 15"/>
          <p:cNvSpPr>
            <a:spLocks noChangeShapeType="1"/>
          </p:cNvSpPr>
          <p:nvPr/>
        </p:nvSpPr>
        <p:spPr bwMode="auto">
          <a:xfrm>
            <a:off x="6629400" y="4191000"/>
            <a:ext cx="685800" cy="3048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6" name="Content Placeholder 2"/>
          <p:cNvSpPr txBox="1"/>
          <p:nvPr/>
        </p:nvSpPr>
        <p:spPr bwMode="auto">
          <a:xfrm>
            <a:off x="0" y="3122398"/>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err="1">
                <a:solidFill>
                  <a:srgbClr val="00B0F0"/>
                </a:solidFill>
              </a:rPr>
              <a:t>fsub.d</a:t>
            </a:r>
            <a:r>
              <a:rPr lang="en-US" altLang="zh-CN" kern="0" dirty="0">
                <a:solidFill>
                  <a:srgbClr val="00B0F0"/>
                </a:solidFill>
              </a:rPr>
              <a:t> is, however, not data-dependent</a:t>
            </a:r>
            <a:endParaRPr lang="en-US" altLang="zh-CN" kern="0" dirty="0">
              <a:solidFill>
                <a:srgbClr val="00B0F0"/>
              </a:solidFill>
            </a:endParaRPr>
          </a:p>
          <a:p>
            <a:pPr eaLnBrk="1" hangingPunct="1">
              <a:buFontTx/>
              <a:buNone/>
              <a:defRPr/>
            </a:pPr>
            <a:r>
              <a:rPr lang="en-US" altLang="zh-CN" kern="0" dirty="0">
                <a:solidFill>
                  <a:srgbClr val="00B0F0"/>
                </a:solidFill>
              </a:rPr>
              <a:t>on either </a:t>
            </a:r>
            <a:r>
              <a:rPr lang="en-US" altLang="zh-CN" kern="0" dirty="0" err="1">
                <a:solidFill>
                  <a:srgbClr val="00B0F0"/>
                </a:solidFill>
              </a:rPr>
              <a:t>fdiv.d</a:t>
            </a:r>
            <a:r>
              <a:rPr lang="en-US" altLang="zh-CN" kern="0" dirty="0">
                <a:solidFill>
                  <a:srgbClr val="00B0F0"/>
                </a:solidFill>
              </a:rPr>
              <a:t> or </a:t>
            </a:r>
            <a:r>
              <a:rPr lang="en-US" altLang="zh-CN" kern="0" dirty="0" err="1">
                <a:solidFill>
                  <a:srgbClr val="00B0F0"/>
                </a:solidFill>
              </a:rPr>
              <a:t>fadd.d</a:t>
            </a:r>
            <a:endParaRPr lang="en-US" altLang="zh-CN" kern="0" dirty="0">
              <a:solidFill>
                <a:srgbClr val="00B0F0"/>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solidFill>
                  <a:schemeClr val="tx1"/>
                </a:solidFill>
              </a:rPr>
            </a:br>
            <a:r>
              <a:rPr lang="en-US" altLang="zh-CN" dirty="0">
                <a:solidFill>
                  <a:schemeClr val="tx1"/>
                </a:solidFill>
              </a:rPr>
              <a:t>break the rule</a:t>
            </a:r>
            <a:endParaRPr lang="en-US" altLang="zh-CN" dirty="0"/>
          </a:p>
        </p:txBody>
      </p:sp>
      <p:sp>
        <p:nvSpPr>
          <p:cNvPr id="3" name="Content Placeholder 2"/>
          <p:cNvSpPr txBox="1"/>
          <p:nvPr/>
        </p:nvSpPr>
        <p:spPr bwMode="auto">
          <a:xfrm>
            <a:off x="4724400" y="3124200"/>
            <a:ext cx="35052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fsub.d</a:t>
            </a:r>
            <a:endParaRPr lang="en-US" altLang="zh-CN" kern="0" dirty="0"/>
          </a:p>
        </p:txBody>
      </p:sp>
      <p:sp>
        <p:nvSpPr>
          <p:cNvPr id="4" name="Content Placeholder 2"/>
          <p:cNvSpPr txBox="1"/>
          <p:nvPr/>
        </p:nvSpPr>
        <p:spPr bwMode="auto">
          <a:xfrm>
            <a:off x="6248400" y="3126001"/>
            <a:ext cx="29718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endParaRPr lang="en-US" altLang="zh-CN" kern="0" dirty="0"/>
          </a:p>
          <a:p>
            <a:pPr eaLnBrk="1" hangingPunct="1">
              <a:buNone/>
              <a:defRPr/>
            </a:pPr>
            <a:r>
              <a:rPr lang="en-US" altLang="zh-CN" kern="0" dirty="0"/>
              <a:t>f10, f0, f8</a:t>
            </a:r>
            <a:endParaRPr lang="en-US" altLang="zh-CN" kern="0" dirty="0"/>
          </a:p>
          <a:p>
            <a:pPr eaLnBrk="1" hangingPunct="1">
              <a:buFontTx/>
              <a:buNone/>
              <a:defRPr/>
            </a:pPr>
            <a:r>
              <a:rPr lang="en-US" altLang="zh-CN" kern="0" dirty="0"/>
              <a:t>f12, f8, f14</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5" name="Line 15"/>
          <p:cNvSpPr>
            <a:spLocks noChangeShapeType="1"/>
          </p:cNvSpPr>
          <p:nvPr/>
        </p:nvSpPr>
        <p:spPr bwMode="auto">
          <a:xfrm>
            <a:off x="6629400" y="4191000"/>
            <a:ext cx="685800" cy="3048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6" name="Content Placeholder 2"/>
          <p:cNvSpPr txBox="1"/>
          <p:nvPr/>
        </p:nvSpPr>
        <p:spPr bwMode="auto">
          <a:xfrm>
            <a:off x="0" y="3122398"/>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err="1">
                <a:solidFill>
                  <a:srgbClr val="00B0F0"/>
                </a:solidFill>
              </a:rPr>
              <a:t>fsub.d</a:t>
            </a:r>
            <a:r>
              <a:rPr lang="en-US" altLang="zh-CN" kern="0" dirty="0">
                <a:solidFill>
                  <a:srgbClr val="00B0F0"/>
                </a:solidFill>
              </a:rPr>
              <a:t> is executed while </a:t>
            </a:r>
            <a:r>
              <a:rPr lang="en-US" altLang="zh-CN" kern="0" dirty="0" err="1">
                <a:solidFill>
                  <a:srgbClr val="00B0F0"/>
                </a:solidFill>
              </a:rPr>
              <a:t>fadd.d</a:t>
            </a:r>
            <a:r>
              <a:rPr lang="en-US" altLang="zh-CN" kern="0" dirty="0">
                <a:solidFill>
                  <a:srgbClr val="00B0F0"/>
                </a:solidFill>
              </a:rPr>
              <a:t> waits for </a:t>
            </a:r>
            <a:endParaRPr lang="en-US" altLang="zh-CN" kern="0" dirty="0">
              <a:solidFill>
                <a:srgbClr val="00B0F0"/>
              </a:solidFill>
            </a:endParaRPr>
          </a:p>
          <a:p>
            <a:pPr eaLnBrk="1" hangingPunct="1">
              <a:buFontTx/>
              <a:buNone/>
              <a:defRPr/>
            </a:pPr>
            <a:r>
              <a:rPr lang="en-US" altLang="zh-CN" kern="0" dirty="0" err="1">
                <a:solidFill>
                  <a:srgbClr val="00B0F0"/>
                </a:solidFill>
              </a:rPr>
              <a:t>fdiv.d</a:t>
            </a:r>
            <a:r>
              <a:rPr lang="en-US" altLang="zh-CN" kern="0" dirty="0">
                <a:solidFill>
                  <a:srgbClr val="00B0F0"/>
                </a:solidFill>
              </a:rPr>
              <a:t> to produce f0</a:t>
            </a:r>
            <a:endParaRPr lang="en-US" altLang="zh-CN" kern="0" dirty="0">
              <a:solidFill>
                <a:srgbClr val="00B0F0"/>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hardware reorders the instruction execution </a:t>
            </a:r>
            <a:endParaRPr lang="en-US" altLang="zh-CN" kern="0" dirty="0">
              <a:solidFill>
                <a:srgbClr val="00B0F0"/>
              </a:solidFill>
            </a:endParaRPr>
          </a:p>
          <a:p>
            <a:pPr eaLnBrk="1" hangingPunct="1">
              <a:buFontTx/>
              <a:buNone/>
              <a:defRPr/>
            </a:pPr>
            <a:r>
              <a:rPr lang="en-US" altLang="zh-CN" kern="0" dirty="0">
                <a:solidFill>
                  <a:srgbClr val="00B0F0"/>
                </a:solidFill>
              </a:rPr>
              <a:t>to reduce the stalls while maintaining </a:t>
            </a:r>
            <a:endParaRPr lang="en-US" altLang="zh-CN" kern="0" dirty="0">
              <a:solidFill>
                <a:srgbClr val="00B0F0"/>
              </a:solidFill>
            </a:endParaRPr>
          </a:p>
          <a:p>
            <a:pPr eaLnBrk="1" hangingPunct="1">
              <a:buFontTx/>
              <a:buNone/>
              <a:defRPr/>
            </a:pPr>
            <a:r>
              <a:rPr lang="en-US" altLang="zh-CN" kern="0" dirty="0">
                <a:solidFill>
                  <a:srgbClr val="00B0F0"/>
                </a:solidFill>
              </a:rPr>
              <a:t>data flow and exception behavior</a:t>
            </a:r>
            <a:endParaRPr lang="en-US" altLang="zh-CN" kern="0" dirty="0">
              <a:solidFill>
                <a:srgbClr val="00B0F0"/>
              </a:solidFill>
            </a:endParaRPr>
          </a:p>
        </p:txBody>
      </p:sp>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solidFill>
                  <a:schemeClr val="tx1"/>
                </a:solidFill>
              </a:rPr>
            </a:br>
            <a:r>
              <a:rPr lang="en-US" altLang="zh-CN" dirty="0">
                <a:solidFill>
                  <a:schemeClr val="tx1"/>
                </a:solidFill>
              </a:rPr>
              <a:t>dynamic scheduling</a:t>
            </a:r>
            <a:endParaRPr lang="en-US" altLang="zh-CN"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itle 1"/>
          <p:cNvSpPr>
            <a:spLocks noGrp="1" noChangeArrowheads="1"/>
          </p:cNvSpPr>
          <p:nvPr>
            <p:ph type="title"/>
          </p:nvPr>
        </p:nvSpPr>
        <p:spPr/>
        <p:txBody>
          <a:bodyPr/>
          <a:lstStyle/>
          <a:p>
            <a:r>
              <a:rPr lang="en-US" altLang="en-US"/>
              <a:t>Dynamic Scheduling</a:t>
            </a:r>
            <a:endParaRPr lang="en-US" altLang="en-US"/>
          </a:p>
        </p:txBody>
      </p:sp>
      <p:sp>
        <p:nvSpPr>
          <p:cNvPr id="3" name="Content Placeholder 2"/>
          <p:cNvSpPr>
            <a:spLocks noGrp="1"/>
          </p:cNvSpPr>
          <p:nvPr>
            <p:ph idx="1"/>
          </p:nvPr>
        </p:nvSpPr>
        <p:spPr/>
        <p:txBody>
          <a:bodyPr/>
          <a:lstStyle/>
          <a:p>
            <a:pPr>
              <a:defRPr/>
            </a:pPr>
            <a:r>
              <a:rPr lang="en-US" dirty="0"/>
              <a:t>Enable out-of-order execution (and thus out-of-order completion)</a:t>
            </a:r>
            <a:endParaRPr lang="en-US" dirty="0"/>
          </a:p>
          <a:p>
            <a:pPr>
              <a:defRPr/>
            </a:pPr>
            <a:r>
              <a:rPr lang="en-US" dirty="0"/>
              <a:t>Split ID into two stages:               </a:t>
            </a:r>
            <a:r>
              <a:rPr lang="en-US" dirty="0">
                <a:solidFill>
                  <a:srgbClr val="00B0F0"/>
                </a:solidFill>
              </a:rPr>
              <a:t>Issue</a:t>
            </a:r>
            <a:r>
              <a:rPr lang="en-US" dirty="0"/>
              <a:t>: decode instructions, check for structural hazards                          </a:t>
            </a:r>
            <a:r>
              <a:rPr lang="en-US" dirty="0">
                <a:solidFill>
                  <a:srgbClr val="00B0F0"/>
                </a:solidFill>
              </a:rPr>
              <a:t>Read operands</a:t>
            </a:r>
            <a:r>
              <a:rPr lang="en-US" dirty="0"/>
              <a:t>: wait until no data hazards, then read operands</a:t>
            </a:r>
            <a:endParaRPr lang="en-US" dirty="0"/>
          </a:p>
          <a:p>
            <a:pPr marL="0" indent="0">
              <a:buFontTx/>
              <a:buNone/>
              <a:defRPr/>
            </a:pPr>
            <a:endParaRPr lang="en-US" sz="2000" dirty="0"/>
          </a:p>
          <a:p>
            <a:pPr marL="0" indent="0">
              <a:buFontTx/>
              <a:buNone/>
              <a:defRPr/>
            </a:pPr>
            <a:r>
              <a:rPr lang="en-US" dirty="0">
                <a:solidFill>
                  <a:srgbClr val="00B050"/>
                </a:solidFill>
              </a:rPr>
              <a:t>IF</a:t>
            </a:r>
            <a:r>
              <a:rPr lang="en-US" dirty="0">
                <a:solidFill>
                  <a:srgbClr val="00B0F0"/>
                </a:solidFill>
              </a:rPr>
              <a:t>  Issue  Read-Operands  </a:t>
            </a:r>
            <a:r>
              <a:rPr lang="en-US" dirty="0">
                <a:solidFill>
                  <a:srgbClr val="00B050"/>
                </a:solidFill>
              </a:rPr>
              <a:t>EX  MEM  WB</a:t>
            </a:r>
            <a:endParaRPr lang="en-US" dirty="0">
              <a:solidFill>
                <a:srgbClr val="00B050"/>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Title 1"/>
          <p:cNvSpPr>
            <a:spLocks noGrp="1" noChangeArrowheads="1"/>
          </p:cNvSpPr>
          <p:nvPr>
            <p:ph type="title"/>
          </p:nvPr>
        </p:nvSpPr>
        <p:spPr/>
        <p:txBody>
          <a:bodyPr/>
          <a:lstStyle/>
          <a:p>
            <a:r>
              <a:rPr lang="en-US" altLang="en-US"/>
              <a:t>Dynamic Scheduling</a:t>
            </a:r>
            <a:endParaRPr lang="en-US" altLang="en-US"/>
          </a:p>
        </p:txBody>
      </p:sp>
      <p:sp>
        <p:nvSpPr>
          <p:cNvPr id="155650" name="Content Placeholder 2"/>
          <p:cNvSpPr>
            <a:spLocks noGrp="1" noChangeArrowheads="1"/>
          </p:cNvSpPr>
          <p:nvPr>
            <p:ph idx="1"/>
          </p:nvPr>
        </p:nvSpPr>
        <p:spPr>
          <a:xfrm>
            <a:off x="457200" y="1600200"/>
            <a:ext cx="8839200" cy="4525963"/>
          </a:xfrm>
        </p:spPr>
        <p:txBody>
          <a:bodyPr/>
          <a:lstStyle/>
          <a:p>
            <a:r>
              <a:rPr lang="en-US" altLang="en-US" dirty="0"/>
              <a:t>Issue from IF: in order</a:t>
            </a:r>
            <a:endParaRPr lang="en-US" altLang="en-US" dirty="0"/>
          </a:p>
          <a:p>
            <a:r>
              <a:rPr lang="en-US" altLang="en-US" dirty="0"/>
              <a:t>Read operands to EX: out of order when there are sufficient resources and no data dependences</a:t>
            </a:r>
            <a:endParaRPr lang="en-US" altLang="en-US" dirty="0"/>
          </a:p>
          <a:p>
            <a:r>
              <a:rPr lang="en-US" altLang="en-US" dirty="0">
                <a:solidFill>
                  <a:srgbClr val="00B0F0"/>
                </a:solidFill>
              </a:rPr>
              <a:t>Scheduling policy</a:t>
            </a:r>
            <a:r>
              <a:rPr lang="en-US" altLang="en-US" dirty="0"/>
              <a:t>: upon stalling </a:t>
            </a:r>
            <a:r>
              <a:rPr lang="en-US" altLang="en-US" dirty="0" err="1"/>
              <a:t>instr</a:t>
            </a:r>
            <a:r>
              <a:rPr lang="en-US" altLang="en-US" dirty="0"/>
              <a:t>, issue other instructions if they do not depend on any active or stalled instruction</a:t>
            </a:r>
            <a:endParaRPr lang="en-US" altLang="en-US" dirty="0"/>
          </a:p>
          <a:p>
            <a:endParaRPr lang="en-US" alt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Title 1"/>
          <p:cNvSpPr>
            <a:spLocks noGrp="1" noChangeArrowheads="1"/>
          </p:cNvSpPr>
          <p:nvPr>
            <p:ph type="title"/>
          </p:nvPr>
        </p:nvSpPr>
        <p:spPr/>
        <p:txBody>
          <a:bodyPr/>
          <a:lstStyle/>
          <a:p>
            <a:r>
              <a:rPr lang="en-US" altLang="en-US"/>
              <a:t>Dynamic Scheduling</a:t>
            </a:r>
            <a:endParaRPr lang="en-US" altLang="en-US"/>
          </a:p>
        </p:txBody>
      </p:sp>
      <p:sp>
        <p:nvSpPr>
          <p:cNvPr id="156674" name="Content Placeholder 2"/>
          <p:cNvSpPr>
            <a:spLocks noGrp="1" noChangeArrowheads="1"/>
          </p:cNvSpPr>
          <p:nvPr>
            <p:ph idx="1"/>
          </p:nvPr>
        </p:nvSpPr>
        <p:spPr>
          <a:xfrm>
            <a:off x="457200" y="1600200"/>
            <a:ext cx="8839200" cy="4525963"/>
          </a:xfrm>
        </p:spPr>
        <p:txBody>
          <a:bodyPr/>
          <a:lstStyle/>
          <a:p>
            <a:r>
              <a:rPr lang="en-US" altLang="en-US" dirty="0"/>
              <a:t>Issue from IF: in order</a:t>
            </a:r>
            <a:endParaRPr lang="en-US" altLang="en-US" dirty="0"/>
          </a:p>
          <a:p>
            <a:r>
              <a:rPr lang="en-US" altLang="en-US" dirty="0"/>
              <a:t>Read operands to EX: out of order when there are sufficient resources and no data dependences</a:t>
            </a:r>
            <a:endParaRPr lang="en-US" altLang="en-US" dirty="0"/>
          </a:p>
          <a:p>
            <a:r>
              <a:rPr lang="en-US" altLang="en-US" dirty="0">
                <a:solidFill>
                  <a:srgbClr val="00B0F0"/>
                </a:solidFill>
              </a:rPr>
              <a:t>Scheduling policy</a:t>
            </a:r>
            <a:r>
              <a:rPr lang="en-US" altLang="en-US" dirty="0"/>
              <a:t>: upon stalling </a:t>
            </a:r>
            <a:r>
              <a:rPr lang="en-US" altLang="en-US" dirty="0" err="1"/>
              <a:t>instr</a:t>
            </a:r>
            <a:r>
              <a:rPr lang="en-US" altLang="en-US" dirty="0"/>
              <a:t>, issue other instructions if they do not depend on any active or stalled instruction</a:t>
            </a:r>
            <a:endParaRPr lang="en-US" altLang="en-US" dirty="0"/>
          </a:p>
          <a:p>
            <a:r>
              <a:rPr lang="en-US" altLang="en-US" dirty="0">
                <a:solidFill>
                  <a:srgbClr val="00B0F0"/>
                </a:solidFill>
              </a:rPr>
              <a:t>How to schedule: use a centralized hazard detection and resolution unit</a:t>
            </a:r>
            <a:endParaRPr lang="en-US" altLang="en-US" dirty="0">
              <a:solidFill>
                <a:srgbClr val="00B0F0"/>
              </a:solidFill>
            </a:endParaRPr>
          </a:p>
          <a:p>
            <a:endParaRPr lang="en-US"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noChangeArrowheads="1"/>
          </p:cNvSpPr>
          <p:nvPr>
            <p:ph type="title"/>
          </p:nvPr>
        </p:nvSpPr>
        <p:spPr/>
        <p:txBody>
          <a:bodyPr/>
          <a:lstStyle/>
          <a:p>
            <a:r>
              <a:rPr lang="en-US" altLang="en-US" dirty="0"/>
              <a:t>Scoreboarding</a:t>
            </a:r>
            <a:endParaRPr lang="en-US" altLang="en-US" dirty="0"/>
          </a:p>
        </p:txBody>
      </p:sp>
      <p:sp>
        <p:nvSpPr>
          <p:cNvPr id="157698" name="Content Placeholder 2"/>
          <p:cNvSpPr>
            <a:spLocks noGrp="1" noChangeArrowheads="1"/>
          </p:cNvSpPr>
          <p:nvPr>
            <p:ph idx="1"/>
          </p:nvPr>
        </p:nvSpPr>
        <p:spPr/>
        <p:txBody>
          <a:bodyPr/>
          <a:lstStyle/>
          <a:p>
            <a:r>
              <a:rPr lang="en-US" altLang="en-US" dirty="0"/>
              <a:t>S</a:t>
            </a:r>
            <a:r>
              <a:rPr lang="en-US" altLang="en-US" dirty="0"/>
              <a:t>coreboard controls the instruction progression from one step to the next by communicating with functional units</a:t>
            </a:r>
            <a:endParaRPr lang="en-US" altLang="en-US" dirty="0"/>
          </a:p>
          <a:p>
            <a:endParaRPr lang="en-US" altLang="en-US" dirty="0"/>
          </a:p>
          <a:p>
            <a:r>
              <a:rPr lang="en-US" altLang="en-US" dirty="0"/>
              <a:t>Three parts:</a:t>
            </a:r>
            <a:r>
              <a:rPr lang="zh-CN" altLang="en-US" dirty="0"/>
              <a:t>                           </a:t>
            </a:r>
            <a:r>
              <a:rPr lang="en-US" altLang="en-US" dirty="0">
                <a:solidFill>
                  <a:srgbClr val="00B0F0"/>
                </a:solidFill>
              </a:rPr>
              <a:t>Instruction status</a:t>
            </a:r>
            <a:r>
              <a:rPr lang="zh-CN" altLang="en-US" dirty="0">
                <a:solidFill>
                  <a:srgbClr val="00B0F0"/>
                </a:solidFill>
              </a:rPr>
              <a:t>                    </a:t>
            </a:r>
            <a:r>
              <a:rPr lang="en-US" altLang="en-US" dirty="0">
                <a:solidFill>
                  <a:srgbClr val="00B0F0"/>
                </a:solidFill>
              </a:rPr>
              <a:t>Functional unit status</a:t>
            </a:r>
            <a:r>
              <a:rPr lang="zh-CN" altLang="en-US" dirty="0">
                <a:solidFill>
                  <a:srgbClr val="00B0F0"/>
                </a:solidFill>
              </a:rPr>
              <a:t>                </a:t>
            </a:r>
            <a:r>
              <a:rPr lang="en-US" altLang="en-US" dirty="0">
                <a:solidFill>
                  <a:srgbClr val="00B0F0"/>
                </a:solidFill>
              </a:rPr>
              <a:t>Register result status</a:t>
            </a:r>
            <a:endParaRPr lang="en-US" altLang="en-US" dirty="0">
              <a:solidFill>
                <a:srgbClr val="00B0F0"/>
              </a:solidFill>
            </a:endParaRPr>
          </a:p>
        </p:txBody>
      </p:sp>
      <p:pic>
        <p:nvPicPr>
          <p:cNvPr id="4" name="Picture 3"/>
          <p:cNvPicPr>
            <a:picLocks noChangeAspect="1"/>
          </p:cNvPicPr>
          <p:nvPr/>
        </p:nvPicPr>
        <p:blipFill>
          <a:blip r:embed="rId1"/>
          <a:stretch>
            <a:fillRect/>
          </a:stretch>
        </p:blipFill>
        <p:spPr>
          <a:xfrm>
            <a:off x="5336498" y="3124200"/>
            <a:ext cx="3807502" cy="36576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1"/>
          <p:cNvSpPr>
            <a:spLocks noGrp="1" noChangeArrowheads="1"/>
          </p:cNvSpPr>
          <p:nvPr>
            <p:ph type="title"/>
          </p:nvPr>
        </p:nvSpPr>
        <p:spPr/>
        <p:txBody>
          <a:bodyPr/>
          <a:lstStyle/>
          <a:p>
            <a:r>
              <a:rPr lang="en-US" altLang="en-US"/>
              <a:t>Instruction Status</a:t>
            </a:r>
            <a:endParaRPr lang="en-US" altLang="en-US"/>
          </a:p>
        </p:txBody>
      </p:sp>
      <p:sp>
        <p:nvSpPr>
          <p:cNvPr id="158722" name="Content Placeholder 2"/>
          <p:cNvSpPr>
            <a:spLocks noGrp="1" noChangeArrowheads="1"/>
          </p:cNvSpPr>
          <p:nvPr>
            <p:ph idx="1"/>
          </p:nvPr>
        </p:nvSpPr>
        <p:spPr/>
        <p:txBody>
          <a:bodyPr/>
          <a:lstStyle/>
          <a:p>
            <a:r>
              <a:rPr lang="en-US" altLang="en-US"/>
              <a:t>I</a:t>
            </a:r>
            <a:r>
              <a:rPr lang="en-US" altLang="en-US"/>
              <a:t>ndicate which of the four steps the instruction is in</a:t>
            </a:r>
            <a:endParaRPr lang="en-US" altLang="en-US"/>
          </a:p>
          <a:p>
            <a:r>
              <a:rPr lang="en-US" altLang="en-US">
                <a:solidFill>
                  <a:srgbClr val="00B0F0"/>
                </a:solidFill>
              </a:rPr>
              <a:t>F</a:t>
            </a:r>
            <a:r>
              <a:rPr lang="en-US" altLang="en-US">
                <a:solidFill>
                  <a:srgbClr val="00B0F0"/>
                </a:solidFill>
              </a:rPr>
              <a:t>our steps: </a:t>
            </a:r>
            <a:r>
              <a:rPr lang="en-US" altLang="en-US"/>
              <a:t>issue, read operands, execution, write back</a:t>
            </a:r>
            <a:endParaRPr lang="en-US" altLang="en-US"/>
          </a:p>
          <a:p>
            <a:r>
              <a:rPr lang="en-US" altLang="en-US">
                <a:solidFill>
                  <a:srgbClr val="92D050"/>
                </a:solidFill>
              </a:rPr>
              <a:t>O</a:t>
            </a:r>
            <a:r>
              <a:rPr lang="en-US" altLang="en-US">
                <a:solidFill>
                  <a:srgbClr val="92D050"/>
                </a:solidFill>
              </a:rPr>
              <a:t>mit memory access </a:t>
            </a:r>
            <a:r>
              <a:rPr lang="en-US" altLang="en-US"/>
              <a:t>because the out-of-order focuses more on FP operations</a:t>
            </a:r>
            <a:endParaRPr lang="en-US" altLang="en-US"/>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41529</Words>
  <Application>WPS 演示</Application>
  <PresentationFormat>On-screen Show (4:3)</PresentationFormat>
  <Paragraphs>4387</Paragraphs>
  <Slides>264</Slides>
  <Notes>165</Notes>
  <HiddenSlides>0</HiddenSlides>
  <MMClips>0</MMClips>
  <ScaleCrop>false</ScaleCrop>
  <HeadingPairs>
    <vt:vector size="6" baseType="variant">
      <vt:variant>
        <vt:lpstr>已用的字体</vt:lpstr>
      </vt:variant>
      <vt:variant>
        <vt:i4>13</vt:i4>
      </vt:variant>
      <vt:variant>
        <vt:lpstr>主题</vt:lpstr>
      </vt:variant>
      <vt:variant>
        <vt:i4>5</vt:i4>
      </vt:variant>
      <vt:variant>
        <vt:lpstr>幻灯片标题</vt:lpstr>
      </vt:variant>
      <vt:variant>
        <vt:i4>264</vt:i4>
      </vt:variant>
    </vt:vector>
  </HeadingPairs>
  <TitlesOfParts>
    <vt:vector size="282" baseType="lpstr">
      <vt:lpstr>Arial</vt:lpstr>
      <vt:lpstr>宋体</vt:lpstr>
      <vt:lpstr>Wingdings</vt:lpstr>
      <vt:lpstr>Verdana</vt:lpstr>
      <vt:lpstr>MS PGothic</vt:lpstr>
      <vt:lpstr>微软雅黑</vt:lpstr>
      <vt:lpstr>Arial Unicode MS</vt:lpstr>
      <vt:lpstr>Calibri</vt:lpstr>
      <vt:lpstr>Comic Sans MS</vt:lpstr>
      <vt:lpstr>Verdana</vt:lpstr>
      <vt:lpstr>Apple Symbols</vt:lpstr>
      <vt:lpstr>Wide Latin</vt:lpstr>
      <vt:lpstr>Times New Roman</vt:lpstr>
      <vt:lpstr>默认设计模板</vt:lpstr>
      <vt:lpstr>1_默认设计模板</vt:lpstr>
      <vt:lpstr>3_默认设计模板</vt:lpstr>
      <vt:lpstr>4_默认设计模板</vt:lpstr>
      <vt:lpstr>2_默认设计模板</vt:lpstr>
      <vt:lpstr>Instruction-Level Parallelism Dynamic Parallelism</vt:lpstr>
      <vt:lpstr> Dynamic?</vt:lpstr>
      <vt:lpstr> Dynamic vs Static</vt:lpstr>
      <vt:lpstr> Dynamic vs Static</vt:lpstr>
      <vt:lpstr>Static Branch Prediction</vt:lpstr>
      <vt:lpstr>Static Branch Prediction</vt:lpstr>
      <vt:lpstr>Static Branch Prediction</vt:lpstr>
      <vt:lpstr>Static Branch Prediction</vt:lpstr>
      <vt:lpstr>Dynamic Branch Prediction</vt:lpstr>
      <vt:lpstr>Dynamic Branch Prediction</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2-bit Predictor</vt:lpstr>
      <vt:lpstr>2-bit Predictor</vt:lpstr>
      <vt:lpstr>2-bit Predictor</vt:lpstr>
      <vt:lpstr>2-bit Predictor</vt:lpstr>
      <vt:lpstr>2-bit Predictor</vt:lpstr>
      <vt:lpstr>2-bit Predictor</vt:lpstr>
      <vt:lpstr>2-bit Predictor</vt:lpstr>
      <vt:lpstr>2-bit Predictor</vt:lpstr>
      <vt:lpstr>2-bit Predictor</vt:lpstr>
      <vt:lpstr>2-bit Predictor</vt:lpstr>
      <vt:lpstr>2-bit Predictor</vt:lpstr>
      <vt:lpstr>2-bit Predictor</vt:lpstr>
      <vt:lpstr>2-bit Predictor</vt:lpstr>
      <vt:lpstr>2-bit Predictor</vt:lpstr>
      <vt:lpstr> only the most recent so far</vt:lpstr>
      <vt:lpstr> generalized to local history</vt:lpstr>
      <vt:lpstr>Local Predictor</vt:lpstr>
      <vt:lpstr>Local Predictor</vt:lpstr>
      <vt:lpstr>Local Predictor</vt:lpstr>
      <vt:lpstr>Local Predictor</vt:lpstr>
      <vt:lpstr> only a single branch so far</vt:lpstr>
      <vt:lpstr> no man is an island</vt:lpstr>
      <vt:lpstr>Correlate Branch Prediction</vt:lpstr>
      <vt:lpstr>Correlate Branch Prediction</vt:lpstr>
      <vt:lpstr>Correlate Branch Prediction</vt:lpstr>
      <vt:lpstr>Correlate Branch Prediction</vt:lpstr>
      <vt:lpstr>Correlate Branch Prediction</vt:lpstr>
      <vt:lpstr>Correlate Branch Prediction</vt:lpstr>
      <vt:lpstr>Two-Level Predictor</vt:lpstr>
      <vt:lpstr>Two-Level Predictor</vt:lpstr>
      <vt:lpstr>Two-Level Predictor</vt:lpstr>
      <vt:lpstr>Two-Level Predictor</vt:lpstr>
      <vt:lpstr>Two-Level Predictor</vt:lpstr>
      <vt:lpstr>Two-Level Predictor</vt:lpstr>
      <vt:lpstr>Two-Level Predictor</vt:lpstr>
      <vt:lpstr>Hybrid/Alloyed Predictor</vt:lpstr>
      <vt:lpstr>Hybrid/Alloyed Predictor</vt:lpstr>
      <vt:lpstr> only a single predictor so far</vt:lpstr>
      <vt:lpstr> no predictor fits all branches</vt:lpstr>
      <vt:lpstr>Hybrid Predictor</vt:lpstr>
      <vt:lpstr>Tournament Predictor</vt:lpstr>
      <vt:lpstr>Tournament Predictor</vt:lpstr>
      <vt:lpstr>Tournament Predictor</vt:lpstr>
      <vt:lpstr>Tagged Hybrid Predictor</vt:lpstr>
      <vt:lpstr>Tagged Hybrid Predictor</vt:lpstr>
      <vt:lpstr>TAgged Hybrid Predictor</vt:lpstr>
      <vt:lpstr>Tagged Hybrid Predictor</vt:lpstr>
      <vt:lpstr>Tagged Hybrid Predictor</vt:lpstr>
      <vt:lpstr>Tagged Hybrid Predictor</vt:lpstr>
      <vt:lpstr>Tagged Hybrid Predictor</vt:lpstr>
      <vt:lpstr> handle control hazard so far</vt:lpstr>
      <vt:lpstr> how to handle data hazard?</vt:lpstr>
      <vt:lpstr> how to handle data hazard?</vt:lpstr>
      <vt:lpstr> how to handle data hazard?</vt:lpstr>
      <vt:lpstr> how to handle data hazard?</vt:lpstr>
      <vt:lpstr> how to handle data hazard?</vt:lpstr>
      <vt:lpstr> how to handle data hazard?</vt:lpstr>
      <vt:lpstr> how to handle data hazard?</vt:lpstr>
      <vt:lpstr> break the rule</vt:lpstr>
      <vt:lpstr> dynamic scheduling</vt:lpstr>
      <vt:lpstr>Dynamic Scheduling</vt:lpstr>
      <vt:lpstr>Dynamic Scheduling</vt:lpstr>
      <vt:lpstr>Dynamic Scheduling</vt:lpstr>
      <vt:lpstr>Scoreboarding</vt:lpstr>
      <vt:lpstr>Instruction Status</vt:lpstr>
      <vt:lpstr>Functional Unit Status</vt:lpstr>
      <vt:lpstr>Register Result Status</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 scoreboard not for exam?!</vt:lpstr>
      <vt:lpstr> scoreboard not for exam?!</vt:lpstr>
      <vt:lpstr>Tomasulo’s Algorithm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Tomasulo’s Algorithm</vt:lpstr>
      <vt:lpstr>PowerPoint 演示文稿</vt:lpstr>
      <vt:lpstr>Register Renaming</vt:lpstr>
      <vt:lpstr>RAW Hazard</vt:lpstr>
      <vt:lpstr>RAW Hazard</vt:lpstr>
      <vt:lpstr>WAR Hazard</vt:lpstr>
      <vt:lpstr>WAW Hazard</vt:lpstr>
      <vt:lpstr>WAR/WAW Hazard</vt:lpstr>
      <vt:lpstr> how to rename registers?</vt:lpstr>
      <vt:lpstr> how to rename registers?</vt:lpstr>
      <vt:lpstr> how to rename registers?</vt:lpstr>
      <vt:lpstr>WAR/WAW Hazard</vt:lpstr>
      <vt:lpstr>WAR/WAW Hazard</vt:lpstr>
      <vt:lpstr>WAR/WAW Hazard</vt:lpstr>
      <vt:lpstr>WAR/WAW Hazard</vt:lpstr>
      <vt:lpstr>WAR/WAW Hazard</vt:lpstr>
      <vt:lpstr>Register Renaming</vt:lpstr>
      <vt:lpstr> how to tomasulo?</vt:lpstr>
      <vt:lpstr>Tomasulo’s Algorithm</vt:lpstr>
      <vt:lpstr>Tomasulo’s Algorithm</vt:lpstr>
      <vt:lpstr>Tomasulo’s Algorithm</vt:lpstr>
      <vt:lpstr>Tomasulo’s Algorithm</vt:lpstr>
      <vt:lpstr>Reservation Station Status</vt:lpstr>
      <vt:lpstr>Reservation Station Status</vt:lpstr>
      <vt:lpstr>Register File Status</vt:lpstr>
      <vt:lpstr>Load/Store Buffer Status</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 show me the code</vt:lpstr>
      <vt:lpstr>Tomasulo’s Algorithm</vt:lpstr>
      <vt:lpstr>Tomasulo’s Algorithm</vt:lpstr>
      <vt:lpstr>Tomasulo’s Algorithm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how to tomasulo with static?</vt:lpstr>
      <vt:lpstr>Tomasulo &amp; Loop Unrolling</vt:lpstr>
      <vt:lpstr>Tomasulo &amp; Loop Unrolling</vt:lpstr>
      <vt:lpstr> how to tomasulo with static?</vt:lpstr>
      <vt:lpstr>Branch Prediction</vt:lpstr>
      <vt:lpstr> how to tomasulo with static?</vt:lpstr>
      <vt:lpstr> how to tomasulo with static?</vt:lpstr>
      <vt:lpstr> how to exec before resolved? </vt:lpstr>
      <vt:lpstr> how to exec before resolved? </vt:lpstr>
      <vt:lpstr> how to exec before resolved? </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Speculation Example</vt:lpstr>
      <vt:lpstr>Speculation Example</vt:lpstr>
      <vt:lpstr>Speculation Example</vt:lpstr>
      <vt:lpstr>Speculation Example</vt:lpstr>
      <vt:lpstr>Speculation Example</vt:lpstr>
      <vt:lpstr>Speculation Example</vt:lpstr>
      <vt:lpstr>Speculation Example</vt:lpstr>
      <vt:lpstr>Speculation Example</vt:lpstr>
      <vt:lpstr>Speculation &amp; Loop Unrolling</vt:lpstr>
      <vt:lpstr> show me the code, again</vt:lpstr>
      <vt:lpstr>Hardware Speculation</vt:lpstr>
      <vt:lpstr>Hardware Speculation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Hardware Speculation</vt:lpstr>
      <vt:lpstr>Hardware Speculation</vt:lpstr>
      <vt:lpstr>PowerPoint 演示文稿</vt:lpstr>
      <vt:lpstr>PowerPoint 演示文稿</vt:lpstr>
      <vt:lpstr>Review</vt:lpstr>
      <vt:lpstr> Appendix C</vt:lpstr>
      <vt:lpstr>Further Reading</vt:lpstr>
      <vt:lpstr>?</vt:lpstr>
      <vt:lpstr>PowerPoint 演示文稿</vt:lpstr>
      <vt:lpstr>PowerPoint 演示文稿</vt:lpstr>
      <vt:lpstr>#What’s More</vt:lpstr>
      <vt:lpstr>#What’s More</vt:lpstr>
      <vt:lpstr>#What’s More</vt:lpstr>
      <vt:lpstr>#What’s More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   」</cp:lastModifiedBy>
  <cp:revision>2011</cp:revision>
  <cp:lastPrinted>2113-01-01T00:00:00Z</cp:lastPrinted>
  <dcterms:created xsi:type="dcterms:W3CDTF">2113-01-01T00:00:00Z</dcterms:created>
  <dcterms:modified xsi:type="dcterms:W3CDTF">2022-01-03T08:04:29Z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B5AE4279E94F42538627CA53E35C5511</vt:lpwstr>
  </property>
  <property fmtid="{D5CDD505-2E9C-101B-9397-08002B2CF9AE}" pid="4" name="KSOProductBuildVer">
    <vt:lpwstr>2052-11.1.0.11194</vt:lpwstr>
  </property>
</Properties>
</file>